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8" r:id="rId5"/>
    <p:sldId id="260" r:id="rId6"/>
    <p:sldId id="263" r:id="rId7"/>
    <p:sldId id="264" r:id="rId8"/>
    <p:sldId id="261" r:id="rId9"/>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05" autoAdjust="0"/>
  </p:normalViewPr>
  <p:slideViewPr>
    <p:cSldViewPr snapToGrid="0">
      <p:cViewPr varScale="1">
        <p:scale>
          <a:sx n="97" d="100"/>
          <a:sy n="97"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pic>
        <p:nvPicPr>
          <p:cNvPr id="37" name="Picture 36"/>
          <p:cNvPicPr/>
          <p:nvPr/>
        </p:nvPicPr>
        <p:blipFill>
          <a:blip r:embed="rId2"/>
          <a:stretch/>
        </p:blipFill>
        <p:spPr>
          <a:xfrm>
            <a:off x="2292120" y="1768680"/>
            <a:ext cx="5495040" cy="4384440"/>
          </a:xfrm>
          <a:prstGeom prst="rect">
            <a:avLst/>
          </a:prstGeom>
          <a:ln>
            <a:noFill/>
          </a:ln>
        </p:spPr>
      </p:pic>
      <p:pic>
        <p:nvPicPr>
          <p:cNvPr id="38" name="Picture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GB"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n-GB"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GB"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GB"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GB"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GB" sz="1400" b="0" strike="noStrike" spc="-1">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GB" sz="1400" b="0" strike="noStrike" spc="-1">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C2ACD23C-F59C-4056-9AEE-F824236B0FC9}" type="slidenum">
              <a:rPr lang="en-GB" sz="1400" b="0" strike="noStrike" spc="-1">
                <a:solidFill>
                  <a:srgbClr val="000000"/>
                </a:solidFill>
                <a:uFill>
                  <a:solidFill>
                    <a:srgbClr val="FFFFFF"/>
                  </a:solidFill>
                </a:uFill>
                <a:latin typeface="Times New Roman"/>
              </a:rPr>
              <a:t>‹#›</a:t>
            </a:fld>
            <a:endParaRPr lang="en-GB"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360" y="5721840"/>
            <a:ext cx="9071640" cy="1262160"/>
          </a:xfrm>
          <a:prstGeom prst="rect">
            <a:avLst/>
          </a:prstGeom>
          <a:noFill/>
          <a:ln>
            <a:noFill/>
          </a:ln>
        </p:spPr>
        <p:txBody>
          <a:bodyPr lIns="0" tIns="0" rIns="0" bIns="0" anchor="ctr"/>
          <a:lstStyle/>
          <a:p>
            <a:pPr algn="ctr"/>
            <a:r>
              <a:rPr lang="en-GB" sz="4400" b="0" strike="noStrike" spc="-1">
                <a:solidFill>
                  <a:srgbClr val="000000"/>
                </a:solidFill>
                <a:uFill>
                  <a:solidFill>
                    <a:srgbClr val="FFFFFF"/>
                  </a:solidFill>
                </a:uFill>
                <a:latin typeface="Arial"/>
              </a:rPr>
              <a:t> </a:t>
            </a:r>
          </a:p>
        </p:txBody>
      </p:sp>
      <p:pic>
        <p:nvPicPr>
          <p:cNvPr id="40" name="Picture 39"/>
          <p:cNvPicPr/>
          <p:nvPr/>
        </p:nvPicPr>
        <p:blipFill>
          <a:blip r:embed="rId2"/>
          <a:stretch/>
        </p:blipFill>
        <p:spPr>
          <a:xfrm>
            <a:off x="2304000" y="0"/>
            <a:ext cx="5256000" cy="1279080"/>
          </a:xfrm>
          <a:prstGeom prst="rect">
            <a:avLst/>
          </a:prstGeom>
          <a:ln>
            <a:noFill/>
          </a:ln>
        </p:spPr>
      </p:pic>
      <p:sp>
        <p:nvSpPr>
          <p:cNvPr id="42" name="TextShape 3"/>
          <p:cNvSpPr txBox="1"/>
          <p:nvPr/>
        </p:nvSpPr>
        <p:spPr>
          <a:xfrm>
            <a:off x="720000" y="432000"/>
            <a:ext cx="8608826" cy="1766451"/>
          </a:xfrm>
          <a:prstGeom prst="rect">
            <a:avLst/>
          </a:prstGeom>
          <a:noFill/>
          <a:ln>
            <a:noFill/>
          </a:ln>
        </p:spPr>
        <p:txBody>
          <a:bodyPr lIns="0" tIns="0" rIns="0" bIns="0" anchor="ctr"/>
          <a:lstStyle/>
          <a:p>
            <a:pPr algn="ctr"/>
            <a:endParaRPr lang="en-GB" sz="4400" b="1" spc="-1" dirty="0" smtClean="0">
              <a:solidFill>
                <a:srgbClr val="000000"/>
              </a:solidFill>
              <a:uFill>
                <a:solidFill>
                  <a:srgbClr val="FFFFFF"/>
                </a:solidFill>
              </a:uFill>
            </a:endParaRPr>
          </a:p>
          <a:p>
            <a:pPr algn="ctr"/>
            <a:endParaRPr lang="en-GB" sz="4400" b="1" spc="-1" dirty="0">
              <a:solidFill>
                <a:srgbClr val="000000"/>
              </a:solidFill>
              <a:uFill>
                <a:solidFill>
                  <a:srgbClr val="FFFFFF"/>
                </a:solidFill>
              </a:uFill>
            </a:endParaRPr>
          </a:p>
          <a:p>
            <a:pPr algn="ctr"/>
            <a:r>
              <a:rPr lang="en-GB" sz="4400" b="1" spc="-1" dirty="0" smtClean="0">
                <a:solidFill>
                  <a:srgbClr val="000000"/>
                </a:solidFill>
                <a:uFill>
                  <a:solidFill>
                    <a:srgbClr val="FFFFFF"/>
                  </a:solidFill>
                </a:uFill>
              </a:rPr>
              <a:t>Know Your </a:t>
            </a:r>
            <a:r>
              <a:rPr lang="en-GB" sz="4400" b="1" spc="-1" dirty="0">
                <a:solidFill>
                  <a:srgbClr val="000000"/>
                </a:solidFill>
                <a:uFill>
                  <a:solidFill>
                    <a:srgbClr val="FFFFFF"/>
                  </a:solidFill>
                </a:uFill>
              </a:rPr>
              <a:t>Health project</a:t>
            </a:r>
          </a:p>
          <a:p>
            <a:pPr algn="ctr"/>
            <a:r>
              <a:rPr lang="en-GB" sz="4400" b="1" spc="-1" dirty="0" smtClean="0">
                <a:solidFill>
                  <a:srgbClr val="000000"/>
                </a:solidFill>
                <a:uFill>
                  <a:solidFill>
                    <a:srgbClr val="FFFFFF"/>
                  </a:solidFill>
                </a:uFill>
              </a:rPr>
              <a:t>FUNDED BY WLCCG</a:t>
            </a:r>
            <a:endParaRPr lang="en-GB" sz="4400" b="1" spc="-1" dirty="0">
              <a:solidFill>
                <a:srgbClr val="000000"/>
              </a:solidFill>
              <a:uFill>
                <a:solidFill>
                  <a:srgbClr val="FFFFFF"/>
                </a:solidFill>
              </a:uFill>
              <a:latin typeface="Arial"/>
            </a:endParaRPr>
          </a:p>
        </p:txBody>
      </p:sp>
      <p:pic>
        <p:nvPicPr>
          <p:cNvPr id="7" name="Picture 6"/>
          <p:cNvPicPr/>
          <p:nvPr/>
        </p:nvPicPr>
        <p:blipFill>
          <a:blip r:embed="rId3"/>
          <a:srcRect t="29060" r="1428" b="11063"/>
          <a:stretch/>
        </p:blipFill>
        <p:spPr>
          <a:xfrm>
            <a:off x="-108313" y="3064213"/>
            <a:ext cx="10080625" cy="4495462"/>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504000" y="301320"/>
            <a:ext cx="9071640" cy="1262160"/>
          </a:xfrm>
          <a:prstGeom prst="rect">
            <a:avLst/>
          </a:prstGeom>
          <a:noFill/>
          <a:ln>
            <a:noFill/>
          </a:ln>
        </p:spPr>
        <p:txBody>
          <a:bodyPr lIns="0" tIns="0" rIns="0" bIns="0" anchor="ctr"/>
          <a:lstStyle/>
          <a:p>
            <a:pPr algn="ctr"/>
            <a:r>
              <a:rPr lang="en-GB" sz="3200" b="0" strike="noStrike" spc="-1" dirty="0" smtClean="0">
                <a:solidFill>
                  <a:srgbClr val="9933FF"/>
                </a:solidFill>
                <a:uFill>
                  <a:solidFill>
                    <a:srgbClr val="FFFFFF"/>
                  </a:solidFill>
                </a:uFill>
                <a:latin typeface="Arial"/>
              </a:rPr>
              <a:t>Who We are Hear </a:t>
            </a:r>
            <a:r>
              <a:rPr lang="en-GB" sz="3200" b="0" strike="noStrike" spc="-1" dirty="0">
                <a:solidFill>
                  <a:srgbClr val="9933FF"/>
                </a:solidFill>
                <a:uFill>
                  <a:solidFill>
                    <a:srgbClr val="FFFFFF"/>
                  </a:solidFill>
                </a:uFill>
                <a:latin typeface="Arial"/>
              </a:rPr>
              <a:t>Women </a:t>
            </a:r>
            <a:endParaRPr lang="en-GB" sz="3200" b="0" strike="noStrike" spc="-1" dirty="0">
              <a:solidFill>
                <a:srgbClr val="000000"/>
              </a:solidFill>
              <a:uFill>
                <a:solidFill>
                  <a:srgbClr val="FFFFFF"/>
                </a:solidFill>
              </a:uFill>
              <a:latin typeface="Arial"/>
            </a:endParaRPr>
          </a:p>
        </p:txBody>
      </p:sp>
      <p:pic>
        <p:nvPicPr>
          <p:cNvPr id="46" name="Picture 45"/>
          <p:cNvPicPr/>
          <p:nvPr/>
        </p:nvPicPr>
        <p:blipFill>
          <a:blip r:embed="rId2"/>
          <a:stretch/>
        </p:blipFill>
        <p:spPr>
          <a:xfrm>
            <a:off x="6912000" y="6768000"/>
            <a:ext cx="3096000" cy="753480"/>
          </a:xfrm>
          <a:prstGeom prst="rect">
            <a:avLst/>
          </a:prstGeom>
          <a:ln>
            <a:noFill/>
          </a:ln>
        </p:spPr>
      </p:pic>
      <p:sp>
        <p:nvSpPr>
          <p:cNvPr id="3" name="Rectangle 2"/>
          <p:cNvSpPr/>
          <p:nvPr/>
        </p:nvSpPr>
        <p:spPr>
          <a:xfrm>
            <a:off x="886703" y="1710979"/>
            <a:ext cx="9006327" cy="3310458"/>
          </a:xfrm>
          <a:prstGeom prst="rect">
            <a:avLst/>
          </a:prstGeom>
        </p:spPr>
        <p:txBody>
          <a:bodyPr wrap="square">
            <a:spAutoFit/>
          </a:bodyPr>
          <a:lstStyle/>
          <a:p>
            <a:r>
              <a:rPr lang="en-GB" spc="-7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Hear Women </a:t>
            </a:r>
            <a:r>
              <a:rPr lang="en-GB"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 a none profit organisation with aim to eradicate gender based inequality and discrimination and empowering women of all ages to realise their full potential. </a:t>
            </a:r>
            <a:endParaRPr lang="en-GB" spc="-7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GB" sz="1600" spc="-75" dirty="0">
              <a:solidFill>
                <a:srgbClr val="000000"/>
              </a:solidFill>
              <a:latin typeface="Times New Roman" panose="02020603050405020304" pitchFamily="18" charset="0"/>
              <a:cs typeface="Times New Roman" panose="02020603050405020304" pitchFamily="18" charset="0"/>
            </a:endParaRPr>
          </a:p>
          <a:p>
            <a:r>
              <a:rPr lang="en-GB" sz="1600" dirty="0"/>
              <a:t>We work with </a:t>
            </a:r>
            <a:r>
              <a:rPr lang="en-GB" sz="1600" dirty="0" smtClean="0"/>
              <a:t>Women </a:t>
            </a:r>
            <a:r>
              <a:rPr lang="en-GB" sz="1600" dirty="0"/>
              <a:t>&amp; </a:t>
            </a:r>
            <a:r>
              <a:rPr lang="en-GB" sz="1600" dirty="0" smtClean="0"/>
              <a:t>Girls </a:t>
            </a:r>
            <a:r>
              <a:rPr lang="en-GB" sz="1600" dirty="0"/>
              <a:t>from East and North Africa to enable them to reach their full </a:t>
            </a:r>
            <a:r>
              <a:rPr lang="en-GB" sz="1600" dirty="0" smtClean="0"/>
              <a:t>potential and we advocate the following </a:t>
            </a:r>
            <a:endParaRPr lang="en-GB" sz="1600" spc="-75" dirty="0" smtClean="0">
              <a:solidFill>
                <a:srgbClr val="000000"/>
              </a:solidFill>
              <a:latin typeface="Times New Roman" panose="02020603050405020304" pitchFamily="18" charset="0"/>
              <a:cs typeface="Times New Roman" panose="02020603050405020304" pitchFamily="18" charset="0"/>
            </a:endParaRPr>
          </a:p>
          <a:p>
            <a:endParaRPr lang="en-GB" sz="1600" spc="-75" dirty="0">
              <a:solidFill>
                <a:srgbClr val="000000"/>
              </a:solidFill>
              <a:latin typeface="Times New Roman" panose="02020603050405020304" pitchFamily="18" charset="0"/>
              <a:cs typeface="Times New Roman" panose="02020603050405020304" pitchFamily="18" charset="0"/>
            </a:endParaRPr>
          </a:p>
          <a:p>
            <a:endParaRPr lang="en-GB" sz="1600" spc="-75" dirty="0" smtClean="0">
              <a:solidFill>
                <a:srgbClr val="000000"/>
              </a:solidFill>
              <a:latin typeface="Times New Roman" panose="02020603050405020304" pitchFamily="18" charset="0"/>
              <a:cs typeface="Times New Roman" panose="02020603050405020304" pitchFamily="18" charset="0"/>
            </a:endParaRPr>
          </a:p>
          <a:p>
            <a:endParaRPr lang="en-GB" sz="1600" spc="-75"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dirty="0" smtClean="0">
                <a:solidFill>
                  <a:srgbClr val="FF0000"/>
                </a:solidFill>
              </a:rPr>
              <a:t>Improve </a:t>
            </a:r>
            <a:r>
              <a:rPr lang="en-GB" sz="2000" dirty="0">
                <a:solidFill>
                  <a:srgbClr val="FF0000"/>
                </a:solidFill>
              </a:rPr>
              <a:t>Women’s Health &amp; Well being</a:t>
            </a:r>
          </a:p>
          <a:p>
            <a:pPr marL="285750" indent="-285750">
              <a:buFont typeface="Arial" panose="020B0604020202020204" pitchFamily="34" charset="0"/>
              <a:buChar char="•"/>
            </a:pPr>
            <a:r>
              <a:rPr lang="en-GB" sz="2000" dirty="0">
                <a:solidFill>
                  <a:srgbClr val="FF0000"/>
                </a:solidFill>
              </a:rPr>
              <a:t>Advocate Against Gender Based Violence</a:t>
            </a:r>
          </a:p>
          <a:p>
            <a:pPr marL="285750" indent="-285750">
              <a:buFont typeface="Arial" panose="020B0604020202020204" pitchFamily="34" charset="0"/>
              <a:buChar char="•"/>
            </a:pPr>
            <a:r>
              <a:rPr lang="en-GB" sz="2000" dirty="0">
                <a:solidFill>
                  <a:srgbClr val="FF0000"/>
                </a:solidFill>
              </a:rPr>
              <a:t>Enable women to be in charge of their </a:t>
            </a:r>
            <a:r>
              <a:rPr lang="en-GB" sz="2000" dirty="0" smtClean="0">
                <a:solidFill>
                  <a:srgbClr val="FF0000"/>
                </a:solidFill>
              </a:rPr>
              <a:t>livelihood</a:t>
            </a:r>
            <a:endParaRPr lang="en-GB" sz="1600" dirty="0"/>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tIns="0" rIns="0" bIns="0" anchor="ctr"/>
          <a:lstStyle/>
          <a:p>
            <a:pPr marL="742950" indent="-742950" algn="ctr">
              <a:buAutoNum type="arabicPeriod"/>
            </a:pPr>
            <a:r>
              <a:rPr lang="en-GB" sz="4400" b="0" strike="noStrike" spc="-1" dirty="0" smtClean="0">
                <a:solidFill>
                  <a:srgbClr val="9933FF"/>
                </a:solidFill>
                <a:uFill>
                  <a:solidFill>
                    <a:srgbClr val="FFFFFF"/>
                  </a:solidFill>
                </a:uFill>
                <a:latin typeface="Arial"/>
              </a:rPr>
              <a:t>Know How </a:t>
            </a:r>
            <a:r>
              <a:rPr lang="en-GB" sz="4400" spc="-1" dirty="0" smtClean="0">
                <a:solidFill>
                  <a:srgbClr val="9933FF"/>
                </a:solidFill>
                <a:uFill>
                  <a:solidFill>
                    <a:srgbClr val="FFFFFF"/>
                  </a:solidFill>
                </a:uFill>
                <a:latin typeface="Arial"/>
              </a:rPr>
              <a:t>Health </a:t>
            </a:r>
          </a:p>
          <a:p>
            <a:pPr algn="ctr"/>
            <a:r>
              <a:rPr lang="en-GB" sz="4400" b="0" strike="noStrike" spc="-1" dirty="0" smtClean="0">
                <a:solidFill>
                  <a:srgbClr val="9933FF"/>
                </a:solidFill>
                <a:uFill>
                  <a:solidFill>
                    <a:srgbClr val="FFFFFF"/>
                  </a:solidFill>
                </a:uFill>
                <a:latin typeface="Arial"/>
              </a:rPr>
              <a:t>WLCCG 2016-17</a:t>
            </a:r>
            <a:endParaRPr lang="en-GB" sz="4400" b="0" strike="noStrike" spc="-1" dirty="0">
              <a:solidFill>
                <a:srgbClr val="000000"/>
              </a:solidFill>
              <a:uFill>
                <a:solidFill>
                  <a:srgbClr val="FFFFFF"/>
                </a:solidFill>
              </a:uFill>
              <a:latin typeface="Arial"/>
            </a:endParaRPr>
          </a:p>
        </p:txBody>
      </p:sp>
      <p:sp>
        <p:nvSpPr>
          <p:cNvPr id="54" name="TextShape 2"/>
          <p:cNvSpPr txBox="1"/>
          <p:nvPr/>
        </p:nvSpPr>
        <p:spPr>
          <a:xfrm>
            <a:off x="504000" y="2088001"/>
            <a:ext cx="8523268" cy="275820"/>
          </a:xfrm>
          <a:prstGeom prst="rect">
            <a:avLst/>
          </a:prstGeom>
          <a:noFill/>
          <a:ln>
            <a:noFill/>
          </a:ln>
        </p:spPr>
        <p:txBody>
          <a:bodyPr lIns="0" tIns="0" rIns="0" bIns="0"/>
          <a:lstStyle/>
          <a:p>
            <a:r>
              <a:rPr lang="en-GB" sz="1600" b="1" i="1" dirty="0" smtClean="0">
                <a:solidFill>
                  <a:srgbClr val="9933FF"/>
                </a:solidFill>
                <a:latin typeface="Arial" panose="020B0604020202020204" pitchFamily="34" charset="0"/>
                <a:ea typeface="Times New Roman" panose="02020603050405020304" pitchFamily="18" charset="0"/>
                <a:cs typeface="Times New Roman" panose="02020603050405020304" pitchFamily="18" charset="0"/>
              </a:rPr>
              <a:t>The </a:t>
            </a:r>
            <a:r>
              <a:rPr lang="en-GB" sz="1600" b="1" i="1" dirty="0">
                <a:solidFill>
                  <a:srgbClr val="9933FF"/>
                </a:solidFill>
                <a:latin typeface="Arial" panose="020B0604020202020204" pitchFamily="34" charset="0"/>
                <a:ea typeface="Times New Roman" panose="02020603050405020304" pitchFamily="18" charset="0"/>
                <a:cs typeface="Times New Roman" panose="02020603050405020304" pitchFamily="18" charset="0"/>
              </a:rPr>
              <a:t>aim of the project </a:t>
            </a:r>
            <a:r>
              <a:rPr lang="en-GB" sz="1600" b="1" i="1" dirty="0" smtClean="0">
                <a:solidFill>
                  <a:srgbClr val="9933FF"/>
                </a:solidFill>
                <a:latin typeface="Arial" panose="020B0604020202020204" pitchFamily="34" charset="0"/>
                <a:ea typeface="Times New Roman" panose="02020603050405020304" pitchFamily="18" charset="0"/>
                <a:cs typeface="Times New Roman" panose="02020603050405020304" pitchFamily="18" charset="0"/>
              </a:rPr>
              <a:t>is </a:t>
            </a:r>
            <a:r>
              <a:rPr lang="en-GB" sz="1600" b="1" i="1" dirty="0">
                <a:solidFill>
                  <a:srgbClr val="9933FF"/>
                </a:solidFill>
                <a:latin typeface="Arial" panose="020B0604020202020204" pitchFamily="34" charset="0"/>
                <a:ea typeface="Times New Roman" panose="02020603050405020304" pitchFamily="18" charset="0"/>
                <a:cs typeface="Times New Roman" panose="02020603050405020304" pitchFamily="18" charset="0"/>
              </a:rPr>
              <a:t>to bringing together the expertise </a:t>
            </a:r>
            <a:r>
              <a:rPr lang="en-GB" sz="1600" b="1" i="1" dirty="0" smtClean="0">
                <a:solidFill>
                  <a:srgbClr val="9933FF"/>
                </a:solidFill>
                <a:latin typeface="Arial" panose="020B0604020202020204" pitchFamily="34" charset="0"/>
                <a:ea typeface="Times New Roman" panose="02020603050405020304" pitchFamily="18" charset="0"/>
                <a:cs typeface="Times New Roman" panose="02020603050405020304" pitchFamily="18" charset="0"/>
              </a:rPr>
              <a:t>and local </a:t>
            </a:r>
            <a:r>
              <a:rPr lang="en-GB" sz="1600" b="1" i="1" dirty="0">
                <a:solidFill>
                  <a:srgbClr val="9933FF"/>
                </a:solidFill>
                <a:latin typeface="Arial" panose="020B0604020202020204" pitchFamily="34" charset="0"/>
                <a:ea typeface="Times New Roman" panose="02020603050405020304" pitchFamily="18" charset="0"/>
                <a:cs typeface="Times New Roman" panose="02020603050405020304" pitchFamily="18" charset="0"/>
              </a:rPr>
              <a:t>people and professionals to champion and drive high quality health and well-being for </a:t>
            </a:r>
            <a:r>
              <a:rPr lang="en-GB" sz="1600" b="1" i="1" dirty="0" smtClean="0">
                <a:solidFill>
                  <a:srgbClr val="9933FF"/>
                </a:solidFill>
                <a:latin typeface="Arial" panose="020B0604020202020204" pitchFamily="34" charset="0"/>
                <a:ea typeface="Times New Roman" panose="02020603050405020304" pitchFamily="18" charset="0"/>
                <a:cs typeface="Times New Roman" panose="02020603050405020304" pitchFamily="18" charset="0"/>
              </a:rPr>
              <a:t>all community and </a:t>
            </a:r>
            <a:r>
              <a:rPr lang="en-GB" sz="1600" b="1" i="1" dirty="0">
                <a:solidFill>
                  <a:srgbClr val="9933FF"/>
                </a:solidFill>
                <a:latin typeface="Arial" panose="020B0604020202020204" pitchFamily="34" charset="0"/>
                <a:ea typeface="Times New Roman" panose="02020603050405020304" pitchFamily="18" charset="0"/>
                <a:cs typeface="Times New Roman" panose="02020603050405020304" pitchFamily="18" charset="0"/>
              </a:rPr>
              <a:t>overcome health inequalities”</a:t>
            </a:r>
            <a:r>
              <a:rPr lang="en-US" sz="1600" spc="-1" dirty="0">
                <a:solidFill>
                  <a:srgbClr val="000000"/>
                </a:solidFill>
                <a:uFill>
                  <a:solidFill>
                    <a:srgbClr val="FFFFFF"/>
                  </a:solidFill>
                </a:uFill>
                <a:ea typeface="MS Mincho;ＭＳ 明朝"/>
              </a:rPr>
              <a:t> </a:t>
            </a:r>
          </a:p>
          <a:p>
            <a:endParaRPr lang="en-US" sz="1600" spc="-1" dirty="0">
              <a:solidFill>
                <a:srgbClr val="000000"/>
              </a:solidFill>
              <a:uFill>
                <a:solidFill>
                  <a:srgbClr val="FFFFFF"/>
                </a:solidFill>
              </a:uFill>
              <a:ea typeface="MS Mincho;ＭＳ 明朝"/>
            </a:endParaRPr>
          </a:p>
          <a:p>
            <a:r>
              <a:rPr lang="en-US" sz="1600" spc="-1" dirty="0" smtClean="0">
                <a:solidFill>
                  <a:srgbClr val="000000"/>
                </a:solidFill>
                <a:uFill>
                  <a:solidFill>
                    <a:srgbClr val="FFFFFF"/>
                  </a:solidFill>
                </a:uFill>
                <a:ea typeface="MS Mincho;ＭＳ 明朝"/>
              </a:rPr>
              <a:t>The project is </a:t>
            </a:r>
            <a:r>
              <a:rPr lang="en-US" sz="1600" spc="-1" dirty="0">
                <a:solidFill>
                  <a:srgbClr val="000000"/>
                </a:solidFill>
                <a:uFill>
                  <a:solidFill>
                    <a:srgbClr val="FFFFFF"/>
                  </a:solidFill>
                </a:uFill>
                <a:ea typeface="MS Mincho;ＭＳ 明朝"/>
              </a:rPr>
              <a:t>primarily aimed at BME families, especially women, from the African and Arabic Communities who live in North Kensington and North Westminster, specifically in and around </a:t>
            </a:r>
            <a:r>
              <a:rPr lang="en-US" sz="1600" spc="-1" dirty="0" err="1">
                <a:solidFill>
                  <a:srgbClr val="000000"/>
                </a:solidFill>
                <a:uFill>
                  <a:solidFill>
                    <a:srgbClr val="FFFFFF"/>
                  </a:solidFill>
                </a:uFill>
                <a:ea typeface="MS Mincho;ＭＳ 明朝"/>
              </a:rPr>
              <a:t>Golborne</a:t>
            </a:r>
            <a:r>
              <a:rPr lang="en-US" sz="1600" spc="-1" dirty="0">
                <a:solidFill>
                  <a:srgbClr val="000000"/>
                </a:solidFill>
                <a:uFill>
                  <a:solidFill>
                    <a:srgbClr val="FFFFFF"/>
                  </a:solidFill>
                </a:uFill>
                <a:ea typeface="MS Mincho;ＭＳ 明朝"/>
              </a:rPr>
              <a:t>, Westbourne and Harrow Road, and Queens Park area </a:t>
            </a:r>
            <a:r>
              <a:rPr lang="en-US" sz="1600" b="1" u="sng" spc="-1" dirty="0">
                <a:solidFill>
                  <a:srgbClr val="9933FF"/>
                </a:solidFill>
                <a:uFill>
                  <a:solidFill>
                    <a:srgbClr val="FFFFFF"/>
                  </a:solidFill>
                </a:uFill>
                <a:ea typeface="MS Mincho;ＭＳ 明朝"/>
              </a:rPr>
              <a:t> .</a:t>
            </a:r>
            <a:r>
              <a:rPr lang="en-US" sz="1600" spc="-1" dirty="0">
                <a:solidFill>
                  <a:srgbClr val="000000"/>
                </a:solidFill>
                <a:uFill>
                  <a:solidFill>
                    <a:srgbClr val="FFFFFF"/>
                  </a:solidFill>
                </a:uFill>
                <a:ea typeface="MS Mincho;ＭＳ 明朝"/>
              </a:rPr>
              <a:t>We target people who struggle to access mainstream health services; the majority of these are people with low  income, for whom English is not their first </a:t>
            </a:r>
            <a:r>
              <a:rPr lang="en-US" sz="1600" spc="-1" dirty="0" smtClean="0">
                <a:solidFill>
                  <a:srgbClr val="000000"/>
                </a:solidFill>
                <a:uFill>
                  <a:solidFill>
                    <a:srgbClr val="FFFFFF"/>
                  </a:solidFill>
                </a:uFill>
                <a:ea typeface="MS Mincho;ＭＳ 明朝"/>
              </a:rPr>
              <a:t>language</a:t>
            </a:r>
            <a:endParaRPr lang="en-US" sz="1600" spc="-1" dirty="0">
              <a:solidFill>
                <a:srgbClr val="000000"/>
              </a:solidFill>
              <a:uFill>
                <a:solidFill>
                  <a:srgbClr val="FFFFFF"/>
                </a:solidFill>
              </a:uFill>
              <a:ea typeface="MS Mincho;ＭＳ 明朝"/>
            </a:endParaRPr>
          </a:p>
          <a:p>
            <a:endParaRPr lang="en-US" sz="1600" spc="-1" dirty="0" smtClean="0">
              <a:solidFill>
                <a:srgbClr val="000000"/>
              </a:solidFill>
              <a:uFill>
                <a:solidFill>
                  <a:srgbClr val="FFFFFF"/>
                </a:solidFill>
              </a:uFill>
            </a:endParaRPr>
          </a:p>
          <a:p>
            <a:r>
              <a:rPr lang="en-US" sz="1600" spc="-1" dirty="0" smtClean="0">
                <a:solidFill>
                  <a:srgbClr val="000000"/>
                </a:solidFill>
                <a:uFill>
                  <a:solidFill>
                    <a:srgbClr val="FFFFFF"/>
                  </a:solidFill>
                </a:uFill>
              </a:rPr>
              <a:t>We worked with the following centers and schools so fare</a:t>
            </a:r>
          </a:p>
          <a:p>
            <a:endParaRPr lang="en-GB" sz="1600" dirty="0" smtClean="0"/>
          </a:p>
          <a:p>
            <a:r>
              <a:rPr lang="en-GB" sz="1600" dirty="0" err="1" smtClean="0"/>
              <a:t>Hallfield</a:t>
            </a:r>
            <a:r>
              <a:rPr lang="en-GB" sz="1600" dirty="0" smtClean="0"/>
              <a:t> </a:t>
            </a:r>
            <a:r>
              <a:rPr lang="en-GB" sz="1600" dirty="0"/>
              <a:t>Primary </a:t>
            </a:r>
            <a:r>
              <a:rPr lang="en-GB" sz="1600" dirty="0" smtClean="0"/>
              <a:t>School </a:t>
            </a:r>
            <a:r>
              <a:rPr lang="en-US" sz="1600" spc="-1" dirty="0" smtClean="0">
                <a:solidFill>
                  <a:srgbClr val="000000"/>
                </a:solidFill>
                <a:uFill>
                  <a:solidFill>
                    <a:srgbClr val="FFFFFF"/>
                  </a:solidFill>
                </a:uFill>
              </a:rPr>
              <a:t>(Westminster)</a:t>
            </a:r>
          </a:p>
          <a:p>
            <a:r>
              <a:rPr lang="en-US" sz="1600" spc="-1" dirty="0">
                <a:solidFill>
                  <a:srgbClr val="000000"/>
                </a:solidFill>
                <a:uFill>
                  <a:solidFill>
                    <a:srgbClr val="FFFFFF"/>
                  </a:solidFill>
                </a:uFill>
              </a:rPr>
              <a:t> </a:t>
            </a:r>
            <a:r>
              <a:rPr lang="en-US" sz="1600" spc="-1" dirty="0" err="1" smtClean="0">
                <a:solidFill>
                  <a:srgbClr val="000000"/>
                </a:solidFill>
                <a:uFill>
                  <a:solidFill>
                    <a:srgbClr val="FFFFFF"/>
                  </a:solidFill>
                </a:uFill>
              </a:rPr>
              <a:t>Bevington</a:t>
            </a:r>
            <a:r>
              <a:rPr lang="en-US" sz="1600" spc="-1" dirty="0" smtClean="0">
                <a:solidFill>
                  <a:srgbClr val="000000"/>
                </a:solidFill>
                <a:uFill>
                  <a:solidFill>
                    <a:srgbClr val="FFFFFF"/>
                  </a:solidFill>
                </a:uFill>
              </a:rPr>
              <a:t> Primary School ( </a:t>
            </a:r>
            <a:r>
              <a:rPr lang="en-US" sz="1600" spc="-1" dirty="0" err="1" smtClean="0">
                <a:solidFill>
                  <a:srgbClr val="000000"/>
                </a:solidFill>
                <a:uFill>
                  <a:solidFill>
                    <a:srgbClr val="FFFFFF"/>
                  </a:solidFill>
                </a:uFill>
              </a:rPr>
              <a:t>Golborne</a:t>
            </a:r>
            <a:r>
              <a:rPr lang="en-US" sz="1600" spc="-1" dirty="0" smtClean="0">
                <a:solidFill>
                  <a:srgbClr val="000000"/>
                </a:solidFill>
                <a:uFill>
                  <a:solidFill>
                    <a:srgbClr val="FFFFFF"/>
                  </a:solidFill>
                </a:uFill>
              </a:rPr>
              <a:t>, RBKS)</a:t>
            </a:r>
          </a:p>
          <a:p>
            <a:r>
              <a:rPr lang="en-US" sz="1600" spc="-1" dirty="0" smtClean="0">
                <a:solidFill>
                  <a:srgbClr val="000000"/>
                </a:solidFill>
                <a:uFill>
                  <a:solidFill>
                    <a:srgbClr val="FFFFFF"/>
                  </a:solidFill>
                </a:uFill>
              </a:rPr>
              <a:t>Al </a:t>
            </a:r>
            <a:r>
              <a:rPr lang="en-US" sz="1600" spc="-1" dirty="0" err="1" smtClean="0">
                <a:solidFill>
                  <a:srgbClr val="000000"/>
                </a:solidFill>
                <a:uFill>
                  <a:solidFill>
                    <a:srgbClr val="FFFFFF"/>
                  </a:solidFill>
                </a:uFill>
              </a:rPr>
              <a:t>Manaar</a:t>
            </a:r>
            <a:r>
              <a:rPr lang="en-US" sz="1600" spc="-1" dirty="0" smtClean="0">
                <a:solidFill>
                  <a:srgbClr val="000000"/>
                </a:solidFill>
                <a:uFill>
                  <a:solidFill>
                    <a:srgbClr val="FFFFFF"/>
                  </a:solidFill>
                </a:uFill>
              </a:rPr>
              <a:t> Muslim Cultural Center ( RBKC)</a:t>
            </a:r>
          </a:p>
          <a:p>
            <a:r>
              <a:rPr lang="en-US" sz="1600" spc="-1" dirty="0" smtClean="0">
                <a:solidFill>
                  <a:srgbClr val="000000"/>
                </a:solidFill>
                <a:uFill>
                  <a:solidFill>
                    <a:srgbClr val="FFFFFF"/>
                  </a:solidFill>
                </a:uFill>
              </a:rPr>
              <a:t>Stow Community Center (Westminster)</a:t>
            </a:r>
          </a:p>
          <a:p>
            <a:r>
              <a:rPr lang="en-GB" sz="1600" dirty="0" smtClean="0"/>
              <a:t>Wilberforce </a:t>
            </a:r>
            <a:r>
              <a:rPr lang="en-GB" sz="1600" dirty="0"/>
              <a:t>Primary </a:t>
            </a:r>
            <a:r>
              <a:rPr lang="en-GB" sz="1600" dirty="0" smtClean="0"/>
              <a:t>School (Westminster)</a:t>
            </a:r>
          </a:p>
          <a:p>
            <a:endParaRPr lang="en-US" sz="1600" spc="-1" dirty="0" smtClean="0">
              <a:solidFill>
                <a:srgbClr val="000000"/>
              </a:solidFill>
              <a:uFill>
                <a:solidFill>
                  <a:srgbClr val="FFFFFF"/>
                </a:solidFill>
              </a:uFill>
            </a:endParaRPr>
          </a:p>
          <a:p>
            <a:endParaRPr lang="en-GB" sz="1600" spc="-1" dirty="0">
              <a:solidFill>
                <a:srgbClr val="000000"/>
              </a:solidFill>
              <a:uFill>
                <a:solidFill>
                  <a:srgbClr val="FFFFFF"/>
                </a:solidFill>
              </a:uFill>
            </a:endParaRPr>
          </a:p>
          <a:p>
            <a:pPr>
              <a:lnSpc>
                <a:spcPct val="100000"/>
              </a:lnSpc>
            </a:pPr>
            <a:endParaRPr lang="en-GB" sz="1600" b="0" strike="noStrike" spc="-1" dirty="0">
              <a:solidFill>
                <a:srgbClr val="000000"/>
              </a:solidFill>
              <a:uFill>
                <a:solidFill>
                  <a:srgbClr val="FFFFFF"/>
                </a:solidFill>
              </a:uFill>
              <a:latin typeface="Arial"/>
            </a:endParaRPr>
          </a:p>
          <a:p>
            <a:pPr>
              <a:lnSpc>
                <a:spcPct val="100000"/>
              </a:lnSpc>
            </a:pPr>
            <a:endParaRPr lang="en-GB" sz="16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504000" y="301320"/>
            <a:ext cx="8688638" cy="593625"/>
          </a:xfrm>
          <a:prstGeom prst="rect">
            <a:avLst/>
          </a:prstGeom>
          <a:noFill/>
          <a:ln>
            <a:noFill/>
          </a:ln>
        </p:spPr>
        <p:txBody>
          <a:bodyPr lIns="0" tIns="0" rIns="0" bIns="0" anchor="ctr"/>
          <a:lstStyle/>
          <a:p>
            <a:pPr algn="ctr"/>
            <a:r>
              <a:rPr lang="en-GB" sz="3200" u="sng" dirty="0" smtClean="0">
                <a:solidFill>
                  <a:srgbClr val="7030A0"/>
                </a:solidFill>
              </a:rPr>
              <a:t>Parents </a:t>
            </a:r>
            <a:r>
              <a:rPr lang="en-GB" sz="3200" u="sng" dirty="0">
                <a:solidFill>
                  <a:srgbClr val="7030A0"/>
                </a:solidFill>
              </a:rPr>
              <a:t>Coffee Morning</a:t>
            </a:r>
            <a:endParaRPr lang="en-GB" sz="3200" dirty="0">
              <a:solidFill>
                <a:srgbClr val="7030A0"/>
              </a:solidFill>
            </a:endParaRPr>
          </a:p>
        </p:txBody>
      </p:sp>
      <p:sp>
        <p:nvSpPr>
          <p:cNvPr id="49" name="TextShape 2"/>
          <p:cNvSpPr txBox="1"/>
          <p:nvPr/>
        </p:nvSpPr>
        <p:spPr>
          <a:xfrm>
            <a:off x="387268" y="1985040"/>
            <a:ext cx="9072000" cy="1273726"/>
          </a:xfrm>
          <a:prstGeom prst="rect">
            <a:avLst/>
          </a:prstGeom>
          <a:noFill/>
          <a:ln>
            <a:noFill/>
          </a:ln>
        </p:spPr>
        <p:txBody>
          <a:bodyPr lIns="0" tIns="0" rIns="0" bIns="0"/>
          <a:lstStyle/>
          <a:p>
            <a:endParaRPr lang="en-US" sz="3200" b="0" strike="noStrike" spc="-1" dirty="0">
              <a:solidFill>
                <a:srgbClr val="000000"/>
              </a:solidFill>
              <a:uFill>
                <a:solidFill>
                  <a:srgbClr val="FFFFFF"/>
                </a:solidFill>
              </a:uFill>
              <a:latin typeface="Arial"/>
              <a:ea typeface="MS Mincho;ＭＳ 明朝"/>
            </a:endParaRPr>
          </a:p>
          <a:p>
            <a:endParaRPr lang="en-US" sz="3200" b="0" strike="noStrike" spc="-1" dirty="0">
              <a:solidFill>
                <a:srgbClr val="000000"/>
              </a:solidFill>
              <a:uFill>
                <a:solidFill>
                  <a:srgbClr val="FFFFFF"/>
                </a:solidFill>
              </a:uFill>
              <a:latin typeface="Arial"/>
              <a:ea typeface="MS Mincho;ＭＳ 明朝"/>
            </a:endParaRPr>
          </a:p>
          <a:p>
            <a:endParaRPr lang="en-GB" sz="3200" b="0" strike="noStrike" spc="-1" dirty="0">
              <a:solidFill>
                <a:srgbClr val="000000"/>
              </a:solidFill>
              <a:uFill>
                <a:solidFill>
                  <a:srgbClr val="FFFFFF"/>
                </a:solidFill>
              </a:uFill>
              <a:latin typeface="Arial"/>
            </a:endParaRPr>
          </a:p>
          <a:p>
            <a:pPr>
              <a:lnSpc>
                <a:spcPct val="100000"/>
              </a:lnSpc>
            </a:pPr>
            <a:endParaRPr lang="en-GB" sz="3200" b="0" strike="noStrike" spc="-1" dirty="0">
              <a:solidFill>
                <a:srgbClr val="000000"/>
              </a:solidFill>
              <a:uFill>
                <a:solidFill>
                  <a:srgbClr val="FFFFFF"/>
                </a:solidFill>
              </a:uFill>
              <a:latin typeface="TTE25507D8t00;Times New Roman"/>
              <a:ea typeface="TTE25507D8t00;Times New Roman"/>
            </a:endParaRPr>
          </a:p>
          <a:p>
            <a:pPr>
              <a:lnSpc>
                <a:spcPct val="100000"/>
              </a:lnSpc>
            </a:pPr>
            <a:endParaRPr lang="en-GB" sz="3200" b="0" strike="noStrike" spc="-1" dirty="0">
              <a:solidFill>
                <a:srgbClr val="000000"/>
              </a:solidFill>
              <a:uFill>
                <a:solidFill>
                  <a:srgbClr val="FFFFFF"/>
                </a:solidFill>
              </a:uFill>
              <a:latin typeface="TTE25507D8t00;Times New Roman"/>
              <a:ea typeface="TTE25507D8t00;Times New Roman"/>
            </a:endParaRPr>
          </a:p>
          <a:p>
            <a:pPr>
              <a:lnSpc>
                <a:spcPct val="100000"/>
              </a:lnSpc>
            </a:pPr>
            <a:endParaRPr lang="en-GB" sz="3200" b="0" strike="noStrike" spc="-1" dirty="0">
              <a:solidFill>
                <a:srgbClr val="000000"/>
              </a:solidFill>
              <a:uFill>
                <a:solidFill>
                  <a:srgbClr val="FFFFFF"/>
                </a:solidFill>
              </a:uFill>
              <a:latin typeface="TTE25507D8t00;Times New Roman"/>
              <a:ea typeface="TTE25507D8t00;Times New Roman"/>
            </a:endParaRPr>
          </a:p>
          <a:p>
            <a:pPr>
              <a:lnSpc>
                <a:spcPct val="100000"/>
              </a:lnSpc>
            </a:pPr>
            <a:endParaRPr lang="en-GB" sz="3200" b="0" strike="noStrike" spc="-1" dirty="0">
              <a:solidFill>
                <a:srgbClr val="000000"/>
              </a:solidFill>
              <a:uFill>
                <a:solidFill>
                  <a:srgbClr val="FFFFFF"/>
                </a:solidFill>
              </a:uFill>
              <a:latin typeface="TTE25507D8t00;Times New Roman"/>
              <a:ea typeface="TTE25507D8t00;Times New Roman"/>
            </a:endParaRPr>
          </a:p>
          <a:p>
            <a:pPr>
              <a:lnSpc>
                <a:spcPct val="100000"/>
              </a:lnSpc>
            </a:pPr>
            <a:endParaRPr lang="en-GB" sz="3200" b="0" strike="noStrike" spc="-1" dirty="0">
              <a:solidFill>
                <a:srgbClr val="000000"/>
              </a:solidFill>
              <a:uFill>
                <a:solidFill>
                  <a:srgbClr val="FFFFFF"/>
                </a:solidFill>
              </a:uFill>
              <a:latin typeface="TTE25507D8t00;Times New Roman"/>
              <a:ea typeface="TTE25507D8t00;Times New Roman"/>
            </a:endParaRPr>
          </a:p>
        </p:txBody>
      </p:sp>
      <p:sp>
        <p:nvSpPr>
          <p:cNvPr id="52" name="TextShape 3"/>
          <p:cNvSpPr txBox="1"/>
          <p:nvPr/>
        </p:nvSpPr>
        <p:spPr>
          <a:xfrm>
            <a:off x="6991506" y="4000902"/>
            <a:ext cx="2808000" cy="969840"/>
          </a:xfrm>
          <a:prstGeom prst="rect">
            <a:avLst/>
          </a:prstGeom>
          <a:noFill/>
          <a:ln>
            <a:noFill/>
          </a:ln>
        </p:spPr>
        <p:txBody>
          <a:bodyPr lIns="90000" tIns="45000" rIns="90000" bIns="45000"/>
          <a:lstStyle/>
          <a:p>
            <a:endParaRPr lang="en-US" sz="1800" b="0" strike="noStrike" spc="-1" dirty="0">
              <a:solidFill>
                <a:srgbClr val="000000"/>
              </a:solidFill>
              <a:uFill>
                <a:solidFill>
                  <a:srgbClr val="FFFFFF"/>
                </a:solidFill>
              </a:uFill>
              <a:latin typeface="Arial"/>
            </a:endParaRPr>
          </a:p>
        </p:txBody>
      </p:sp>
      <p:sp>
        <p:nvSpPr>
          <p:cNvPr id="2" name="Rectangle 1"/>
          <p:cNvSpPr/>
          <p:nvPr/>
        </p:nvSpPr>
        <p:spPr>
          <a:xfrm>
            <a:off x="1605064" y="301321"/>
            <a:ext cx="5865780" cy="2713050"/>
          </a:xfrm>
          <a:prstGeom prst="rect">
            <a:avLst/>
          </a:prstGeom>
        </p:spPr>
        <p:txBody>
          <a:bodyPr wrap="square">
            <a:spAutoFit/>
          </a:bodyPr>
          <a:lstStyle/>
          <a:p>
            <a:pPr>
              <a:lnSpc>
                <a:spcPct val="115000"/>
              </a:lnSpc>
              <a:spcBef>
                <a:spcPts val="300"/>
              </a:spcBef>
              <a:spcAft>
                <a:spcPts val="300"/>
              </a:spcAft>
            </a:pPr>
            <a:r>
              <a:rPr lang="en-GB" dirty="0"/>
              <a:t> </a:t>
            </a:r>
            <a:endParaRPr lang="en-GB" dirty="0" smtClean="0"/>
          </a:p>
          <a:p>
            <a:pPr>
              <a:lnSpc>
                <a:spcPct val="115000"/>
              </a:lnSpc>
              <a:spcBef>
                <a:spcPts val="300"/>
              </a:spcBef>
              <a:spcAft>
                <a:spcPts val="300"/>
              </a:spcAft>
            </a:pPr>
            <a:endParaRPr lang="en-GB" sz="1400" dirty="0"/>
          </a:p>
          <a:p>
            <a:pPr>
              <a:lnSpc>
                <a:spcPct val="115000"/>
              </a:lnSpc>
              <a:spcBef>
                <a:spcPts val="300"/>
              </a:spcBef>
              <a:spcAft>
                <a:spcPts val="300"/>
              </a:spcAft>
            </a:pPr>
            <a:endParaRPr lang="en-GB" dirty="0" smtClean="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300"/>
              </a:spcBef>
              <a:spcAft>
                <a:spcPts val="300"/>
              </a:spcAft>
            </a:pP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300"/>
              </a:spcBef>
              <a:spcAft>
                <a:spcPts val="300"/>
              </a:spcAft>
            </a:pPr>
            <a:endParaRPr lang="en-GB" dirty="0" smtClean="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300"/>
              </a:spcBef>
              <a:spcAft>
                <a:spcPts val="300"/>
              </a:spcAft>
            </a:pP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300"/>
              </a:spcBef>
              <a:spcAft>
                <a:spcPts val="300"/>
              </a:spcAft>
            </a:pPr>
            <a:endParaRPr lang="en-GB" dirty="0" smtClean="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p:nvPr/>
        </p:nvPicPr>
        <p:blipFill>
          <a:blip r:embed="rId2"/>
          <a:stretch/>
        </p:blipFill>
        <p:spPr>
          <a:xfrm>
            <a:off x="126461" y="1682885"/>
            <a:ext cx="9066178" cy="5077838"/>
          </a:xfrm>
          <a:prstGeom prst="rect">
            <a:avLst/>
          </a:prstGeom>
          <a:ln>
            <a:noFill/>
          </a:ln>
        </p:spPr>
      </p:pic>
    </p:spTree>
    <p:extLst>
      <p:ext uri="{BB962C8B-B14F-4D97-AF65-F5344CB8AC3E}">
        <p14:creationId xmlns:p14="http://schemas.microsoft.com/office/powerpoint/2010/main" val="16250053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288000" y="1368000"/>
            <a:ext cx="9648000" cy="5373268"/>
          </a:xfrm>
          <a:prstGeom prst="rect">
            <a:avLst/>
          </a:prstGeom>
          <a:noFill/>
          <a:ln>
            <a:noFill/>
          </a:ln>
        </p:spPr>
        <p:txBody>
          <a:bodyPr lIns="0" tIns="0" rIns="0" bIns="0"/>
          <a:lstStyle/>
          <a:p>
            <a:r>
              <a:rPr lang="en-GB" u="sng" dirty="0"/>
              <a:t>Aim</a:t>
            </a:r>
            <a:r>
              <a:rPr lang="en-GB" dirty="0"/>
              <a:t>: It is to learn about the science of wellbeing. How important is to embrace ‘’here and now’’. To enjoy the moment. How to reduce anxiety thinking about the past (primarily mistakes) and the future (doubts). Learn to be grateful. Feeling engaged and related to others rather than being disconnected.</a:t>
            </a:r>
          </a:p>
          <a:p>
            <a:r>
              <a:rPr lang="en-GB" dirty="0"/>
              <a:t>How being positive can help our life to shine.</a:t>
            </a:r>
          </a:p>
          <a:p>
            <a:r>
              <a:rPr lang="en-GB" dirty="0"/>
              <a:t>Each session will have a 5/7 minutes of mindfulness exercise towards the </a:t>
            </a:r>
            <a:r>
              <a:rPr lang="en-GB" dirty="0" smtClean="0"/>
              <a:t>end</a:t>
            </a:r>
          </a:p>
          <a:p>
            <a:endParaRPr lang="en-GB" sz="1600" b="1" spc="-1" dirty="0">
              <a:solidFill>
                <a:srgbClr val="000000"/>
              </a:solidFill>
              <a:uFill>
                <a:solidFill>
                  <a:srgbClr val="FFFFFF"/>
                </a:solidFill>
              </a:uFill>
              <a:latin typeface="Arial"/>
            </a:endParaRPr>
          </a:p>
          <a:p>
            <a:r>
              <a:rPr lang="en-GB" sz="1600" dirty="0"/>
              <a:t>Each session will have a theme </a:t>
            </a:r>
            <a:r>
              <a:rPr lang="en-GB" sz="1600" dirty="0" smtClean="0"/>
              <a:t>featuring for example:</a:t>
            </a:r>
            <a:endParaRPr lang="en-GB" sz="1600" dirty="0"/>
          </a:p>
          <a:p>
            <a:pPr marL="285750" lvl="0" indent="-285750">
              <a:buFont typeface="Arial" panose="020B0604020202020204" pitchFamily="34" charset="0"/>
              <a:buChar char="•"/>
            </a:pPr>
            <a:r>
              <a:rPr lang="en-GB" sz="1600" dirty="0"/>
              <a:t>Mental Health:  The other side of the coin </a:t>
            </a:r>
          </a:p>
          <a:p>
            <a:pPr marL="285750" lvl="0" indent="-285750">
              <a:buFont typeface="Arial" panose="020B0604020202020204" pitchFamily="34" charset="0"/>
              <a:buChar char="•"/>
            </a:pPr>
            <a:r>
              <a:rPr lang="en-GB" sz="1600" dirty="0"/>
              <a:t>Happiness -  Positive Emotions</a:t>
            </a:r>
          </a:p>
          <a:p>
            <a:pPr marL="285750" lvl="0" indent="-285750">
              <a:buFont typeface="Arial" panose="020B0604020202020204" pitchFamily="34" charset="0"/>
              <a:buChar char="•"/>
            </a:pPr>
            <a:r>
              <a:rPr lang="en-GB" sz="1600" dirty="0"/>
              <a:t>Engagement – Relationships</a:t>
            </a:r>
          </a:p>
          <a:p>
            <a:pPr marL="285750" lvl="0" indent="-285750">
              <a:buFont typeface="Arial" panose="020B0604020202020204" pitchFamily="34" charset="0"/>
              <a:buChar char="•"/>
            </a:pPr>
            <a:r>
              <a:rPr lang="en-GB" sz="1600" dirty="0"/>
              <a:t>Meaning &amp; Purpose</a:t>
            </a:r>
          </a:p>
          <a:p>
            <a:pPr marL="285750" lvl="0" indent="-285750">
              <a:buFont typeface="Arial" panose="020B0604020202020204" pitchFamily="34" charset="0"/>
              <a:buChar char="•"/>
            </a:pPr>
            <a:r>
              <a:rPr lang="en-GB" sz="1600" dirty="0"/>
              <a:t>Accomplishment </a:t>
            </a:r>
          </a:p>
          <a:p>
            <a:pPr marL="285750" lvl="0" indent="-285750">
              <a:buFont typeface="Arial" panose="020B0604020202020204" pitchFamily="34" charset="0"/>
              <a:buChar char="•"/>
            </a:pPr>
            <a:r>
              <a:rPr lang="en-GB" sz="1600" dirty="0"/>
              <a:t>Mindfulness  </a:t>
            </a:r>
          </a:p>
          <a:p>
            <a:pPr marL="285750" lvl="0" indent="-285750">
              <a:buFont typeface="Arial" panose="020B0604020202020204" pitchFamily="34" charset="0"/>
              <a:buChar char="•"/>
            </a:pPr>
            <a:r>
              <a:rPr lang="en-GB" sz="1600" dirty="0"/>
              <a:t>Talking sessions </a:t>
            </a:r>
          </a:p>
          <a:p>
            <a:pPr marL="285750" lvl="0" indent="-285750">
              <a:buFont typeface="Arial" panose="020B0604020202020204" pitchFamily="34" charset="0"/>
              <a:buChar char="•"/>
            </a:pPr>
            <a:r>
              <a:rPr lang="en-GB" sz="1600" dirty="0"/>
              <a:t>Mental Health First Aid</a:t>
            </a:r>
          </a:p>
          <a:p>
            <a:endParaRPr lang="en-GB" sz="1600" b="1" strike="noStrike" spc="-1" dirty="0" smtClean="0">
              <a:solidFill>
                <a:srgbClr val="000000"/>
              </a:solidFill>
              <a:uFill>
                <a:solidFill>
                  <a:srgbClr val="FFFFFF"/>
                </a:solidFill>
              </a:uFill>
              <a:latin typeface="Arial"/>
            </a:endParaRPr>
          </a:p>
          <a:p>
            <a:r>
              <a:rPr lang="en-GB" b="1" spc="-1" dirty="0" smtClean="0">
                <a:solidFill>
                  <a:srgbClr val="FF0000"/>
                </a:solidFill>
                <a:uFill>
                  <a:solidFill>
                    <a:srgbClr val="FFFFFF"/>
                  </a:solidFill>
                </a:uFill>
                <a:ea typeface="Microsoft YaHei"/>
              </a:rPr>
              <a:t>Case </a:t>
            </a:r>
            <a:r>
              <a:rPr lang="en-GB" b="1" spc="-1" dirty="0">
                <a:solidFill>
                  <a:srgbClr val="FF0000"/>
                </a:solidFill>
                <a:uFill>
                  <a:solidFill>
                    <a:srgbClr val="FFFFFF"/>
                  </a:solidFill>
                </a:uFill>
                <a:ea typeface="Microsoft YaHei"/>
              </a:rPr>
              <a:t>study:</a:t>
            </a:r>
            <a:r>
              <a:rPr lang="en-GB" spc="-1" dirty="0">
                <a:solidFill>
                  <a:srgbClr val="FF0000"/>
                </a:solidFill>
                <a:uFill>
                  <a:solidFill>
                    <a:srgbClr val="FFFFFF"/>
                  </a:solidFill>
                </a:uFill>
                <a:ea typeface="Microsoft YaHei"/>
              </a:rPr>
              <a:t> I have attended two sessions </a:t>
            </a:r>
            <a:r>
              <a:rPr lang="en-GB" spc="-1" dirty="0" smtClean="0">
                <a:solidFill>
                  <a:srgbClr val="FF0000"/>
                </a:solidFill>
                <a:uFill>
                  <a:solidFill>
                    <a:srgbClr val="FFFFFF"/>
                  </a:solidFill>
                </a:uFill>
                <a:ea typeface="Microsoft YaHei"/>
              </a:rPr>
              <a:t>in mental health </a:t>
            </a:r>
            <a:r>
              <a:rPr lang="en-GB" spc="-1" dirty="0">
                <a:solidFill>
                  <a:srgbClr val="FF0000"/>
                </a:solidFill>
                <a:uFill>
                  <a:solidFill>
                    <a:srgbClr val="FFFFFF"/>
                  </a:solidFill>
                </a:uFill>
                <a:ea typeface="Microsoft YaHei"/>
              </a:rPr>
              <a:t>related talk and I have learned new information and really I was happy that I have attended these sessions. Because this can affect anybody, </a:t>
            </a:r>
            <a:r>
              <a:rPr lang="en-GB" spc="-1" dirty="0" smtClean="0">
                <a:solidFill>
                  <a:srgbClr val="FF0000"/>
                </a:solidFill>
                <a:uFill>
                  <a:solidFill>
                    <a:srgbClr val="FFFFFF"/>
                  </a:solidFill>
                </a:uFill>
                <a:ea typeface="Microsoft YaHei"/>
              </a:rPr>
              <a:t>anyone </a:t>
            </a:r>
            <a:r>
              <a:rPr lang="en-GB" spc="-1" dirty="0">
                <a:solidFill>
                  <a:srgbClr val="FF0000"/>
                </a:solidFill>
                <a:uFill>
                  <a:solidFill>
                    <a:srgbClr val="FFFFFF"/>
                  </a:solidFill>
                </a:uFill>
                <a:ea typeface="Microsoft YaHei"/>
              </a:rPr>
              <a:t>could have mental health issues in different ways such as stress depression. -Amira </a:t>
            </a:r>
            <a:r>
              <a:rPr lang="en-GB" spc="-1" dirty="0" smtClean="0">
                <a:solidFill>
                  <a:srgbClr val="FF0000"/>
                </a:solidFill>
                <a:uFill>
                  <a:solidFill>
                    <a:srgbClr val="FFFFFF"/>
                  </a:solidFill>
                </a:uFill>
                <a:ea typeface="Microsoft YaHei"/>
              </a:rPr>
              <a:t>Fatah</a:t>
            </a:r>
          </a:p>
          <a:p>
            <a:endParaRPr lang="en-GB" sz="2000" b="1" spc="-1" dirty="0">
              <a:solidFill>
                <a:srgbClr val="FF0000"/>
              </a:solidFill>
              <a:uFill>
                <a:solidFill>
                  <a:srgbClr val="FFFFFF"/>
                </a:solidFill>
              </a:uFil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pPr>
              <a:lnSpc>
                <a:spcPct val="100000"/>
              </a:lnSpc>
            </a:pPr>
            <a:endParaRPr lang="en-GB" sz="3200" b="1" strike="noStrike" spc="-1" dirty="0">
              <a:solidFill>
                <a:srgbClr val="000000"/>
              </a:solidFill>
              <a:uFill>
                <a:solidFill>
                  <a:srgbClr val="FFFFFF"/>
                </a:solidFill>
              </a:uFill>
              <a:latin typeface="Arial"/>
            </a:endParaRPr>
          </a:p>
          <a:p>
            <a:r>
              <a:rPr lang="en-GB" sz="2200" b="0" strike="noStrike" spc="-1" dirty="0">
                <a:solidFill>
                  <a:srgbClr val="000000"/>
                </a:solidFill>
                <a:uFill>
                  <a:solidFill>
                    <a:srgbClr val="FFFFFF"/>
                  </a:solidFill>
                </a:uFill>
                <a:latin typeface="Arial"/>
                <a:ea typeface="Microsoft YaHei"/>
              </a:rPr>
              <a:t>  </a:t>
            </a:r>
            <a:endParaRPr lang="en-GB" sz="3200" b="0" strike="noStrike" spc="-1" dirty="0">
              <a:solidFill>
                <a:srgbClr val="281B21"/>
              </a:solidFill>
              <a:uFill>
                <a:solidFill>
                  <a:srgbClr val="FFFFFF"/>
                </a:solidFill>
              </a:uFill>
              <a:latin typeface="Calibri Light"/>
              <a:ea typeface="Calibri Light"/>
            </a:endParaRPr>
          </a:p>
          <a:p>
            <a:r>
              <a:rPr lang="en-GB" sz="2200" b="1" strike="noStrike" spc="-1" dirty="0">
                <a:solidFill>
                  <a:srgbClr val="000000"/>
                </a:solidFill>
                <a:uFill>
                  <a:solidFill>
                    <a:srgbClr val="FFFFFF"/>
                  </a:solidFill>
                </a:uFill>
                <a:latin typeface="Arial"/>
                <a:ea typeface="Microsoft YaHei"/>
              </a:rPr>
              <a:t> </a:t>
            </a:r>
            <a:endParaRPr lang="en-GB" sz="3200" b="1" strike="noStrike" spc="-1" dirty="0">
              <a:solidFill>
                <a:srgbClr val="000000"/>
              </a:solidFill>
              <a:uFill>
                <a:solidFill>
                  <a:srgbClr val="FFFFFF"/>
                </a:solidFill>
              </a:uFill>
              <a:latin typeface="Arial"/>
            </a:endParaRPr>
          </a:p>
          <a:p>
            <a:r>
              <a:rPr lang="en-GB" sz="3200" b="1" strike="noStrike" spc="-1" dirty="0">
                <a:solidFill>
                  <a:srgbClr val="000000"/>
                </a:solidFill>
                <a:uFill>
                  <a:solidFill>
                    <a:srgbClr val="FFFFFF"/>
                  </a:solidFill>
                </a:uFill>
                <a:latin typeface="Arial"/>
                <a:ea typeface="Microsoft YaHei"/>
              </a:rPr>
              <a:t> </a:t>
            </a:r>
            <a:endParaRPr lang="en-GB" sz="3200" b="0" strike="noStrike" spc="-1" dirty="0">
              <a:solidFill>
                <a:srgbClr val="000000"/>
              </a:solidFill>
              <a:uFill>
                <a:solidFill>
                  <a:srgbClr val="FFFFFF"/>
                </a:solidFill>
              </a:uFill>
              <a:latin typeface="Arial"/>
            </a:endParaRPr>
          </a:p>
        </p:txBody>
      </p:sp>
      <p:sp>
        <p:nvSpPr>
          <p:cNvPr id="58" name="TextShape 2"/>
          <p:cNvSpPr txBox="1"/>
          <p:nvPr/>
        </p:nvSpPr>
        <p:spPr>
          <a:xfrm>
            <a:off x="504000" y="301320"/>
            <a:ext cx="9071640" cy="1262160"/>
          </a:xfrm>
          <a:prstGeom prst="rect">
            <a:avLst/>
          </a:prstGeom>
          <a:noFill/>
          <a:ln>
            <a:noFill/>
          </a:ln>
        </p:spPr>
        <p:txBody>
          <a:bodyPr lIns="0" tIns="0" rIns="0" bIns="0" anchor="ctr"/>
          <a:lstStyle/>
          <a:p>
            <a:pPr algn="ctr"/>
            <a:r>
              <a:rPr lang="en-GB" sz="3200" b="0" strike="noStrike" spc="-1" dirty="0">
                <a:solidFill>
                  <a:srgbClr val="9933FF"/>
                </a:solidFill>
                <a:uFill>
                  <a:solidFill>
                    <a:srgbClr val="FFFFFF"/>
                  </a:solidFill>
                </a:uFill>
                <a:latin typeface="Arial"/>
              </a:rPr>
              <a:t>Happiness </a:t>
            </a:r>
            <a:r>
              <a:rPr lang="en-GB" sz="3200" spc="-1" dirty="0">
                <a:solidFill>
                  <a:srgbClr val="9933FF"/>
                </a:solidFill>
                <a:uFill>
                  <a:solidFill>
                    <a:srgbClr val="FFFFFF"/>
                  </a:solidFill>
                </a:uFill>
                <a:latin typeface="Arial"/>
              </a:rPr>
              <a:t>C</a:t>
            </a:r>
            <a:r>
              <a:rPr lang="en-GB" sz="3200" b="0" strike="noStrike" spc="-1" dirty="0" smtClean="0">
                <a:solidFill>
                  <a:srgbClr val="9933FF"/>
                </a:solidFill>
                <a:uFill>
                  <a:solidFill>
                    <a:srgbClr val="FFFFFF"/>
                  </a:solidFill>
                </a:uFill>
                <a:latin typeface="Arial"/>
              </a:rPr>
              <a:t>orner </a:t>
            </a:r>
            <a:endParaRPr lang="en-GB"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6" y="1"/>
            <a:ext cx="10122251" cy="7591686"/>
          </a:xfrm>
          <a:prstGeom prst="rect">
            <a:avLst/>
          </a:prstGeom>
        </p:spPr>
      </p:pic>
    </p:spTree>
    <p:extLst>
      <p:ext uri="{BB962C8B-B14F-4D97-AF65-F5344CB8AC3E}">
        <p14:creationId xmlns:p14="http://schemas.microsoft.com/office/powerpoint/2010/main" val="231295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
            <a:ext cx="10080625" cy="7560469"/>
          </a:xfrm>
          <a:prstGeom prst="rect">
            <a:avLst/>
          </a:prstGeom>
        </p:spPr>
      </p:pic>
    </p:spTree>
    <p:extLst>
      <p:ext uri="{BB962C8B-B14F-4D97-AF65-F5344CB8AC3E}">
        <p14:creationId xmlns:p14="http://schemas.microsoft.com/office/powerpoint/2010/main" val="284058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tIns="0" rIns="0" bIns="0" anchor="ctr"/>
          <a:lstStyle/>
          <a:p>
            <a:pPr algn="ctr">
              <a:lnSpc>
                <a:spcPct val="100000"/>
              </a:lnSpc>
            </a:pPr>
            <a:r>
              <a:rPr lang="en-GB" sz="3200" b="0" strike="noStrike" spc="-1">
                <a:solidFill>
                  <a:srgbClr val="9933FF"/>
                </a:solidFill>
                <a:uFill>
                  <a:solidFill>
                    <a:srgbClr val="FFFFFF"/>
                  </a:solidFill>
                </a:uFill>
                <a:latin typeface="Arial"/>
                <a:ea typeface="Microsoft YaHei"/>
              </a:rPr>
              <a:t>BME representation on local PPGs</a:t>
            </a:r>
            <a:endParaRPr lang="en-GB" sz="3200" b="0" strike="noStrike" spc="-1">
              <a:solidFill>
                <a:srgbClr val="000000"/>
              </a:solidFill>
              <a:uFill>
                <a:solidFill>
                  <a:srgbClr val="FFFFFF"/>
                </a:solidFill>
              </a:uFill>
              <a:latin typeface="Arial"/>
            </a:endParaRPr>
          </a:p>
        </p:txBody>
      </p:sp>
      <p:sp>
        <p:nvSpPr>
          <p:cNvPr id="62" name="TextShape 2"/>
          <p:cNvSpPr txBox="1"/>
          <p:nvPr/>
        </p:nvSpPr>
        <p:spPr>
          <a:xfrm>
            <a:off x="504000" y="1769040"/>
            <a:ext cx="9071640" cy="4384440"/>
          </a:xfrm>
          <a:prstGeom prst="rect">
            <a:avLst/>
          </a:prstGeom>
          <a:noFill/>
          <a:ln>
            <a:noFill/>
          </a:ln>
        </p:spPr>
        <p:txBody>
          <a:bodyPr lIns="0" tIns="0" rIns="0" bIns="0"/>
          <a:lstStyle/>
          <a:p>
            <a:pPr>
              <a:lnSpc>
                <a:spcPct val="100000"/>
              </a:lnSpc>
            </a:pPr>
            <a:endParaRPr lang="en-GB" sz="3200" b="0" strike="noStrike" spc="-1">
              <a:solidFill>
                <a:srgbClr val="000000"/>
              </a:solidFill>
              <a:uFill>
                <a:solidFill>
                  <a:srgbClr val="FFFFFF"/>
                </a:solidFill>
              </a:uFill>
              <a:latin typeface="Arial"/>
            </a:endParaRPr>
          </a:p>
          <a:p>
            <a:pPr>
              <a:lnSpc>
                <a:spcPct val="100000"/>
              </a:lnSpc>
            </a:pPr>
            <a:endParaRPr lang="en-GB" sz="3200" b="0" strike="noStrike" spc="-1">
              <a:solidFill>
                <a:srgbClr val="000000"/>
              </a:solidFill>
              <a:uFill>
                <a:solidFill>
                  <a:srgbClr val="FFFFFF"/>
                </a:solidFill>
              </a:uFill>
              <a:latin typeface="Arial"/>
            </a:endParaRPr>
          </a:p>
        </p:txBody>
      </p:sp>
      <p:sp>
        <p:nvSpPr>
          <p:cNvPr id="63" name="TextShape 3"/>
          <p:cNvSpPr txBox="1"/>
          <p:nvPr/>
        </p:nvSpPr>
        <p:spPr>
          <a:xfrm>
            <a:off x="360000" y="1368000"/>
            <a:ext cx="8856000" cy="4274043"/>
          </a:xfrm>
          <a:prstGeom prst="rect">
            <a:avLst/>
          </a:prstGeom>
          <a:noFill/>
          <a:ln>
            <a:noFill/>
          </a:ln>
        </p:spPr>
        <p:txBody>
          <a:bodyPr lIns="90000" tIns="45000" rIns="90000" bIns="45000"/>
          <a:lstStyle/>
          <a:p>
            <a:r>
              <a:rPr lang="en-GB" sz="1600" b="0" strike="noStrike" spc="-1" dirty="0">
                <a:solidFill>
                  <a:srgbClr val="9933FF"/>
                </a:solidFill>
                <a:uFill>
                  <a:solidFill>
                    <a:srgbClr val="FFFFFF"/>
                  </a:solidFill>
                </a:uFill>
                <a:latin typeface="Arial"/>
                <a:ea typeface="Microsoft YaHei"/>
              </a:rPr>
              <a:t>Hear Women, in collaboration with Health watch, </a:t>
            </a:r>
            <a:r>
              <a:rPr lang="en-GB" sz="1600" b="0" strike="noStrike" spc="-1" dirty="0" smtClean="0">
                <a:solidFill>
                  <a:srgbClr val="9933FF"/>
                </a:solidFill>
                <a:uFill>
                  <a:solidFill>
                    <a:srgbClr val="FFFFFF"/>
                  </a:solidFill>
                </a:uFill>
                <a:latin typeface="Arial"/>
                <a:ea typeface="Microsoft YaHei"/>
              </a:rPr>
              <a:t> </a:t>
            </a:r>
            <a:r>
              <a:rPr lang="en-GB" sz="1600" b="0" strike="noStrike" spc="-1" dirty="0">
                <a:solidFill>
                  <a:srgbClr val="9933FF"/>
                </a:solidFill>
                <a:uFill>
                  <a:solidFill>
                    <a:srgbClr val="FFFFFF"/>
                  </a:solidFill>
                </a:uFill>
                <a:latin typeface="Arial"/>
                <a:ea typeface="Microsoft YaHei"/>
              </a:rPr>
              <a:t>identify eight local GP Practices lacking BME representation, and recruit </a:t>
            </a:r>
            <a:r>
              <a:rPr lang="en-GB" sz="1600" b="0" strike="noStrike" spc="-1" dirty="0" smtClean="0">
                <a:solidFill>
                  <a:srgbClr val="9933FF"/>
                </a:solidFill>
                <a:uFill>
                  <a:solidFill>
                    <a:srgbClr val="FFFFFF"/>
                  </a:solidFill>
                </a:uFill>
                <a:latin typeface="Arial"/>
                <a:ea typeface="Microsoft YaHei"/>
              </a:rPr>
              <a:t>so fare 15 </a:t>
            </a:r>
            <a:r>
              <a:rPr lang="en-GB" sz="1600" b="0" strike="noStrike" spc="-1" dirty="0">
                <a:solidFill>
                  <a:srgbClr val="9933FF"/>
                </a:solidFill>
                <a:uFill>
                  <a:solidFill>
                    <a:srgbClr val="FFFFFF"/>
                  </a:solidFill>
                </a:uFill>
                <a:latin typeface="Arial"/>
                <a:ea typeface="Microsoft YaHei"/>
              </a:rPr>
              <a:t>women and 5 men to become active PPG members for the identified practices.</a:t>
            </a:r>
            <a:r>
              <a:rPr lang="en-GB" sz="1600" b="0" strike="noStrike" spc="-1" dirty="0">
                <a:solidFill>
                  <a:srgbClr val="000000"/>
                </a:solidFill>
                <a:uFill>
                  <a:solidFill>
                    <a:srgbClr val="FFFFFF"/>
                  </a:solidFill>
                </a:uFill>
                <a:latin typeface="Arial"/>
                <a:ea typeface="Microsoft YaHei"/>
              </a:rPr>
              <a:t> </a:t>
            </a:r>
            <a:endParaRPr lang="en-GB" sz="1800" b="0" strike="noStrike" spc="-1" dirty="0">
              <a:solidFill>
                <a:srgbClr val="000000"/>
              </a:solidFill>
              <a:uFill>
                <a:solidFill>
                  <a:srgbClr val="FFFFFF"/>
                </a:solidFill>
              </a:uFill>
              <a:latin typeface="Arial"/>
            </a:endParaRPr>
          </a:p>
          <a:p>
            <a:endParaRPr lang="en-GB" sz="1800" b="0" strike="noStrike" spc="-1" dirty="0">
              <a:solidFill>
                <a:srgbClr val="000000"/>
              </a:solidFill>
              <a:uFill>
                <a:solidFill>
                  <a:srgbClr val="FFFFFF"/>
                </a:solidFill>
              </a:uFill>
              <a:latin typeface="Arial"/>
            </a:endParaRPr>
          </a:p>
          <a:p>
            <a:endParaRPr lang="en-GB" sz="1800" b="0" strike="noStrike" spc="-1" dirty="0">
              <a:solidFill>
                <a:srgbClr val="000000"/>
              </a:solidFill>
              <a:uFill>
                <a:solidFill>
                  <a:srgbClr val="FFFFFF"/>
                </a:solidFill>
              </a:uFill>
              <a:latin typeface="Arial"/>
            </a:endParaRPr>
          </a:p>
          <a:p>
            <a:r>
              <a:rPr lang="en-GB" sz="1600" b="0" strike="noStrike" spc="-1" dirty="0" smtClean="0">
                <a:solidFill>
                  <a:srgbClr val="000000"/>
                </a:solidFill>
                <a:uFill>
                  <a:solidFill>
                    <a:srgbClr val="FFFFFF"/>
                  </a:solidFill>
                </a:uFill>
                <a:latin typeface="Arial"/>
                <a:ea typeface="Microsoft YaHei"/>
              </a:rPr>
              <a:t> </a:t>
            </a:r>
            <a:r>
              <a:rPr lang="en-GB" b="1" spc="-1" dirty="0" smtClean="0">
                <a:solidFill>
                  <a:srgbClr val="000000"/>
                </a:solidFill>
                <a:uFill>
                  <a:solidFill>
                    <a:srgbClr val="FFFFFF"/>
                  </a:solidFill>
                </a:uFill>
              </a:rPr>
              <a:t>Target</a:t>
            </a:r>
            <a:r>
              <a:rPr lang="en-GB" b="1" spc="-1" dirty="0">
                <a:solidFill>
                  <a:srgbClr val="000000"/>
                </a:solidFill>
                <a:uFill>
                  <a:solidFill>
                    <a:srgbClr val="FFFFFF"/>
                  </a:solidFill>
                </a:uFill>
              </a:rPr>
              <a:t>: 8 GP </a:t>
            </a:r>
            <a:r>
              <a:rPr lang="en-GB" b="1" spc="-1" dirty="0" smtClean="0">
                <a:solidFill>
                  <a:srgbClr val="000000"/>
                </a:solidFill>
                <a:uFill>
                  <a:solidFill>
                    <a:srgbClr val="FFFFFF"/>
                  </a:solidFill>
                </a:uFill>
              </a:rPr>
              <a:t>practices both Westminster and RBKC , </a:t>
            </a:r>
            <a:r>
              <a:rPr lang="en-GB" b="1" spc="-1" dirty="0">
                <a:solidFill>
                  <a:srgbClr val="000000"/>
                </a:solidFill>
                <a:uFill>
                  <a:solidFill>
                    <a:srgbClr val="FFFFFF"/>
                  </a:solidFill>
                </a:uFill>
              </a:rPr>
              <a:t>10 women and 5 men  </a:t>
            </a:r>
            <a:r>
              <a:rPr lang="en-GB" b="1" spc="-1" dirty="0" smtClean="0">
                <a:solidFill>
                  <a:srgbClr val="000000"/>
                </a:solidFill>
                <a:uFill>
                  <a:solidFill>
                    <a:srgbClr val="FFFFFF"/>
                  </a:solidFill>
                </a:uFill>
              </a:rPr>
              <a:t>to be registered  </a:t>
            </a:r>
            <a:endParaRPr lang="en-GB" spc="-1" dirty="0">
              <a:solidFill>
                <a:srgbClr val="000000"/>
              </a:solidFill>
              <a:uFill>
                <a:solidFill>
                  <a:srgbClr val="FFFFFF"/>
                </a:solidFill>
              </a:uFill>
            </a:endParaRPr>
          </a:p>
          <a:p>
            <a:r>
              <a:rPr lang="en-GB" b="1" spc="-1" dirty="0">
                <a:solidFill>
                  <a:srgbClr val="000000"/>
                </a:solidFill>
                <a:uFill>
                  <a:solidFill>
                    <a:srgbClr val="FFFFFF"/>
                  </a:solidFill>
                </a:uFill>
              </a:rPr>
              <a:t>Timeline: October 2016 – June 2017</a:t>
            </a:r>
            <a:endParaRPr lang="en-GB" spc="-1" dirty="0">
              <a:solidFill>
                <a:srgbClr val="000000"/>
              </a:solidFill>
              <a:uFill>
                <a:solidFill>
                  <a:srgbClr val="FFFFFF"/>
                </a:solidFill>
              </a:uFill>
            </a:endParaRPr>
          </a:p>
          <a:p>
            <a:endParaRPr lang="en-GB" spc="-1" dirty="0">
              <a:solidFill>
                <a:srgbClr val="000000"/>
              </a:solidFill>
              <a:uFill>
                <a:solidFill>
                  <a:srgbClr val="FFFFFF"/>
                </a:solidFill>
              </a:uFill>
            </a:endParaRPr>
          </a:p>
          <a:p>
            <a:r>
              <a:rPr lang="en-GB" sz="1400" b="1" spc="-1" dirty="0">
                <a:solidFill>
                  <a:srgbClr val="FF0000"/>
                </a:solidFill>
                <a:uFill>
                  <a:solidFill>
                    <a:srgbClr val="FFFFFF"/>
                  </a:solidFill>
                </a:uFill>
                <a:ea typeface="Microsoft YaHei"/>
              </a:rPr>
              <a:t>Case study</a:t>
            </a:r>
            <a:r>
              <a:rPr lang="en-GB" sz="1400" spc="-1" dirty="0">
                <a:solidFill>
                  <a:srgbClr val="FF0000"/>
                </a:solidFill>
                <a:uFill>
                  <a:solidFill>
                    <a:srgbClr val="FFFFFF"/>
                  </a:solidFill>
                </a:uFill>
                <a:ea typeface="Microsoft YaHei"/>
              </a:rPr>
              <a:t>: On the 9</a:t>
            </a:r>
            <a:r>
              <a:rPr lang="en-GB" sz="1400" spc="-1" baseline="17000" dirty="0">
                <a:solidFill>
                  <a:srgbClr val="FF0000"/>
                </a:solidFill>
                <a:uFill>
                  <a:solidFill>
                    <a:srgbClr val="FFFFFF"/>
                  </a:solidFill>
                </a:uFill>
                <a:ea typeface="Microsoft YaHei"/>
              </a:rPr>
              <a:t>th</a:t>
            </a:r>
            <a:r>
              <a:rPr lang="en-GB" sz="1400" spc="-1" dirty="0">
                <a:solidFill>
                  <a:srgbClr val="FF0000"/>
                </a:solidFill>
                <a:uFill>
                  <a:solidFill>
                    <a:srgbClr val="FFFFFF"/>
                  </a:solidFill>
                </a:uFill>
                <a:ea typeface="Microsoft YaHei"/>
              </a:rPr>
              <a:t> of Dec 2016 I was introduced to a programme called PPG (patient participation group) I was also informed that being part of my GP PPG group this will help me to </a:t>
            </a:r>
            <a:r>
              <a:rPr lang="en-GB" sz="1400" spc="-1" dirty="0" err="1">
                <a:solidFill>
                  <a:srgbClr val="FF0000"/>
                </a:solidFill>
                <a:uFill>
                  <a:solidFill>
                    <a:srgbClr val="FFFFFF"/>
                  </a:solidFill>
                </a:uFill>
                <a:ea typeface="Microsoft YaHei"/>
              </a:rPr>
              <a:t>lerarn</a:t>
            </a:r>
            <a:r>
              <a:rPr lang="en-GB" sz="1400" spc="-1" dirty="0">
                <a:solidFill>
                  <a:srgbClr val="FF0000"/>
                </a:solidFill>
                <a:uFill>
                  <a:solidFill>
                    <a:srgbClr val="FFFFFF"/>
                  </a:solidFill>
                </a:uFill>
                <a:ea typeface="Microsoft YaHei"/>
              </a:rPr>
              <a:t> new skills and also to provide patients feed back about what is good or not good about their local GP ; since I joined I was able to meet new people , I listen to patients stories and views about the GP , I explore ideas and suggestions on how to improve patients experiences in the  GP practice, at the moment I am  running  small projects around patients education, health promotion and improvements. - </a:t>
            </a:r>
            <a:r>
              <a:rPr lang="en-GB" sz="1400" spc="-1" dirty="0" err="1">
                <a:solidFill>
                  <a:srgbClr val="FF0000"/>
                </a:solidFill>
                <a:uFill>
                  <a:solidFill>
                    <a:srgbClr val="FFFFFF"/>
                  </a:solidFill>
                </a:uFill>
                <a:ea typeface="Microsoft YaHei"/>
              </a:rPr>
              <a:t>Wijdan</a:t>
            </a:r>
            <a:r>
              <a:rPr lang="en-GB" sz="1400" spc="-1" dirty="0">
                <a:solidFill>
                  <a:srgbClr val="FF0000"/>
                </a:solidFill>
                <a:uFill>
                  <a:solidFill>
                    <a:srgbClr val="FFFFFF"/>
                  </a:solidFill>
                </a:uFill>
                <a:ea typeface="Microsoft YaHei"/>
              </a:rPr>
              <a:t>      </a:t>
            </a:r>
            <a:endParaRPr lang="en-GB" sz="1400" spc="-1" dirty="0">
              <a:solidFill>
                <a:srgbClr val="FF0000"/>
              </a:solidFill>
              <a:uFill>
                <a:solidFill>
                  <a:srgbClr val="FFFFFF"/>
                </a:solidFill>
              </a:uFill>
            </a:endParaRPr>
          </a:p>
          <a:p>
            <a:endParaRPr lang="en-GB"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610</Words>
  <Application>Microsoft Office PowerPoint</Application>
  <PresentationFormat>Custom</PresentationFormat>
  <Paragraphs>79</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Microsoft YaHei</vt:lpstr>
      <vt:lpstr>Arial</vt:lpstr>
      <vt:lpstr>Calibri</vt:lpstr>
      <vt:lpstr>Calibri Light</vt:lpstr>
      <vt:lpstr>DejaVu Sans</vt:lpstr>
      <vt:lpstr>MS Mincho;ＭＳ 明朝</vt:lpstr>
      <vt:lpstr>Symbol</vt:lpstr>
      <vt:lpstr>Times New Roman</vt:lpstr>
      <vt:lpstr>TTE25507D8t00;Times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Hear Women</dc:creator>
  <dc:description/>
  <cp:lastModifiedBy>Gulten Fedayi</cp:lastModifiedBy>
  <cp:revision>23</cp:revision>
  <dcterms:created xsi:type="dcterms:W3CDTF">2017-03-31T11:21:29Z</dcterms:created>
  <dcterms:modified xsi:type="dcterms:W3CDTF">2017-05-19T07:34:29Z</dcterms:modified>
  <dc:language>en-GB</dc:language>
</cp:coreProperties>
</file>