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28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9" r:id="rId4"/>
    <p:sldMasterId id="2147483672" r:id="rId5"/>
  </p:sldMasterIdLst>
  <p:notesMasterIdLst>
    <p:notesMasterId r:id="rId12"/>
  </p:notesMasterIdLst>
  <p:sldIdLst>
    <p:sldId id="399" r:id="rId6"/>
    <p:sldId id="484" r:id="rId7"/>
    <p:sldId id="482" r:id="rId8"/>
    <p:sldId id="483" r:id="rId9"/>
    <p:sldId id="481" r:id="rId10"/>
    <p:sldId id="486" r:id="rId11"/>
  </p:sldIdLst>
  <p:sldSz cx="9144000" cy="6858000" type="screen4x3"/>
  <p:notesSz cx="6797675" cy="987266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44A"/>
    <a:srgbClr val="FFFF99"/>
    <a:srgbClr val="FF9B9B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1" autoAdjust="0"/>
    <p:restoredTop sz="68206" autoAdjust="0"/>
  </p:normalViewPr>
  <p:slideViewPr>
    <p:cSldViewPr showGuides="1">
      <p:cViewPr>
        <p:scale>
          <a:sx n="66" d="100"/>
          <a:sy n="66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CE114-B891-4C82-AAA3-76896C4648B8}" type="datetimeFigureOut">
              <a:rPr lang="en-GB" smtClean="0"/>
              <a:t>23/10/2014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A65D-8003-4033-9E40-9BA1D131BA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D1EC2-AE12-4A30-AF89-E468333E111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A65D-8003-4033-9E40-9BA1D131BA4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9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“We are committed to working collaboratively to improve the patient experience of integrated care, admission to and transition from hospital. We intend to co-produce an integrated approach to the care of the population aged over 75 in the participating GP practices. We intend to co-design with patients, carers and service providers a personalised model of self-care which puts the patient/carers at the centre of a coordinated communication and service delivery process in relation to the management of their long term condition(s). 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A65D-8003-4033-9E40-9BA1D131BA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5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D76-A2E1-4A2F-822D-62525663EAA9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82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A1F1-8E81-4A5A-A345-9A29F3A5F88E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1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CFC-8CD0-4D3C-9E0F-E9990780D5B3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2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381508" y="106484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381508" y="265219"/>
            <a:ext cx="28982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10/20/2014 5:14 PM GMT Standard Time</a:t>
            </a:r>
            <a:endParaRPr lang="en-GB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237000" y="6433627"/>
            <a:ext cx="6905379" cy="429233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8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738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61" y="365296"/>
            <a:ext cx="653097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-282612" y="-18278"/>
            <a:ext cx="9426612" cy="7015978"/>
            <a:chOff x="-282612" y="-18278"/>
            <a:chExt cx="9426612" cy="7015978"/>
          </a:xfrm>
          <a:solidFill>
            <a:srgbClr val="280039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 rot="5888568" flipV="1">
              <a:off x="-3029341" y="2728451"/>
              <a:ext cx="6508338" cy="1014880"/>
            </a:xfrm>
            <a:custGeom>
              <a:avLst/>
              <a:gdLst/>
              <a:ahLst/>
              <a:cxnLst>
                <a:cxn ang="0">
                  <a:pos x="0" y="2527"/>
                </a:cxn>
                <a:cxn ang="0">
                  <a:pos x="6913" y="3360"/>
                </a:cxn>
                <a:cxn ang="0">
                  <a:pos x="0" y="2144"/>
                </a:cxn>
                <a:cxn ang="0">
                  <a:pos x="0" y="2527"/>
                </a:cxn>
              </a:cxnLst>
              <a:rect l="0" t="0" r="r" b="b"/>
              <a:pathLst>
                <a:path w="6913" h="3360">
                  <a:moveTo>
                    <a:pt x="0" y="2527"/>
                  </a:moveTo>
                  <a:cubicBezTo>
                    <a:pt x="5458" y="360"/>
                    <a:pt x="6913" y="3360"/>
                    <a:pt x="6913" y="3360"/>
                  </a:cubicBezTo>
                  <a:cubicBezTo>
                    <a:pt x="6913" y="3360"/>
                    <a:pt x="5593" y="0"/>
                    <a:pt x="0" y="2144"/>
                  </a:cubicBezTo>
                  <a:cubicBezTo>
                    <a:pt x="0" y="2144"/>
                    <a:pt x="0" y="2197"/>
                    <a:pt x="0" y="2527"/>
                  </a:cubicBezTo>
                  <a:close/>
                </a:path>
              </a:pathLst>
            </a:custGeom>
            <a:grpFill/>
            <a:ln w="9525">
              <a:solidFill>
                <a:srgbClr val="28003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-10274" y="5930900"/>
              <a:ext cx="9154274" cy="1066800"/>
            </a:xfrm>
            <a:custGeom>
              <a:avLst/>
              <a:gdLst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9144000 w 9144000"/>
                <a:gd name="connsiteY2" fmla="*/ 35814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4800600 w 9144000"/>
                <a:gd name="connsiteY2" fmla="*/ 18288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4800600 w 9144000"/>
                <a:gd name="connsiteY2" fmla="*/ 18288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4800600 w 9144000"/>
                <a:gd name="connsiteY2" fmla="*/ 18288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2971800 w 9144000"/>
                <a:gd name="connsiteY2" fmla="*/ 9144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2971800 w 9144000"/>
                <a:gd name="connsiteY2" fmla="*/ 9144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2971800 w 9144000"/>
                <a:gd name="connsiteY2" fmla="*/ 9144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2971800 w 9144000"/>
                <a:gd name="connsiteY2" fmla="*/ 914400 h 3581400"/>
                <a:gd name="connsiteX3" fmla="*/ 0 w 9144000"/>
                <a:gd name="connsiteY3" fmla="*/ 3581400 h 3581400"/>
                <a:gd name="connsiteX4" fmla="*/ 0 w 9144000"/>
                <a:gd name="connsiteY4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3581400"/>
                <a:gd name="connsiteX1" fmla="*/ 9144000 w 9144000"/>
                <a:gd name="connsiteY1" fmla="*/ 0 h 3581400"/>
                <a:gd name="connsiteX2" fmla="*/ 0 w 9144000"/>
                <a:gd name="connsiteY2" fmla="*/ 3581400 h 3581400"/>
                <a:gd name="connsiteX3" fmla="*/ 0 w 9144000"/>
                <a:gd name="connsiteY3" fmla="*/ 0 h 3581400"/>
                <a:gd name="connsiteX0" fmla="*/ 0 w 9144000"/>
                <a:gd name="connsiteY0" fmla="*/ 0 h 1905000"/>
                <a:gd name="connsiteX1" fmla="*/ 9144000 w 9144000"/>
                <a:gd name="connsiteY1" fmla="*/ 0 h 1905000"/>
                <a:gd name="connsiteX2" fmla="*/ 0 w 9144000"/>
                <a:gd name="connsiteY2" fmla="*/ 1905000 h 1905000"/>
                <a:gd name="connsiteX3" fmla="*/ 0 w 9144000"/>
                <a:gd name="connsiteY3" fmla="*/ 0 h 1905000"/>
                <a:gd name="connsiteX0" fmla="*/ 0 w 9144000"/>
                <a:gd name="connsiteY0" fmla="*/ 0 h 1905000"/>
                <a:gd name="connsiteX1" fmla="*/ 9144000 w 9144000"/>
                <a:gd name="connsiteY1" fmla="*/ 0 h 1905000"/>
                <a:gd name="connsiteX2" fmla="*/ 0 w 9144000"/>
                <a:gd name="connsiteY2" fmla="*/ 1905000 h 1905000"/>
                <a:gd name="connsiteX3" fmla="*/ 0 w 9144000"/>
                <a:gd name="connsiteY3" fmla="*/ 0 h 1905000"/>
                <a:gd name="connsiteX0" fmla="*/ 0 w 9144000"/>
                <a:gd name="connsiteY0" fmla="*/ 0 h 2349500"/>
                <a:gd name="connsiteX1" fmla="*/ 9144000 w 9144000"/>
                <a:gd name="connsiteY1" fmla="*/ 0 h 2349500"/>
                <a:gd name="connsiteX2" fmla="*/ 0 w 9144000"/>
                <a:gd name="connsiteY2" fmla="*/ 1905000 h 2349500"/>
                <a:gd name="connsiteX3" fmla="*/ 0 w 9144000"/>
                <a:gd name="connsiteY3" fmla="*/ 0 h 2349500"/>
                <a:gd name="connsiteX0" fmla="*/ 0 w 9144000"/>
                <a:gd name="connsiteY0" fmla="*/ 0 h 2349500"/>
                <a:gd name="connsiteX1" fmla="*/ 9144000 w 9144000"/>
                <a:gd name="connsiteY1" fmla="*/ 0 h 2349500"/>
                <a:gd name="connsiteX2" fmla="*/ 0 w 9144000"/>
                <a:gd name="connsiteY2" fmla="*/ 1905000 h 2349500"/>
                <a:gd name="connsiteX3" fmla="*/ 0 w 9144000"/>
                <a:gd name="connsiteY3" fmla="*/ 0 h 2349500"/>
                <a:gd name="connsiteX0" fmla="*/ 0 w 9144000"/>
                <a:gd name="connsiteY0" fmla="*/ 1 h 2349501"/>
                <a:gd name="connsiteX1" fmla="*/ 9144000 w 9144000"/>
                <a:gd name="connsiteY1" fmla="*/ 1 h 2349501"/>
                <a:gd name="connsiteX2" fmla="*/ 0 w 9144000"/>
                <a:gd name="connsiteY2" fmla="*/ 1905001 h 2349501"/>
                <a:gd name="connsiteX3" fmla="*/ 0 w 9144000"/>
                <a:gd name="connsiteY3" fmla="*/ 1 h 2349501"/>
                <a:gd name="connsiteX0" fmla="*/ 0 w 9144000"/>
                <a:gd name="connsiteY0" fmla="*/ 671286 h 3020786"/>
                <a:gd name="connsiteX1" fmla="*/ 9144000 w 9144000"/>
                <a:gd name="connsiteY1" fmla="*/ 671286 h 3020786"/>
                <a:gd name="connsiteX2" fmla="*/ 0 w 9144000"/>
                <a:gd name="connsiteY2" fmla="*/ 1905001 h 3020786"/>
                <a:gd name="connsiteX3" fmla="*/ 0 w 9144000"/>
                <a:gd name="connsiteY3" fmla="*/ 671286 h 3020786"/>
                <a:gd name="connsiteX0" fmla="*/ 0 w 9144000"/>
                <a:gd name="connsiteY0" fmla="*/ -1 h 2349499"/>
                <a:gd name="connsiteX1" fmla="*/ 9144000 w 9144000"/>
                <a:gd name="connsiteY1" fmla="*/ -1 h 2349499"/>
                <a:gd name="connsiteX2" fmla="*/ 0 w 9144000"/>
                <a:gd name="connsiteY2" fmla="*/ 1233714 h 2349499"/>
                <a:gd name="connsiteX3" fmla="*/ 0 w 9144000"/>
                <a:gd name="connsiteY3" fmla="*/ -1 h 2349499"/>
                <a:gd name="connsiteX0" fmla="*/ 0 w 9144000"/>
                <a:gd name="connsiteY0" fmla="*/ 0 h 2349500"/>
                <a:gd name="connsiteX1" fmla="*/ 9144000 w 9144000"/>
                <a:gd name="connsiteY1" fmla="*/ 0 h 2349500"/>
                <a:gd name="connsiteX2" fmla="*/ 0 w 9144000"/>
                <a:gd name="connsiteY2" fmla="*/ 1233715 h 2349500"/>
                <a:gd name="connsiteX3" fmla="*/ 0 w 9144000"/>
                <a:gd name="connsiteY3" fmla="*/ 0 h 2349500"/>
                <a:gd name="connsiteX0" fmla="*/ 0 w 9144000"/>
                <a:gd name="connsiteY0" fmla="*/ 0 h 2181679"/>
                <a:gd name="connsiteX1" fmla="*/ 9144000 w 9144000"/>
                <a:gd name="connsiteY1" fmla="*/ 0 h 2181679"/>
                <a:gd name="connsiteX2" fmla="*/ 0 w 9144000"/>
                <a:gd name="connsiteY2" fmla="*/ 1233715 h 2181679"/>
                <a:gd name="connsiteX3" fmla="*/ 0 w 9144000"/>
                <a:gd name="connsiteY3" fmla="*/ 0 h 2181679"/>
                <a:gd name="connsiteX0" fmla="*/ 0 w 9144000"/>
                <a:gd name="connsiteY0" fmla="*/ 0 h 2237619"/>
                <a:gd name="connsiteX1" fmla="*/ 9144000 w 9144000"/>
                <a:gd name="connsiteY1" fmla="*/ 0 h 2237619"/>
                <a:gd name="connsiteX2" fmla="*/ 0 w 9144000"/>
                <a:gd name="connsiteY2" fmla="*/ 1233715 h 2237619"/>
                <a:gd name="connsiteX3" fmla="*/ 0 w 9144000"/>
                <a:gd name="connsiteY3" fmla="*/ 0 h 2237619"/>
                <a:gd name="connsiteX0" fmla="*/ 0 w 10439400"/>
                <a:gd name="connsiteY0" fmla="*/ 0 h 1432615"/>
                <a:gd name="connsiteX1" fmla="*/ 9144000 w 10439400"/>
                <a:gd name="connsiteY1" fmla="*/ 0 h 1432615"/>
                <a:gd name="connsiteX2" fmla="*/ 7772400 w 10439400"/>
                <a:gd name="connsiteY2" fmla="*/ 1193397 h 1432615"/>
                <a:gd name="connsiteX3" fmla="*/ 0 w 10439400"/>
                <a:gd name="connsiteY3" fmla="*/ 1233715 h 1432615"/>
                <a:gd name="connsiteX4" fmla="*/ 0 w 10439400"/>
                <a:gd name="connsiteY4" fmla="*/ 0 h 1432615"/>
                <a:gd name="connsiteX0" fmla="*/ 0 w 10668000"/>
                <a:gd name="connsiteY0" fmla="*/ 0 h 1846539"/>
                <a:gd name="connsiteX1" fmla="*/ 9144000 w 10668000"/>
                <a:gd name="connsiteY1" fmla="*/ 0 h 1846539"/>
                <a:gd name="connsiteX2" fmla="*/ 9144000 w 10668000"/>
                <a:gd name="connsiteY2" fmla="*/ 1640920 h 1846539"/>
                <a:gd name="connsiteX3" fmla="*/ 0 w 10668000"/>
                <a:gd name="connsiteY3" fmla="*/ 1233715 h 1846539"/>
                <a:gd name="connsiteX4" fmla="*/ 0 w 10668000"/>
                <a:gd name="connsiteY4" fmla="*/ 0 h 1846539"/>
                <a:gd name="connsiteX0" fmla="*/ 0 w 10668000"/>
                <a:gd name="connsiteY0" fmla="*/ 234984 h 2081523"/>
                <a:gd name="connsiteX1" fmla="*/ 9144000 w 10668000"/>
                <a:gd name="connsiteY1" fmla="*/ 234984 h 2081523"/>
                <a:gd name="connsiteX2" fmla="*/ 9144000 w 10668000"/>
                <a:gd name="connsiteY2" fmla="*/ 1875904 h 2081523"/>
                <a:gd name="connsiteX3" fmla="*/ 0 w 10668000"/>
                <a:gd name="connsiteY3" fmla="*/ 1468699 h 2081523"/>
                <a:gd name="connsiteX4" fmla="*/ 0 w 10668000"/>
                <a:gd name="connsiteY4" fmla="*/ 234984 h 2081523"/>
                <a:gd name="connsiteX0" fmla="*/ 0 w 9144000"/>
                <a:gd name="connsiteY0" fmla="*/ 234983 h 2081522"/>
                <a:gd name="connsiteX1" fmla="*/ 9144000 w 9144000"/>
                <a:gd name="connsiteY1" fmla="*/ 234983 h 2081522"/>
                <a:gd name="connsiteX2" fmla="*/ 9144000 w 9144000"/>
                <a:gd name="connsiteY2" fmla="*/ 1875903 h 2081522"/>
                <a:gd name="connsiteX3" fmla="*/ 0 w 9144000"/>
                <a:gd name="connsiteY3" fmla="*/ 1468698 h 2081522"/>
                <a:gd name="connsiteX4" fmla="*/ 0 w 9144000"/>
                <a:gd name="connsiteY4" fmla="*/ 234983 h 2081522"/>
                <a:gd name="connsiteX0" fmla="*/ 0 w 9144000"/>
                <a:gd name="connsiteY0" fmla="*/ 730583 h 2577122"/>
                <a:gd name="connsiteX1" fmla="*/ 4940300 w 9144000"/>
                <a:gd name="connsiteY1" fmla="*/ 0 h 2577122"/>
                <a:gd name="connsiteX2" fmla="*/ 9144000 w 9144000"/>
                <a:gd name="connsiteY2" fmla="*/ 730583 h 2577122"/>
                <a:gd name="connsiteX3" fmla="*/ 9144000 w 9144000"/>
                <a:gd name="connsiteY3" fmla="*/ 2371503 h 2577122"/>
                <a:gd name="connsiteX4" fmla="*/ 0 w 9144000"/>
                <a:gd name="connsiteY4" fmla="*/ 1964298 h 2577122"/>
                <a:gd name="connsiteX5" fmla="*/ 0 w 9144000"/>
                <a:gd name="connsiteY5" fmla="*/ 730583 h 2577122"/>
                <a:gd name="connsiteX0" fmla="*/ 0 w 9144000"/>
                <a:gd name="connsiteY0" fmla="*/ 730583 h 2163196"/>
                <a:gd name="connsiteX1" fmla="*/ 4940300 w 9144000"/>
                <a:gd name="connsiteY1" fmla="*/ 0 h 2163196"/>
                <a:gd name="connsiteX2" fmla="*/ 9144000 w 9144000"/>
                <a:gd name="connsiteY2" fmla="*/ 730583 h 2163196"/>
                <a:gd name="connsiteX3" fmla="*/ 9144000 w 9144000"/>
                <a:gd name="connsiteY3" fmla="*/ 1598367 h 2163196"/>
                <a:gd name="connsiteX4" fmla="*/ 0 w 9144000"/>
                <a:gd name="connsiteY4" fmla="*/ 1964298 h 2163196"/>
                <a:gd name="connsiteX5" fmla="*/ 0 w 9144000"/>
                <a:gd name="connsiteY5" fmla="*/ 730583 h 2163196"/>
                <a:gd name="connsiteX0" fmla="*/ 0 w 9144000"/>
                <a:gd name="connsiteY0" fmla="*/ 913051 h 2345664"/>
                <a:gd name="connsiteX1" fmla="*/ 4940300 w 9144000"/>
                <a:gd name="connsiteY1" fmla="*/ 182468 h 2345664"/>
                <a:gd name="connsiteX2" fmla="*/ 9144000 w 9144000"/>
                <a:gd name="connsiteY2" fmla="*/ 296129 h 2345664"/>
                <a:gd name="connsiteX3" fmla="*/ 9144000 w 9144000"/>
                <a:gd name="connsiteY3" fmla="*/ 1780835 h 2345664"/>
                <a:gd name="connsiteX4" fmla="*/ 0 w 9144000"/>
                <a:gd name="connsiteY4" fmla="*/ 2146766 h 2345664"/>
                <a:gd name="connsiteX5" fmla="*/ 0 w 9144000"/>
                <a:gd name="connsiteY5" fmla="*/ 913051 h 2345664"/>
                <a:gd name="connsiteX0" fmla="*/ 0 w 9144000"/>
                <a:gd name="connsiteY0" fmla="*/ 833404 h 2266017"/>
                <a:gd name="connsiteX1" fmla="*/ 4940300 w 9144000"/>
                <a:gd name="connsiteY1" fmla="*/ 102821 h 2266017"/>
                <a:gd name="connsiteX2" fmla="*/ 9144000 w 9144000"/>
                <a:gd name="connsiteY2" fmla="*/ 216482 h 2266017"/>
                <a:gd name="connsiteX3" fmla="*/ 9144000 w 9144000"/>
                <a:gd name="connsiteY3" fmla="*/ 1701188 h 2266017"/>
                <a:gd name="connsiteX4" fmla="*/ 0 w 9144000"/>
                <a:gd name="connsiteY4" fmla="*/ 2067119 h 2266017"/>
                <a:gd name="connsiteX5" fmla="*/ 0 w 9144000"/>
                <a:gd name="connsiteY5" fmla="*/ 833404 h 2266017"/>
                <a:gd name="connsiteX0" fmla="*/ 0 w 9144000"/>
                <a:gd name="connsiteY0" fmla="*/ 832082 h 2264695"/>
                <a:gd name="connsiteX1" fmla="*/ 3568700 w 9144000"/>
                <a:gd name="connsiteY1" fmla="*/ 102821 h 2264695"/>
                <a:gd name="connsiteX2" fmla="*/ 9144000 w 9144000"/>
                <a:gd name="connsiteY2" fmla="*/ 215160 h 2264695"/>
                <a:gd name="connsiteX3" fmla="*/ 9144000 w 9144000"/>
                <a:gd name="connsiteY3" fmla="*/ 1699866 h 2264695"/>
                <a:gd name="connsiteX4" fmla="*/ 0 w 9144000"/>
                <a:gd name="connsiteY4" fmla="*/ 2065797 h 2264695"/>
                <a:gd name="connsiteX5" fmla="*/ 0 w 9144000"/>
                <a:gd name="connsiteY5" fmla="*/ 832082 h 2264695"/>
                <a:gd name="connsiteX0" fmla="*/ 0 w 9144000"/>
                <a:gd name="connsiteY0" fmla="*/ 832082 h 2264695"/>
                <a:gd name="connsiteX1" fmla="*/ 3568700 w 9144000"/>
                <a:gd name="connsiteY1" fmla="*/ 102821 h 2264695"/>
                <a:gd name="connsiteX2" fmla="*/ 9144000 w 9144000"/>
                <a:gd name="connsiteY2" fmla="*/ 215160 h 2264695"/>
                <a:gd name="connsiteX3" fmla="*/ 9144000 w 9144000"/>
                <a:gd name="connsiteY3" fmla="*/ 1699866 h 2264695"/>
                <a:gd name="connsiteX4" fmla="*/ 0 w 9144000"/>
                <a:gd name="connsiteY4" fmla="*/ 2065797 h 2264695"/>
                <a:gd name="connsiteX5" fmla="*/ 0 w 9144000"/>
                <a:gd name="connsiteY5" fmla="*/ 832082 h 2264695"/>
                <a:gd name="connsiteX0" fmla="*/ 0 w 9144000"/>
                <a:gd name="connsiteY0" fmla="*/ 832082 h 2264695"/>
                <a:gd name="connsiteX1" fmla="*/ 3568700 w 9144000"/>
                <a:gd name="connsiteY1" fmla="*/ 102821 h 2264695"/>
                <a:gd name="connsiteX2" fmla="*/ 9144000 w 9144000"/>
                <a:gd name="connsiteY2" fmla="*/ 215160 h 2264695"/>
                <a:gd name="connsiteX3" fmla="*/ 9144000 w 9144000"/>
                <a:gd name="connsiteY3" fmla="*/ 1699866 h 2264695"/>
                <a:gd name="connsiteX4" fmla="*/ 0 w 9144000"/>
                <a:gd name="connsiteY4" fmla="*/ 2065797 h 2264695"/>
                <a:gd name="connsiteX5" fmla="*/ 0 w 9144000"/>
                <a:gd name="connsiteY5" fmla="*/ 832082 h 2264695"/>
                <a:gd name="connsiteX0" fmla="*/ 0 w 9144000"/>
                <a:gd name="connsiteY0" fmla="*/ 761553 h 2194166"/>
                <a:gd name="connsiteX1" fmla="*/ 9144000 w 9144000"/>
                <a:gd name="connsiteY1" fmla="*/ 144631 h 2194166"/>
                <a:gd name="connsiteX2" fmla="*/ 9144000 w 9144000"/>
                <a:gd name="connsiteY2" fmla="*/ 1629337 h 2194166"/>
                <a:gd name="connsiteX3" fmla="*/ 0 w 9144000"/>
                <a:gd name="connsiteY3" fmla="*/ 1995268 h 2194166"/>
                <a:gd name="connsiteX4" fmla="*/ 0 w 9144000"/>
                <a:gd name="connsiteY4" fmla="*/ 761553 h 2194166"/>
                <a:gd name="connsiteX0" fmla="*/ 0 w 9144000"/>
                <a:gd name="connsiteY0" fmla="*/ 761553 h 2442422"/>
                <a:gd name="connsiteX1" fmla="*/ 9144000 w 9144000"/>
                <a:gd name="connsiteY1" fmla="*/ 144631 h 2442422"/>
                <a:gd name="connsiteX2" fmla="*/ 9144000 w 9144000"/>
                <a:gd name="connsiteY2" fmla="*/ 1629337 h 2442422"/>
                <a:gd name="connsiteX3" fmla="*/ 0 w 9144000"/>
                <a:gd name="connsiteY3" fmla="*/ 1995268 h 2442422"/>
                <a:gd name="connsiteX4" fmla="*/ 0 w 9144000"/>
                <a:gd name="connsiteY4" fmla="*/ 761553 h 2442422"/>
                <a:gd name="connsiteX0" fmla="*/ 0 w 9144000"/>
                <a:gd name="connsiteY0" fmla="*/ 1711324 h 3392193"/>
                <a:gd name="connsiteX1" fmla="*/ 9144000 w 9144000"/>
                <a:gd name="connsiteY1" fmla="*/ 1094402 h 3392193"/>
                <a:gd name="connsiteX2" fmla="*/ 9144000 w 9144000"/>
                <a:gd name="connsiteY2" fmla="*/ 2579108 h 3392193"/>
                <a:gd name="connsiteX3" fmla="*/ 0 w 9144000"/>
                <a:gd name="connsiteY3" fmla="*/ 2945039 h 3392193"/>
                <a:gd name="connsiteX4" fmla="*/ 0 w 9144000"/>
                <a:gd name="connsiteY4" fmla="*/ 1711324 h 3392193"/>
                <a:gd name="connsiteX0" fmla="*/ 0 w 9144000"/>
                <a:gd name="connsiteY0" fmla="*/ 1711324 h 3392193"/>
                <a:gd name="connsiteX1" fmla="*/ 9144000 w 9144000"/>
                <a:gd name="connsiteY1" fmla="*/ 1094402 h 3392193"/>
                <a:gd name="connsiteX2" fmla="*/ 9144000 w 9144000"/>
                <a:gd name="connsiteY2" fmla="*/ 2579110 h 3392193"/>
                <a:gd name="connsiteX3" fmla="*/ 0 w 9144000"/>
                <a:gd name="connsiteY3" fmla="*/ 2945039 h 3392193"/>
                <a:gd name="connsiteX4" fmla="*/ 0 w 9144000"/>
                <a:gd name="connsiteY4" fmla="*/ 1711324 h 3392193"/>
                <a:gd name="connsiteX0" fmla="*/ 0 w 9144000"/>
                <a:gd name="connsiteY0" fmla="*/ 1711324 h 3392193"/>
                <a:gd name="connsiteX1" fmla="*/ 9144000 w 9144000"/>
                <a:gd name="connsiteY1" fmla="*/ 1094402 h 3392193"/>
                <a:gd name="connsiteX2" fmla="*/ 9144000 w 9144000"/>
                <a:gd name="connsiteY2" fmla="*/ 2579110 h 3392193"/>
                <a:gd name="connsiteX3" fmla="*/ 0 w 9144000"/>
                <a:gd name="connsiteY3" fmla="*/ 2945039 h 3392193"/>
                <a:gd name="connsiteX4" fmla="*/ 0 w 9144000"/>
                <a:gd name="connsiteY4" fmla="*/ 1711324 h 3392193"/>
                <a:gd name="connsiteX0" fmla="*/ 0 w 9144000"/>
                <a:gd name="connsiteY0" fmla="*/ 1711324 h 3392193"/>
                <a:gd name="connsiteX1" fmla="*/ 9144000 w 9144000"/>
                <a:gd name="connsiteY1" fmla="*/ 1094402 h 3392193"/>
                <a:gd name="connsiteX2" fmla="*/ 9144000 w 9144000"/>
                <a:gd name="connsiteY2" fmla="*/ 2879895 h 3392193"/>
                <a:gd name="connsiteX3" fmla="*/ 0 w 9144000"/>
                <a:gd name="connsiteY3" fmla="*/ 2945039 h 3392193"/>
                <a:gd name="connsiteX4" fmla="*/ 0 w 9144000"/>
                <a:gd name="connsiteY4" fmla="*/ 1711324 h 3392193"/>
                <a:gd name="connsiteX0" fmla="*/ 0 w 9154274"/>
                <a:gd name="connsiteY0" fmla="*/ 1711324 h 3392193"/>
                <a:gd name="connsiteX1" fmla="*/ 9144000 w 9154274"/>
                <a:gd name="connsiteY1" fmla="*/ 1094402 h 3392193"/>
                <a:gd name="connsiteX2" fmla="*/ 9154274 w 9154274"/>
                <a:gd name="connsiteY2" fmla="*/ 2961568 h 3392193"/>
                <a:gd name="connsiteX3" fmla="*/ 0 w 9154274"/>
                <a:gd name="connsiteY3" fmla="*/ 2945039 h 3392193"/>
                <a:gd name="connsiteX4" fmla="*/ 0 w 9154274"/>
                <a:gd name="connsiteY4" fmla="*/ 1711324 h 3392193"/>
                <a:gd name="connsiteX0" fmla="*/ 0 w 9154274"/>
                <a:gd name="connsiteY0" fmla="*/ 1711324 h 3392193"/>
                <a:gd name="connsiteX1" fmla="*/ 9144000 w 9154274"/>
                <a:gd name="connsiteY1" fmla="*/ 1094402 h 3392193"/>
                <a:gd name="connsiteX2" fmla="*/ 9154274 w 9154274"/>
                <a:gd name="connsiteY2" fmla="*/ 3010571 h 3392193"/>
                <a:gd name="connsiteX3" fmla="*/ 0 w 9154274"/>
                <a:gd name="connsiteY3" fmla="*/ 2945039 h 3392193"/>
                <a:gd name="connsiteX4" fmla="*/ 0 w 9154274"/>
                <a:gd name="connsiteY4" fmla="*/ 1711324 h 3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4274" h="3392193">
                  <a:moveTo>
                    <a:pt x="0" y="1711324"/>
                  </a:moveTo>
                  <a:cubicBezTo>
                    <a:pt x="513708" y="3392193"/>
                    <a:pt x="5445303" y="0"/>
                    <a:pt x="9144000" y="1094402"/>
                  </a:cubicBezTo>
                  <a:cubicBezTo>
                    <a:pt x="9147425" y="1716791"/>
                    <a:pt x="9150849" y="2388182"/>
                    <a:pt x="9154274" y="3010571"/>
                  </a:cubicBezTo>
                  <a:lnTo>
                    <a:pt x="0" y="2945039"/>
                  </a:lnTo>
                  <a:lnTo>
                    <a:pt x="0" y="1711324"/>
                  </a:lnTo>
                  <a:close/>
                </a:path>
              </a:pathLst>
            </a:custGeom>
            <a:grpFill/>
            <a:ln w="9525">
              <a:solidFill>
                <a:srgbClr val="28003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630" y="6599885"/>
              <a:ext cx="2505670" cy="246221"/>
            </a:xfrm>
            <a:prstGeom prst="rect">
              <a:avLst/>
            </a:prstGeom>
            <a:grpFill/>
            <a:ln>
              <a:solidFill>
                <a:srgbClr val="280039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Whole System Integrated Care</a:t>
              </a:r>
              <a:endParaRPr lang="en-GB" sz="1000" b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Freeform 22"/>
          <p:cNvSpPr>
            <a:spLocks/>
          </p:cNvSpPr>
          <p:nvPr userDrawn="1"/>
        </p:nvSpPr>
        <p:spPr bwMode="auto">
          <a:xfrm flipV="1">
            <a:off x="0" y="335229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C6C09"/>
          </a:solidFill>
          <a:ln w="9525">
            <a:solidFill>
              <a:srgbClr val="FC6C0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4" name="Freeform 9"/>
          <p:cNvSpPr>
            <a:spLocks/>
          </p:cNvSpPr>
          <p:nvPr userDrawn="1"/>
        </p:nvSpPr>
        <p:spPr bwMode="auto">
          <a:xfrm flipH="1">
            <a:off x="1143000" y="-90753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rgbClr val="FC6C09"/>
          </a:solidFill>
          <a:ln w="9525">
            <a:solidFill>
              <a:srgbClr val="FC6C0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2393445" y="5575033"/>
            <a:ext cx="5036084" cy="489163"/>
            <a:chOff x="1663" y="3106"/>
            <a:chExt cx="3109" cy="30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t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t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Calibri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857833" y="2275550"/>
            <a:ext cx="610730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3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393445" y="3655438"/>
            <a:ext cx="5036084" cy="276999"/>
          </a:xfrm>
        </p:spPr>
        <p:txBody>
          <a:bodyPr anchor="t" anchorCtr="0">
            <a:spAutoFit/>
          </a:bodyPr>
          <a:lstStyle>
            <a:lvl1pPr algn="ctr">
              <a:defRPr sz="1800" baseline="0">
                <a:latin typeface="+mj-lt"/>
                <a:ea typeface="+mj-ea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8167" y="5860203"/>
            <a:ext cx="947208" cy="732424"/>
            <a:chOff x="228167" y="5860203"/>
            <a:chExt cx="947208" cy="732424"/>
          </a:xfrm>
        </p:grpSpPr>
        <p:sp>
          <p:nvSpPr>
            <p:cNvPr id="29" name="TextBox 28"/>
            <p:cNvSpPr txBox="1"/>
            <p:nvPr/>
          </p:nvSpPr>
          <p:spPr>
            <a:xfrm>
              <a:off x="228167" y="6254073"/>
              <a:ext cx="947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  <a:latin typeface="Arial"/>
                  <a:cs typeface="Arial"/>
                </a:rPr>
                <a:t>Living </a:t>
              </a:r>
              <a:r>
                <a:rPr lang="en-GB" sz="800" b="1" i="1" dirty="0" smtClean="0">
                  <a:solidFill>
                    <a:srgbClr val="000000"/>
                  </a:solidFill>
                  <a:latin typeface="Arial"/>
                  <a:cs typeface="Arial"/>
                </a:rPr>
                <a:t>longer</a:t>
              </a:r>
              <a:r>
                <a:rPr lang="en-GB" sz="800" dirty="0" smtClean="0">
                  <a:solidFill>
                    <a:srgbClr val="000000"/>
                  </a:solidFill>
                  <a:latin typeface="Arial"/>
                  <a:cs typeface="Arial"/>
                </a:rPr>
                <a:t> and living</a:t>
              </a:r>
              <a:r>
                <a:rPr lang="en-GB" sz="800" b="1" i="1" dirty="0" smtClean="0">
                  <a:solidFill>
                    <a:srgbClr val="000000"/>
                  </a:solidFill>
                  <a:latin typeface="Arial"/>
                  <a:cs typeface="Arial"/>
                </a:rPr>
                <a:t> well</a:t>
              </a:r>
              <a:endParaRPr lang="en-GB" sz="800" b="1" i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7412" name="Picture 4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6" y="5860203"/>
              <a:ext cx="476250" cy="40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53351" y="134715"/>
            <a:ext cx="7405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dirty="0" smtClean="0">
                <a:solidFill>
                  <a:srgbClr val="000000"/>
                </a:solidFill>
                <a:latin typeface="Calibri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53351" y="234352"/>
            <a:ext cx="236443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smtClean="0">
                <a:solidFill>
                  <a:srgbClr val="000000"/>
                </a:solidFill>
                <a:latin typeface="Calibri"/>
              </a:rPr>
              <a:t>Last Modified 10/20/2014 5:14 PM GMT Standard Time</a:t>
            </a:r>
            <a:endParaRPr lang="en-GB" sz="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53351" y="333990"/>
            <a:ext cx="204062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smtClean="0">
                <a:solidFill>
                  <a:srgbClr val="000000"/>
                </a:solidFill>
                <a:latin typeface="Calibri"/>
              </a:rPr>
              <a:t>Printed 10/15/2014 1:52 PM GMT Standard Time</a:t>
            </a:r>
            <a:endParaRPr lang="en-GB" sz="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doc id"/>
          <p:cNvSpPr>
            <a:spLocks noChangeArrowheads="1"/>
          </p:cNvSpPr>
          <p:nvPr userDrawn="1"/>
        </p:nvSpPr>
        <p:spPr bwMode="auto">
          <a:xfrm>
            <a:off x="8225940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5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09000" y="6398462"/>
            <a:ext cx="539750" cy="40873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Avenir Heavy"/>
                <a:cs typeface="Avenir Heavy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F56C9-A4DE-C34B-B722-1F368452E597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8762" y="263525"/>
            <a:ext cx="8630841" cy="369332"/>
          </a:xfrm>
          <a:prstGeom prst="rect">
            <a:avLst/>
          </a:prstGeom>
        </p:spPr>
        <p:txBody>
          <a:bodyPr/>
          <a:lstStyle>
            <a:lvl1pPr algn="l">
              <a:defRPr sz="2400" cap="none">
                <a:solidFill>
                  <a:srgbClr val="505859"/>
                </a:solidFill>
                <a:latin typeface="Avenir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373D9B-6FCE-4F12-8A69-B7F878DC2F15}" type="slidenum">
              <a:rPr lang="en-GB" sz="1000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2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249" y="1521700"/>
            <a:ext cx="7790981" cy="276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 cap="none" baseline="0">
                <a:solidFill>
                  <a:srgbClr val="505850"/>
                </a:solidFill>
                <a:latin typeface="Avenir Black"/>
              </a:defRPr>
            </a:lvl1pPr>
            <a:lvl2pPr>
              <a:defRPr sz="2400">
                <a:solidFill>
                  <a:srgbClr val="505859"/>
                </a:solidFill>
                <a:latin typeface="Avenir Book"/>
              </a:defRPr>
            </a:lvl2pPr>
            <a:lvl3pPr>
              <a:defRPr sz="2000">
                <a:solidFill>
                  <a:srgbClr val="505859"/>
                </a:solidFill>
                <a:latin typeface="Avenir Book"/>
              </a:defRPr>
            </a:lvl3pPr>
            <a:lvl4pPr>
              <a:defRPr sz="1800">
                <a:solidFill>
                  <a:srgbClr val="505859"/>
                </a:solidFill>
                <a:latin typeface="Avenir Book"/>
              </a:defRPr>
            </a:lvl4pPr>
            <a:lvl5pPr>
              <a:defRPr sz="1800">
                <a:solidFill>
                  <a:srgbClr val="505859"/>
                </a:solidFill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250" y="1978900"/>
            <a:ext cx="7778750" cy="215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cap="none" baseline="0">
                <a:solidFill>
                  <a:srgbClr val="505850"/>
                </a:solidFill>
                <a:latin typeface="Avenir Book"/>
              </a:defRPr>
            </a:lvl1pPr>
            <a:lvl2pPr>
              <a:defRPr sz="2400">
                <a:solidFill>
                  <a:srgbClr val="505859"/>
                </a:solidFill>
                <a:latin typeface="Avenir Book"/>
              </a:defRPr>
            </a:lvl2pPr>
            <a:lvl3pPr>
              <a:defRPr sz="2000">
                <a:solidFill>
                  <a:srgbClr val="505859"/>
                </a:solidFill>
                <a:latin typeface="Avenir Book"/>
              </a:defRPr>
            </a:lvl3pPr>
            <a:lvl4pPr>
              <a:defRPr sz="1800">
                <a:solidFill>
                  <a:srgbClr val="505859"/>
                </a:solidFill>
                <a:latin typeface="Avenir Book"/>
              </a:defRPr>
            </a:lvl4pPr>
            <a:lvl5pPr>
              <a:defRPr sz="1800">
                <a:solidFill>
                  <a:srgbClr val="505859"/>
                </a:solidFill>
                <a:latin typeface="Avenir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09000" y="6398462"/>
            <a:ext cx="539750" cy="408738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Avenir Heavy"/>
                <a:cs typeface="Avenir Heavy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F56C9-A4DE-C34B-B722-1F368452E597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95376" y="130241"/>
            <a:ext cx="2538299" cy="830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2" y="263525"/>
            <a:ext cx="8630841" cy="369332"/>
          </a:xfrm>
          <a:prstGeom prst="rect">
            <a:avLst/>
          </a:prstGeom>
        </p:spPr>
        <p:txBody>
          <a:bodyPr/>
          <a:lstStyle>
            <a:lvl1pPr algn="l">
              <a:defRPr sz="2400" cap="none">
                <a:solidFill>
                  <a:srgbClr val="505859"/>
                </a:solidFill>
                <a:latin typeface="Avenir Black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51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381508" y="106484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381508" y="265219"/>
            <a:ext cx="28982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10/20/2014 5:14 PM GMT Standard Time</a:t>
            </a:r>
            <a:endParaRPr lang="en-GB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237000" y="6433627"/>
            <a:ext cx="6905379" cy="429233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38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87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8D53-79BF-4611-9262-6FCA6F992D41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1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D76-A2E1-4A2F-822D-62525663EA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8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8D53-79BF-4611-9262-6FCA6F992D4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1947-7873-44F6-A980-8BCA35DEAD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69F-2D4D-4343-937E-5C9EDA3B55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9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ED5-B1DF-4562-B5B5-A7A7C235F76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54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6C9-7C93-4FD6-A195-03C8676446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7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CFA-8C4B-4EAA-A7F6-A4594DFA68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9939-A177-4A55-A12D-37C9C1F579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9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8BAF-1EC6-4F9E-B4A2-FBDFCE1C407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4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1947-7873-44F6-A980-8BCA35DEAD8E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A1F1-8E81-4A5A-A345-9A29F3A5F8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8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CCFC-8CD0-4D3C-9E0F-E9990780D5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1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369F-2D4D-4343-937E-5C9EDA3B55E7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04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ED5-B1DF-4562-B5B5-A7A7C235F766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15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76C9-7C93-4FD6-A195-03C8676446CD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1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2CFA-8C4B-4EAA-A7F6-A4594DFA68B8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4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9939-A177-4A55-A12D-37C9C1F579BB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75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8BAF-1EC6-4F9E-B4A2-FBDFCE1C4075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82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heme" Target="../theme/theme2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vmlDrawing" Target="../drawings/vmlDrawing2.v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20.xml"/><Relationship Id="rId7" Type="http://schemas.openxmlformats.org/officeDocument/2006/relationships/vmlDrawing" Target="../drawings/vmlDrawing3.v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heme" Target="../theme/theme4.xml"/><Relationship Id="rId7" Type="http://schemas.openxmlformats.org/officeDocument/2006/relationships/tags" Target="../tags/tag2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vmlDrawing" Target="../drawings/vmlDrawing5.v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801851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887A-E61C-4C43-B117-1ABA0CAEEBE8}" type="datetime1">
              <a:rPr lang="en-GB" smtClean="0"/>
              <a:t>23/10/2014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B5E3-6C5D-4837-BFD8-F25BE6938A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6845833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9144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</a:rPr>
              <a:t>TRACKER</a:t>
            </a:r>
            <a:endParaRPr lang="en-GB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</a:rPr>
                <a:t>SOURCE: Source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</a:rPr>
                <a:t>Unit of measure</a:t>
              </a:r>
              <a:endParaRPr lang="en-GB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McKinsey &amp; Company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2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|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3083536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86265" y="2326298"/>
            <a:ext cx="177292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Calibri"/>
              </a:rPr>
              <a:t>Last Modified 10/20/2014 5:14 PM GMT Standard Time</a:t>
            </a:r>
            <a:endParaRPr lang="en-GB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6493" y="4544278"/>
            <a:ext cx="153247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Calibri"/>
              </a:rPr>
              <a:t>Printed 10/15/2014 1:52 PM GMT Standard Time</a:t>
            </a:r>
            <a:endParaRPr lang="en-GB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2608601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00060" y="225142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00060" y="0"/>
            <a:ext cx="663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</a:rPr>
              <a:t>TRACKER</a:t>
            </a:r>
            <a:endParaRPr lang="en-GB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00060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948906" y="6402035"/>
            <a:ext cx="7947648" cy="362823"/>
            <a:chOff x="75" y="3926"/>
            <a:chExt cx="5385" cy="22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6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3" indent="-9366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000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907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17513" indent="-417513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</a:rPr>
                <a:t>Source: Source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2027112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</a:rPr>
                <a:t>Unit of measure</a:t>
              </a:r>
              <a:endParaRPr lang="en-GB" sz="16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701" y="6163982"/>
            <a:ext cx="901700" cy="639057"/>
            <a:chOff x="12701" y="6235702"/>
            <a:chExt cx="901700" cy="639057"/>
          </a:xfrm>
        </p:grpSpPr>
        <p:sp>
          <p:nvSpPr>
            <p:cNvPr id="24" name="TextBox 23"/>
            <p:cNvSpPr txBox="1"/>
            <p:nvPr/>
          </p:nvSpPr>
          <p:spPr>
            <a:xfrm>
              <a:off x="12701" y="6536205"/>
              <a:ext cx="901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Living </a:t>
              </a:r>
              <a:r>
                <a:rPr lang="en-GB" sz="8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longer</a:t>
              </a:r>
              <a:r>
                <a:rPr lang="en-GB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and living</a:t>
              </a:r>
              <a:r>
                <a:rPr lang="en-GB" sz="8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well</a:t>
              </a:r>
              <a:endParaRPr lang="en-GB" sz="8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14" name="Picture 26"/>
            <p:cNvPicPr>
              <a:picLocks noChangeAspect="1" noChangeArrowheads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548" y="6235702"/>
              <a:ext cx="371888" cy="31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LegendBoxes" hidden="1"/>
          <p:cNvGrpSpPr>
            <a:grpSpLocks/>
          </p:cNvGrpSpPr>
          <p:nvPr/>
        </p:nvGrpSpPr>
        <p:grpSpPr bwMode="auto">
          <a:xfrm>
            <a:off x="8190910" y="300911"/>
            <a:ext cx="703263" cy="996951"/>
            <a:chOff x="4936" y="176"/>
            <a:chExt cx="443" cy="628"/>
          </a:xfrm>
        </p:grpSpPr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3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LegendLines" hidden="1"/>
          <p:cNvGrpSpPr>
            <a:grpSpLocks/>
          </p:cNvGrpSpPr>
          <p:nvPr/>
        </p:nvGrpSpPr>
        <p:grpSpPr bwMode="auto">
          <a:xfrm>
            <a:off x="7882935" y="300911"/>
            <a:ext cx="1011238" cy="730251"/>
            <a:chOff x="4750" y="176"/>
            <a:chExt cx="637" cy="460"/>
          </a:xfrm>
        </p:grpSpPr>
        <p:sp>
          <p:nvSpPr>
            <p:cNvPr id="4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4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4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4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McKSticker" hidden="1"/>
          <p:cNvGrpSpPr/>
          <p:nvPr/>
        </p:nvGrpSpPr>
        <p:grpSpPr bwMode="auto">
          <a:xfrm>
            <a:off x="8009508" y="300911"/>
            <a:ext cx="884665" cy="212366"/>
            <a:chOff x="7856110" y="285750"/>
            <a:chExt cx="884665" cy="212366"/>
          </a:xfrm>
        </p:grpSpPr>
        <p:sp>
          <p:nvSpPr>
            <p:cNvPr id="48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808080"/>
                  </a:solidFill>
                </a:rPr>
                <a:t>PRELIMINARY</a:t>
              </a:r>
              <a:endParaRPr lang="en-GB" sz="1200" dirty="0">
                <a:solidFill>
                  <a:srgbClr val="808080"/>
                </a:solidFill>
              </a:endParaRPr>
            </a:p>
          </p:txBody>
        </p:sp>
        <p:cxnSp>
          <p:nvCxnSpPr>
            <p:cNvPr id="49" name="AutoShape 31"/>
            <p:cNvCxnSpPr>
              <a:cxnSpLocks noChangeShapeType="1"/>
              <a:stCxn id="48" idx="2"/>
              <a:endCxn id="48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32"/>
            <p:cNvCxnSpPr>
              <a:cxnSpLocks noChangeShapeType="1"/>
              <a:stCxn id="48" idx="4"/>
              <a:endCxn id="48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LegendMoons" hidden="1"/>
          <p:cNvGrpSpPr/>
          <p:nvPr/>
        </p:nvGrpSpPr>
        <p:grpSpPr bwMode="auto">
          <a:xfrm>
            <a:off x="8124336" y="300911"/>
            <a:ext cx="769837" cy="1306516"/>
            <a:chOff x="6655594" y="273840"/>
            <a:chExt cx="769837" cy="1306516"/>
          </a:xfrm>
        </p:grpSpPr>
        <p:grpSp>
          <p:nvGrpSpPr>
            <p:cNvPr id="52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70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3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8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66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64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5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6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sz="1200" dirty="0" smtClean="0">
                  <a:solidFill>
                    <a:srgbClr val="000000"/>
                  </a:solidFill>
                </a:rPr>
                <a:t>Legend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61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62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42913" indent="-24447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9125" indent="-17621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85813" indent="-16668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9283043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69"/>
            <a:ext cx="9144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</a:rPr>
              <a:t>TRACKER</a:t>
            </a:r>
            <a:endParaRPr lang="en-GB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</a:rPr>
                <a:t>SOURCE: Source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</a:rPr>
                <a:t>Unit of measure</a:t>
              </a:r>
              <a:endParaRPr lang="en-GB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LogoText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McKinsey &amp; Company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1" name="SlideLogoSeparator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2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|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4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06390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887A-E61C-4C43-B117-1ABA0CAEEB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4.emf"/><Relationship Id="rId26" Type="http://schemas.openxmlformats.org/officeDocument/2006/relationships/image" Target="../media/image22.png"/><Relationship Id="rId3" Type="http://schemas.openxmlformats.org/officeDocument/2006/relationships/tags" Target="../tags/tag31.xml"/><Relationship Id="rId21" Type="http://schemas.openxmlformats.org/officeDocument/2006/relationships/image" Target="../media/image1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9.png"/><Relationship Id="rId28" Type="http://schemas.openxmlformats.org/officeDocument/2006/relationships/image" Target="../media/image24.jpeg"/><Relationship Id="rId10" Type="http://schemas.openxmlformats.org/officeDocument/2006/relationships/tags" Target="../tags/tag38.xml"/><Relationship Id="rId19" Type="http://schemas.openxmlformats.org/officeDocument/2006/relationships/image" Target="../media/image15.png"/><Relationship Id="rId31" Type="http://schemas.openxmlformats.org/officeDocument/2006/relationships/image" Target="../media/image26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5" b="89673" l="0" r="98285">
                        <a14:foregroundMark x1="41166" y1="17040" x2="41166" y2="17040"/>
                        <a14:foregroundMark x1="30017" y1="65749" x2="30017" y2="65749"/>
                        <a14:foregroundMark x1="36535" y1="49398" x2="36535" y2="49398"/>
                        <a14:foregroundMark x1="55575" y1="32358" x2="55575" y2="32358"/>
                        <a14:foregroundMark x1="67753" y1="50775" x2="67753" y2="50775"/>
                        <a14:foregroundMark x1="75472" y1="50775" x2="75472" y2="50775"/>
                        <a14:foregroundMark x1="82676" y1="45783" x2="82676" y2="45783"/>
                        <a14:backgroundMark x1="77530" y1="79518" x2="77530" y2="79518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78" y="188640"/>
            <a:ext cx="31070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yemade\Documents\Intermediate Care\Intermediate Care Development Session\IC 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85" y="2460109"/>
            <a:ext cx="2347739" cy="228428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5816" y="908720"/>
            <a:ext cx="5760640" cy="1591440"/>
          </a:xfrm>
        </p:spPr>
        <p:txBody>
          <a:bodyPr>
            <a:noAutofit/>
          </a:bodyPr>
          <a:lstStyle/>
          <a:p>
            <a:pPr algn="r"/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Whole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Systems Integrated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Care</a:t>
            </a:r>
            <a:b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200" b="1" i="1" u="sng" dirty="0" smtClean="0">
                <a:solidFill>
                  <a:srgbClr val="FF0000"/>
                </a:solidFill>
              </a:rPr>
              <a:t>Earls Court &amp; Chelsea Forum</a:t>
            </a:r>
            <a:br>
              <a:rPr lang="en-GB" sz="2200" b="1" i="1" u="sng" dirty="0" smtClean="0">
                <a:solidFill>
                  <a:srgbClr val="FF0000"/>
                </a:solidFill>
              </a:rPr>
            </a:br>
            <a:r>
              <a:rPr lang="en-GB" sz="2200" b="1" i="1" u="sng" dirty="0" smtClean="0">
                <a:solidFill>
                  <a:srgbClr val="FF0000"/>
                </a:solidFill>
              </a:rPr>
              <a:t>23</a:t>
            </a:r>
            <a:r>
              <a:rPr lang="en-GB" sz="2200" b="1" i="1" u="sng" baseline="30000" dirty="0" smtClean="0">
                <a:solidFill>
                  <a:srgbClr val="FF0000"/>
                </a:solidFill>
              </a:rPr>
              <a:t>rd</a:t>
            </a:r>
            <a:r>
              <a:rPr lang="en-GB" sz="2200" b="1" i="1" u="sng" dirty="0" smtClean="0">
                <a:solidFill>
                  <a:srgbClr val="FF0000"/>
                </a:solidFill>
              </a:rPr>
              <a:t> October 2014</a:t>
            </a:r>
            <a:endParaRPr lang="en-GB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591560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en-GB" altLang="ja-JP" b="1" dirty="0" smtClean="0">
                <a:solidFill>
                  <a:srgbClr val="1F497D">
                    <a:lumMod val="50000"/>
                  </a:srgbClr>
                </a:solidFill>
              </a:rPr>
              <a:t>COMPREHENSIVE &amp; COMPASSIONATE CARE</a:t>
            </a:r>
            <a:endParaRPr lang="en-GB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077004"/>
            <a:ext cx="3678434" cy="34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240539" y="4907492"/>
            <a:ext cx="3416073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en-GB" sz="1800" i="1" dirty="0" smtClean="0">
                <a:solidFill>
                  <a:srgbClr val="1F497D">
                    <a:lumMod val="50000"/>
                  </a:srgbClr>
                </a:solidFill>
              </a:rPr>
              <a:t>“I want my care to be coordinated and not to feel afraid”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3E6A-9CF9-4519-ADFA-9BE2A926ADC6}" type="slidenum">
              <a:rPr lang="en-GB" b="1" smtClean="0">
                <a:solidFill>
                  <a:prstClr val="white"/>
                </a:solidFill>
              </a:rPr>
              <a:pPr/>
              <a:t>1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 rot="2263660">
            <a:off x="2456820" y="1574572"/>
            <a:ext cx="792088" cy="594066"/>
          </a:xfrm>
          <a:prstGeom prst="flowChartConnector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 descr="West London CCG col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084168" y="248228"/>
            <a:ext cx="2655642" cy="6950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616" y="3212976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6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Whole Systems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91982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Norman Lamb, Health Minister, set an ambition to the  whole system integrated by 2017. This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and outpatient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Mental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 the ‘rules’, be creative and have the difficult conversations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Whole Systems Pioneers were appointed 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West London (NWL) bid to be and were appointed as a Whole System Pioneer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ithin NWL there are 10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 London CCG is one of those 10 pilots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West London CCG co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168" y="248228"/>
            <a:ext cx="2655642" cy="6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0831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gray">
          <a:xfrm>
            <a:off x="274707" y="908721"/>
            <a:ext cx="8689191" cy="31822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3471" tIns="73471" rIns="73471" bIns="73471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286"/>
          <p:cNvSpPr txBox="1">
            <a:spLocks noChangeArrowheads="1"/>
          </p:cNvSpPr>
          <p:nvPr/>
        </p:nvSpPr>
        <p:spPr bwMode="auto">
          <a:xfrm>
            <a:off x="440737" y="936016"/>
            <a:ext cx="85189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Core underlying principles on which there is broad alignment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07" y="274638"/>
            <a:ext cx="8689780" cy="634082"/>
          </a:xfrm>
        </p:spPr>
        <p:txBody>
          <a:bodyPr>
            <a:noAutofit/>
          </a:bodyPr>
          <a:lstStyle/>
          <a:p>
            <a:pPr algn="l"/>
            <a:r>
              <a:rPr lang="en-GB" sz="2200" b="1" dirty="0" smtClean="0"/>
              <a:t>The West London Whole Systems vision is based on a number of core agreed principles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251520" y="908720"/>
            <a:ext cx="8712967" cy="547260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Rectangle 286"/>
          <p:cNvSpPr txBox="1">
            <a:spLocks noChangeArrowheads="1"/>
          </p:cNvSpPr>
          <p:nvPr/>
        </p:nvSpPr>
        <p:spPr bwMode="auto">
          <a:xfrm>
            <a:off x="294991" y="1287626"/>
            <a:ext cx="8636537" cy="49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900"/>
              </a:spcBef>
            </a:pPr>
            <a:r>
              <a:rPr lang="en-GB" dirty="0" smtClean="0"/>
              <a:t>The </a:t>
            </a:r>
            <a:r>
              <a:rPr lang="en-GB" dirty="0"/>
              <a:t>patients covered will include all </a:t>
            </a:r>
            <a:r>
              <a:rPr lang="en-GB" b="1" dirty="0"/>
              <a:t>above 75s </a:t>
            </a:r>
            <a:r>
              <a:rPr lang="en-GB" dirty="0"/>
              <a:t>registered with practices that are part of </a:t>
            </a:r>
            <a:r>
              <a:rPr lang="en-GB" dirty="0" err="1"/>
              <a:t>WLCCG</a:t>
            </a:r>
            <a:endParaRPr lang="en-GB" dirty="0"/>
          </a:p>
          <a:p>
            <a:pPr lvl="1">
              <a:spcBef>
                <a:spcPts val="900"/>
              </a:spcBef>
            </a:pPr>
            <a:r>
              <a:rPr lang="en-GB" dirty="0" smtClean="0"/>
              <a:t>The model of care should cover </a:t>
            </a:r>
            <a:r>
              <a:rPr lang="en-GB" b="1" dirty="0" smtClean="0"/>
              <a:t>their integrated health and social care needs  </a:t>
            </a:r>
            <a:r>
              <a:rPr lang="en-GB" dirty="0" smtClean="0"/>
              <a:t>and all medical conditions and all types of services – proactive, reactive, acute, mental health etc.</a:t>
            </a:r>
          </a:p>
          <a:p>
            <a:pPr lvl="1">
              <a:spcBef>
                <a:spcPts val="900"/>
              </a:spcBef>
            </a:pPr>
            <a:r>
              <a:rPr lang="en-GB" dirty="0" smtClean="0"/>
              <a:t>The </a:t>
            </a:r>
            <a:r>
              <a:rPr lang="en-GB" dirty="0"/>
              <a:t>model of care </a:t>
            </a:r>
            <a:r>
              <a:rPr lang="en-GB" dirty="0" smtClean="0"/>
              <a:t>would have  the </a:t>
            </a:r>
            <a:r>
              <a:rPr lang="en-GB" b="1" dirty="0" smtClean="0"/>
              <a:t>patient at the centre</a:t>
            </a:r>
            <a:r>
              <a:rPr lang="en-GB" dirty="0" smtClean="0"/>
              <a:t>, with </a:t>
            </a:r>
            <a:r>
              <a:rPr lang="en-GB" b="1" dirty="0" smtClean="0"/>
              <a:t>empowering</a:t>
            </a:r>
            <a:r>
              <a:rPr lang="en-GB" dirty="0" smtClean="0"/>
              <a:t> them and their carers for </a:t>
            </a:r>
            <a:r>
              <a:rPr lang="en-GB" b="1" dirty="0" smtClean="0"/>
              <a:t>self-care and self-management</a:t>
            </a:r>
            <a:r>
              <a:rPr lang="en-GB" dirty="0" smtClean="0"/>
              <a:t> being a critical component</a:t>
            </a:r>
          </a:p>
          <a:p>
            <a:pPr lvl="1">
              <a:spcBef>
                <a:spcPts val="900"/>
              </a:spcBef>
            </a:pPr>
            <a:r>
              <a:rPr lang="en-GB" dirty="0"/>
              <a:t>Care will primarily be </a:t>
            </a:r>
            <a:r>
              <a:rPr lang="en-GB" b="1" dirty="0" smtClean="0"/>
              <a:t>community based</a:t>
            </a:r>
            <a:r>
              <a:rPr lang="en-GB" dirty="0" smtClean="0"/>
              <a:t>,  </a:t>
            </a:r>
            <a:r>
              <a:rPr lang="en-GB" dirty="0"/>
              <a:t>with </a:t>
            </a:r>
            <a:r>
              <a:rPr lang="en-GB" b="1" dirty="0"/>
              <a:t>Primary Care </a:t>
            </a:r>
            <a:r>
              <a:rPr lang="en-GB" b="1" dirty="0" smtClean="0"/>
              <a:t>leading</a:t>
            </a:r>
            <a:r>
              <a:rPr lang="en-GB" dirty="0" smtClean="0"/>
              <a:t> and provided through </a:t>
            </a:r>
            <a:r>
              <a:rPr lang="en-GB" b="1" dirty="0" smtClean="0"/>
              <a:t>integrated multi-disciplinary teams</a:t>
            </a:r>
            <a:r>
              <a:rPr lang="en-GB" dirty="0" smtClean="0"/>
              <a:t> working together, and following a </a:t>
            </a:r>
            <a:r>
              <a:rPr lang="en-GB" b="1" dirty="0" smtClean="0"/>
              <a:t>planned approach </a:t>
            </a:r>
            <a:r>
              <a:rPr lang="en-GB" dirty="0" smtClean="0"/>
              <a:t>to care</a:t>
            </a:r>
            <a:endParaRPr lang="en-GB" dirty="0"/>
          </a:p>
          <a:p>
            <a:pPr lvl="1">
              <a:spcBef>
                <a:spcPts val="900"/>
              </a:spcBef>
            </a:pPr>
            <a:r>
              <a:rPr lang="en-GB" dirty="0" smtClean="0"/>
              <a:t>The objective of the model is  to make a </a:t>
            </a:r>
            <a:r>
              <a:rPr lang="en-GB" b="1" dirty="0" smtClean="0"/>
              <a:t>material difference in care outcomes, quality</a:t>
            </a:r>
            <a:r>
              <a:rPr lang="en-GB" dirty="0" smtClean="0"/>
              <a:t> and </a:t>
            </a:r>
            <a:r>
              <a:rPr lang="en-GB" b="1" dirty="0" smtClean="0"/>
              <a:t>experience</a:t>
            </a:r>
            <a:r>
              <a:rPr lang="en-GB" dirty="0" smtClean="0"/>
              <a:t> for 75+ - specifically to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Provide </a:t>
            </a:r>
            <a:r>
              <a:rPr lang="en-GB" b="1" dirty="0" smtClean="0"/>
              <a:t>24x7 access</a:t>
            </a:r>
            <a:r>
              <a:rPr lang="en-GB" dirty="0" smtClean="0"/>
              <a:t> to primary care led clinical decision making support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Provide easy to use </a:t>
            </a:r>
            <a:r>
              <a:rPr lang="en-GB" b="1" dirty="0" smtClean="0"/>
              <a:t>single point of access and coordination</a:t>
            </a:r>
            <a:r>
              <a:rPr lang="en-GB" dirty="0" smtClean="0"/>
              <a:t> for wider services in  the community including step up and step down from acute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Easier and wider </a:t>
            </a:r>
            <a:r>
              <a:rPr lang="en-GB" b="1" dirty="0" smtClean="0"/>
              <a:t>access to diagnostics</a:t>
            </a:r>
            <a:r>
              <a:rPr lang="en-GB" dirty="0" smtClean="0"/>
              <a:t> and other support services in the community</a:t>
            </a:r>
          </a:p>
          <a:p>
            <a:pPr lvl="2">
              <a:spcBef>
                <a:spcPts val="300"/>
              </a:spcBef>
            </a:pPr>
            <a:r>
              <a:rPr lang="en-GB" dirty="0" smtClean="0"/>
              <a:t>Ultimately make them </a:t>
            </a:r>
            <a:r>
              <a:rPr lang="en-GB" b="1" dirty="0" smtClean="0"/>
              <a:t>feel safe </a:t>
            </a:r>
            <a:r>
              <a:rPr lang="en-GB" dirty="0" smtClean="0"/>
              <a:t>and their </a:t>
            </a:r>
            <a:r>
              <a:rPr lang="en-GB" b="1" dirty="0" smtClean="0"/>
              <a:t>care feel more coordinated</a:t>
            </a:r>
          </a:p>
          <a:p>
            <a:pPr lvl="1">
              <a:spcBef>
                <a:spcPts val="900"/>
              </a:spcBef>
            </a:pPr>
            <a:r>
              <a:rPr lang="en-GB" dirty="0" smtClean="0"/>
              <a:t>The </a:t>
            </a:r>
            <a:r>
              <a:rPr lang="en-GB" b="1" dirty="0" smtClean="0"/>
              <a:t>transition </a:t>
            </a:r>
            <a:r>
              <a:rPr lang="en-GB" dirty="0" smtClean="0"/>
              <a:t>from the current care model to the new should have </a:t>
            </a:r>
            <a:r>
              <a:rPr lang="en-GB" b="1" dirty="0" smtClean="0"/>
              <a:t>broad support </a:t>
            </a:r>
            <a:r>
              <a:rPr lang="en-GB" dirty="0" smtClean="0"/>
              <a:t>from  all concerned providers and be planned to take into account the </a:t>
            </a:r>
            <a:r>
              <a:rPr lang="en-GB" b="1" dirty="0" smtClean="0"/>
              <a:t>implications for staff , systems, funding flows</a:t>
            </a:r>
            <a:r>
              <a:rPr lang="en-GB" dirty="0" smtClean="0"/>
              <a:t> and various </a:t>
            </a:r>
            <a:r>
              <a:rPr lang="en-GB" b="1" dirty="0" smtClean="0"/>
              <a:t>existing schemes</a:t>
            </a:r>
            <a:r>
              <a:rPr lang="en-GB" dirty="0" smtClean="0"/>
              <a:t> such as PPF, </a:t>
            </a:r>
            <a:r>
              <a:rPr lang="en-GB" dirty="0" err="1" smtClean="0"/>
              <a:t>BCF</a:t>
            </a:r>
            <a:r>
              <a:rPr lang="en-GB" dirty="0" smtClean="0"/>
              <a:t>, CIS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6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.fastcompany.net/multisite_files/codesign/imagecache/1280/poster/2012/12/1671372-poster-1280-5-tips-for-forging-a-lasting-creative-partnershi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0" y="1807691"/>
            <a:ext cx="8386939" cy="47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committed to co-design </a:t>
            </a:r>
            <a:b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have already listened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West London CCG co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168" y="260648"/>
            <a:ext cx="2655642" cy="695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343832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Better care planning!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94238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Sharing of information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351033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Longer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GP appointments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8076" y="235994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Co-location of services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1988" y="5166518"/>
            <a:ext cx="1552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Services </a:t>
            </a:r>
            <a:r>
              <a:rPr lang="en-US" dirty="0"/>
              <a:t>provided at / close to home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77349" y="51665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Listened to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240" y="1206078"/>
            <a:ext cx="1552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Smooth transfer between services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0595" y="52292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Calm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256" y="233962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Support patients to </a:t>
            </a:r>
            <a:r>
              <a:rPr lang="en-US" sz="1400" dirty="0" err="1">
                <a:solidFill>
                  <a:schemeClr val="bg1"/>
                </a:solidFill>
              </a:rPr>
              <a:t>maximise</a:t>
            </a:r>
            <a:r>
              <a:rPr lang="en-US" sz="1400" dirty="0">
                <a:solidFill>
                  <a:schemeClr val="bg1"/>
                </a:solidFill>
              </a:rPr>
              <a:t> their own health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0453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think-cell Slide" r:id="rId17" imgW="493" imgH="493" progId="TCLayout.ActiveDocument.1">
                  <p:embed/>
                </p:oleObj>
              </mc:Choice>
              <mc:Fallback>
                <p:oleObj name="think-cell Slide" r:id="rId17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144015" y="836712"/>
            <a:ext cx="8820473" cy="5472608"/>
            <a:chOff x="526447" y="1677680"/>
            <a:chExt cx="3932973" cy="4766175"/>
          </a:xfrm>
        </p:grpSpPr>
        <p:sp>
          <p:nvSpPr>
            <p:cNvPr id="101" name="Rectangle 28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6447" y="1677680"/>
              <a:ext cx="3932973" cy="4766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lIns="74637" tIns="74637" rIns="74637" bIns="74637"/>
            <a:lstStyle>
              <a:defPPr>
                <a:defRPr lang="en-US"/>
              </a:defPPr>
              <a:lvl1pPr marL="0" indent="0" defTabSz="895350" eaLnBrk="1" hangingPunct="1">
                <a:buClr>
                  <a:schemeClr val="tx2"/>
                </a:buClr>
                <a:defRPr>
                  <a:latin typeface="+mn-lt"/>
                  <a:cs typeface="+mn-cs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  <a:cs typeface="+mn-cs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buClr>
                  <a:srgbClr val="1F497D"/>
                </a:buClr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2" name="Rectangle 2"/>
            <p:cNvSpPr txBox="1"/>
            <p:nvPr/>
          </p:nvSpPr>
          <p:spPr>
            <a:xfrm>
              <a:off x="627814" y="2280847"/>
              <a:ext cx="37302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6125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buClr>
                  <a:srgbClr val="1F497D"/>
                </a:buClr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51520" y="1600198"/>
            <a:ext cx="2386608" cy="2995230"/>
            <a:chOff x="251520" y="1600198"/>
            <a:chExt cx="2386608" cy="2995230"/>
          </a:xfrm>
        </p:grpSpPr>
        <p:sp>
          <p:nvSpPr>
            <p:cNvPr id="12" name="TextBox 6"/>
            <p:cNvSpPr txBox="1"/>
            <p:nvPr>
              <p:custDataLst>
                <p:tags r:id="rId12"/>
              </p:custDataLst>
            </p:nvPr>
          </p:nvSpPr>
          <p:spPr>
            <a:xfrm>
              <a:off x="467544" y="1830523"/>
              <a:ext cx="2170584" cy="276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  <p:sp>
          <p:nvSpPr>
            <p:cNvPr id="13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59532" y="1715361"/>
              <a:ext cx="2170584" cy="276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  <p:sp>
          <p:nvSpPr>
            <p:cNvPr id="4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51520" y="1600198"/>
              <a:ext cx="2170584" cy="2764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>
            <a:off x="2123728" y="1880858"/>
            <a:ext cx="5212181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90923" y="1600198"/>
            <a:ext cx="1601557" cy="29952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dirty="0"/>
          </a:p>
        </p:txBody>
      </p:sp>
      <p:sp>
        <p:nvSpPr>
          <p:cNvPr id="64" name="TextBox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673143" y="1600198"/>
            <a:ext cx="3203113" cy="29952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5" y="44624"/>
            <a:ext cx="8748465" cy="70609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smtClean="0"/>
              <a:t>The proposed model of care (so far)…</a:t>
            </a:r>
            <a:endParaRPr lang="en-GB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F7FB5E3-6C5D-4837-BFD8-F25BE6938A8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6637" y="3396474"/>
            <a:ext cx="896835" cy="752606"/>
            <a:chOff x="3379081" y="1177729"/>
            <a:chExt cx="878929" cy="737624"/>
          </a:xfrm>
        </p:grpSpPr>
        <p:pic>
          <p:nvPicPr>
            <p:cNvPr id="17" name="Picture 16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379081" y="1227652"/>
              <a:ext cx="518384" cy="519645"/>
            </a:xfrm>
            <a:prstGeom prst="rect">
              <a:avLst/>
            </a:prstGeom>
          </p:spPr>
        </p:pic>
        <p:pic>
          <p:nvPicPr>
            <p:cNvPr id="18" name="Picture 114" descr="Female avatar"/>
            <p:cNvPicPr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88720" y="1177729"/>
              <a:ext cx="669290" cy="73762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8" name="Picture 6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35630" y="1672122"/>
            <a:ext cx="504056" cy="5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35630" y="2255358"/>
            <a:ext cx="504056" cy="5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9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35630" y="2838594"/>
            <a:ext cx="504056" cy="5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1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35630" y="3421830"/>
            <a:ext cx="504056" cy="5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3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35630" y="4005064"/>
            <a:ext cx="504056" cy="53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76" name="Picture 36" descr="C:\Users\RC-Nitin Kashyap\AppData\Local\Microsoft\Windows\INetCache\IE\XKNE2V25\MC900433907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49" y="2695766"/>
            <a:ext cx="734339" cy="7343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71" name="Elbow Connector 70"/>
          <p:cNvCxnSpPr>
            <a:endCxn id="22" idx="1"/>
          </p:cNvCxnSpPr>
          <p:nvPr/>
        </p:nvCxnSpPr>
        <p:spPr>
          <a:xfrm rot="16200000" flipH="1">
            <a:off x="3450372" y="2822436"/>
            <a:ext cx="1796590" cy="70546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97944" y="1772816"/>
            <a:ext cx="2817444" cy="2617924"/>
            <a:chOff x="3347864" y="1600198"/>
            <a:chExt cx="3223507" cy="2995231"/>
          </a:xfrm>
        </p:grpSpPr>
        <p:sp>
          <p:nvSpPr>
            <p:cNvPr id="14" name="TextBox 6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3657547" y="1600198"/>
              <a:ext cx="2913824" cy="7040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</a:defRPr>
              </a:lvl1pPr>
            </a:lstStyle>
            <a:p>
              <a:endParaRPr lang="en-GB" dirty="0"/>
            </a:p>
          </p:txBody>
        </p:sp>
        <p:sp>
          <p:nvSpPr>
            <p:cNvPr id="30" name="TextBox 6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960697" y="2363933"/>
              <a:ext cx="2610673" cy="7040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  <p:sp>
          <p:nvSpPr>
            <p:cNvPr id="31" name="TextBox 6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4267115" y="3127668"/>
              <a:ext cx="2304256" cy="7040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  <p:sp>
          <p:nvSpPr>
            <p:cNvPr id="32" name="TextBox 6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4576797" y="3891403"/>
              <a:ext cx="1994573" cy="7040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lvl1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/>
              </a:lvl1pPr>
              <a:lvl2pPr marL="742950" lvl="1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lvl="2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lvl="3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lvl="4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endParaRPr lang="en-GB" dirty="0"/>
            </a:p>
          </p:txBody>
        </p:sp>
        <p:pic>
          <p:nvPicPr>
            <p:cNvPr id="19" name="Picture 60" descr="doctor icon"/>
            <p:cNvPicPr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47864" y="1678139"/>
              <a:ext cx="619366" cy="59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3" descr="Businesswoman avatar"/>
            <p:cNvPicPr>
              <a:picLocks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0698" y="3181417"/>
              <a:ext cx="619366" cy="59873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199" descr="See Similar Images"/>
            <p:cNvPicPr>
              <a:picLocks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54281" y="2429778"/>
              <a:ext cx="619366" cy="598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7" descr="gnurse"/>
            <p:cNvPicPr>
              <a:picLocks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67115" y="3933056"/>
              <a:ext cx="619366" cy="59873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5" name="Straight Connector 74"/>
          <p:cNvCxnSpPr>
            <a:stCxn id="21" idx="1"/>
          </p:cNvCxnSpPr>
          <p:nvPr/>
        </p:nvCxnSpPr>
        <p:spPr>
          <a:xfrm flipH="1" flipV="1">
            <a:off x="3995936" y="2759549"/>
            <a:ext cx="169826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0" idx="1"/>
          </p:cNvCxnSpPr>
          <p:nvPr/>
        </p:nvCxnSpPr>
        <p:spPr>
          <a:xfrm flipH="1" flipV="1">
            <a:off x="3995936" y="3415542"/>
            <a:ext cx="437644" cy="9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80" name="Picture 40" descr="C:\Users\RC-Nitin Kashyap\AppData\Local\Microsoft\Windows\INetCache\IE\XKNE2V25\MC900432620[1]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50" y="1664078"/>
            <a:ext cx="724078" cy="7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Plus 79"/>
          <p:cNvSpPr/>
          <p:nvPr/>
        </p:nvSpPr>
        <p:spPr>
          <a:xfrm>
            <a:off x="3923928" y="3998157"/>
            <a:ext cx="169826" cy="16982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Plus 88"/>
          <p:cNvSpPr/>
          <p:nvPr/>
        </p:nvSpPr>
        <p:spPr>
          <a:xfrm>
            <a:off x="3923928" y="3331592"/>
            <a:ext cx="169826" cy="16982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Plus 89"/>
          <p:cNvSpPr/>
          <p:nvPr/>
        </p:nvSpPr>
        <p:spPr>
          <a:xfrm>
            <a:off x="3923928" y="2687490"/>
            <a:ext cx="169826" cy="169826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Arrow Connector 82"/>
          <p:cNvCxnSpPr>
            <a:stCxn id="15" idx="3"/>
            <a:endCxn id="87076" idx="1"/>
          </p:cNvCxnSpPr>
          <p:nvPr/>
        </p:nvCxnSpPr>
        <p:spPr>
          <a:xfrm>
            <a:off x="2369896" y="3062936"/>
            <a:ext cx="4596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87076" idx="0"/>
            <a:endCxn id="19" idx="1"/>
          </p:cNvCxnSpPr>
          <p:nvPr/>
        </p:nvCxnSpPr>
        <p:spPr>
          <a:xfrm rot="5400000" flipH="1" flipV="1">
            <a:off x="3250746" y="2048569"/>
            <a:ext cx="593171" cy="701225"/>
          </a:xfrm>
          <a:prstGeom prst="bentConnector2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87076" idx="0"/>
            <a:endCxn id="65" idx="0"/>
          </p:cNvCxnSpPr>
          <p:nvPr/>
        </p:nvCxnSpPr>
        <p:spPr>
          <a:xfrm rot="5400000" flipH="1" flipV="1">
            <a:off x="5096426" y="-299509"/>
            <a:ext cx="1095568" cy="4894983"/>
          </a:xfrm>
          <a:prstGeom prst="bentConnector3">
            <a:avLst>
              <a:gd name="adj1" fmla="val 120866"/>
            </a:avLst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876256" y="3062936"/>
            <a:ext cx="45965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87080" idx="1"/>
          </p:cNvCxnSpPr>
          <p:nvPr/>
        </p:nvCxnSpPr>
        <p:spPr>
          <a:xfrm flipV="1">
            <a:off x="601109" y="2026117"/>
            <a:ext cx="798541" cy="134521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87080" idx="2"/>
          </p:cNvCxnSpPr>
          <p:nvPr/>
        </p:nvCxnSpPr>
        <p:spPr>
          <a:xfrm flipV="1">
            <a:off x="1742756" y="2388156"/>
            <a:ext cx="18933" cy="29933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15616" y="2480847"/>
            <a:ext cx="1254280" cy="1164177"/>
          </a:xfrm>
          <a:prstGeom prst="rect">
            <a:avLst/>
          </a:prstGeom>
          <a:ln>
            <a:noFill/>
          </a:ln>
        </p:spPr>
      </p:pic>
      <p:sp>
        <p:nvSpPr>
          <p:cNvPr id="120" name="Rectangle 39"/>
          <p:cNvSpPr txBox="1">
            <a:spLocks/>
          </p:cNvSpPr>
          <p:nvPr/>
        </p:nvSpPr>
        <p:spPr>
          <a:xfrm>
            <a:off x="1262460" y="3676962"/>
            <a:ext cx="1159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Patients &amp; their </a:t>
            </a:r>
          </a:p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carers</a:t>
            </a: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 / family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1" name="Rectangle 39"/>
          <p:cNvSpPr txBox="1">
            <a:spLocks/>
          </p:cNvSpPr>
          <p:nvPr/>
        </p:nvSpPr>
        <p:spPr>
          <a:xfrm>
            <a:off x="316012" y="1628800"/>
            <a:ext cx="11596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Single, </a:t>
            </a:r>
            <a:r>
              <a:rPr lang="en-US" sz="1300" b="1" i="1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personalised</a:t>
            </a:r>
            <a:r>
              <a:rPr lang="en-US" sz="1300" b="1" i="1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and shared care plan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2" name="Rectangle 39"/>
          <p:cNvSpPr txBox="1">
            <a:spLocks/>
          </p:cNvSpPr>
          <p:nvPr/>
        </p:nvSpPr>
        <p:spPr>
          <a:xfrm>
            <a:off x="4414839" y="1988840"/>
            <a:ext cx="115964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Named GP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3" name="Rectangle 39"/>
          <p:cNvSpPr txBox="1">
            <a:spLocks/>
          </p:cNvSpPr>
          <p:nvPr/>
        </p:nvSpPr>
        <p:spPr>
          <a:xfrm>
            <a:off x="4716016" y="2468796"/>
            <a:ext cx="193487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Integrated health and social care workers, primary care navigators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4" name="Rectangle 39"/>
          <p:cNvSpPr txBox="1">
            <a:spLocks/>
          </p:cNvSpPr>
          <p:nvPr/>
        </p:nvSpPr>
        <p:spPr>
          <a:xfrm>
            <a:off x="4996531" y="3102354"/>
            <a:ext cx="143163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Case manager </a:t>
            </a:r>
            <a:r>
              <a:rPr lang="en-US" sz="1300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(could be from health or social care)</a:t>
            </a:r>
            <a:endParaRPr lang="en-GB" sz="1300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5" name="Rectangle 39"/>
          <p:cNvSpPr txBox="1">
            <a:spLocks/>
          </p:cNvSpPr>
          <p:nvPr/>
        </p:nvSpPr>
        <p:spPr>
          <a:xfrm>
            <a:off x="5212556" y="3892986"/>
            <a:ext cx="1159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CIS case manager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6" name="Rectangle 39"/>
          <p:cNvSpPr txBox="1">
            <a:spLocks/>
          </p:cNvSpPr>
          <p:nvPr/>
        </p:nvSpPr>
        <p:spPr>
          <a:xfrm>
            <a:off x="8028384" y="1866300"/>
            <a:ext cx="78878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Home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7" name="Rectangle 39"/>
          <p:cNvSpPr txBox="1">
            <a:spLocks/>
          </p:cNvSpPr>
          <p:nvPr/>
        </p:nvSpPr>
        <p:spPr>
          <a:xfrm>
            <a:off x="8028384" y="2462797"/>
            <a:ext cx="78878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GP practice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8" name="Rectangle 39"/>
          <p:cNvSpPr txBox="1">
            <a:spLocks/>
          </p:cNvSpPr>
          <p:nvPr/>
        </p:nvSpPr>
        <p:spPr>
          <a:xfrm>
            <a:off x="8028384" y="2955656"/>
            <a:ext cx="788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Care network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29" name="Rectangle 39"/>
          <p:cNvSpPr txBox="1">
            <a:spLocks/>
          </p:cNvSpPr>
          <p:nvPr/>
        </p:nvSpPr>
        <p:spPr>
          <a:xfrm>
            <a:off x="8028384" y="3501008"/>
            <a:ext cx="788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FF0000"/>
                </a:solidFill>
                <a:ea typeface="Arial Unicode MS"/>
                <a:cs typeface="Arial Unicode MS"/>
              </a:rPr>
              <a:t>Health </a:t>
            </a:r>
            <a:r>
              <a:rPr lang="en-US" sz="1300" b="1" i="1" dirty="0" err="1" smtClean="0">
                <a:solidFill>
                  <a:srgbClr val="FF0000"/>
                </a:solidFill>
                <a:ea typeface="Arial Unicode MS"/>
                <a:cs typeface="Arial Unicode MS"/>
              </a:rPr>
              <a:t>centre</a:t>
            </a:r>
            <a:r>
              <a:rPr lang="en-US" sz="1300" b="1" i="1" dirty="0" smtClean="0">
                <a:solidFill>
                  <a:srgbClr val="FF0000"/>
                </a:solidFill>
                <a:ea typeface="Arial Unicode MS"/>
                <a:cs typeface="Arial Unicode MS"/>
              </a:rPr>
              <a:t>/Hub</a:t>
            </a:r>
            <a:endParaRPr lang="en-GB" sz="1300" b="1" i="1" dirty="0">
              <a:solidFill>
                <a:srgbClr val="FF0000"/>
              </a:solidFill>
              <a:ea typeface="Arial Unicode MS"/>
              <a:cs typeface="Arial Unicode MS"/>
            </a:endParaRPr>
          </a:p>
        </p:txBody>
      </p:sp>
      <p:sp>
        <p:nvSpPr>
          <p:cNvPr id="130" name="Rectangle 39"/>
          <p:cNvSpPr txBox="1">
            <a:spLocks/>
          </p:cNvSpPr>
          <p:nvPr/>
        </p:nvSpPr>
        <p:spPr>
          <a:xfrm>
            <a:off x="8028384" y="4071380"/>
            <a:ext cx="788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Major hospital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18" name="Rectangle 118"/>
          <p:cNvSpPr txBox="1"/>
          <p:nvPr/>
        </p:nvSpPr>
        <p:spPr>
          <a:xfrm>
            <a:off x="316012" y="5013176"/>
            <a:ext cx="232211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620" lvl="1" indent="0" defTabSz="91352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defRPr sz="1300" b="1" i="1" baseline="0">
                <a:solidFill>
                  <a:srgbClr val="000000"/>
                </a:solidFill>
                <a:ea typeface="Arial Unicode MS"/>
                <a:cs typeface="Arial Unicode MS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15888" indent="-115888">
              <a:buFont typeface="Wingdings" panose="05000000000000000000" pitchFamily="2" charset="2"/>
              <a:buChar char="§"/>
            </a:pP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holistic &amp; supports both medical and social wellbeing</a:t>
            </a:r>
          </a:p>
          <a:p>
            <a:pPr marL="115888" indent="-115888">
              <a:buFont typeface="Wingdings" panose="05000000000000000000" pitchFamily="2" charset="2"/>
              <a:buChar char="§"/>
            </a:pP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proactive, personalised, preventive and empowering  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" name="Rectangle 118"/>
          <p:cNvSpPr txBox="1"/>
          <p:nvPr/>
        </p:nvSpPr>
        <p:spPr>
          <a:xfrm>
            <a:off x="2726179" y="5013176"/>
            <a:ext cx="1651969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620" lvl="1" indent="0" defTabSz="91352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defRPr sz="1300" b="1" i="1" baseline="0">
                <a:solidFill>
                  <a:srgbClr val="000000"/>
                </a:solidFill>
                <a:ea typeface="Arial Unicode MS"/>
                <a:cs typeface="Arial Unicode MS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15888" indent="-115888">
              <a:buFont typeface="Wingdings" panose="05000000000000000000" pitchFamily="2" charset="2"/>
              <a:buChar char="§"/>
            </a:pP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simpler and easier to access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across your health and social needs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Rectangle 118"/>
          <p:cNvSpPr txBox="1"/>
          <p:nvPr/>
        </p:nvSpPr>
        <p:spPr>
          <a:xfrm>
            <a:off x="4466199" y="5013176"/>
            <a:ext cx="196196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620" lvl="1" indent="0" defTabSz="91352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defRPr sz="1300" b="1" i="1" baseline="0">
                <a:solidFill>
                  <a:srgbClr val="000000"/>
                </a:solidFill>
                <a:ea typeface="Arial Unicode MS"/>
                <a:cs typeface="Arial Unicode MS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15888" indent="-115888">
              <a:buFont typeface="Wingdings" panose="05000000000000000000" pitchFamily="2" charset="2"/>
              <a:buChar char="§"/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lways has clear point of accountability with a core team that reflects your needs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Rectangle 118"/>
          <p:cNvSpPr txBox="1"/>
          <p:nvPr/>
        </p:nvSpPr>
        <p:spPr>
          <a:xfrm>
            <a:off x="6516216" y="5013176"/>
            <a:ext cx="2372789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620" lvl="1" indent="0" defTabSz="91352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  <a:buFont typeface="Arial" charset="0"/>
              <a:buNone/>
              <a:defRPr sz="1300" b="1" i="1" baseline="0">
                <a:solidFill>
                  <a:srgbClr val="000000"/>
                </a:solidFill>
                <a:ea typeface="Arial Unicode MS"/>
                <a:cs typeface="Arial Unicode MS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15888" indent="-115888">
              <a:buFont typeface="Wingdings" panose="05000000000000000000" pitchFamily="2" charset="2"/>
              <a:buChar char="§"/>
            </a:pP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available 24x7 at a location most suitable to your needs</a:t>
            </a:r>
          </a:p>
          <a:p>
            <a:pPr marL="115888" indent="-115888">
              <a:buFont typeface="Wingdings" panose="05000000000000000000" pitchFamily="2" charset="2"/>
              <a:buChar char="§"/>
            </a:pP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safer, more responsive, and </a:t>
            </a:r>
            <a:r>
              <a:rPr lang="en-GB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compassionate 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3" name="Straight Connector 132"/>
          <p:cNvCxnSpPr>
            <a:stCxn id="13" idx="2"/>
          </p:cNvCxnSpPr>
          <p:nvPr/>
        </p:nvCxnSpPr>
        <p:spPr>
          <a:xfrm>
            <a:off x="1444824" y="4480266"/>
            <a:ext cx="0" cy="53291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87076" idx="2"/>
          </p:cNvCxnSpPr>
          <p:nvPr/>
        </p:nvCxnSpPr>
        <p:spPr>
          <a:xfrm flipH="1">
            <a:off x="3196718" y="3430105"/>
            <a:ext cx="1" cy="158307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265167" y="4595429"/>
            <a:ext cx="0" cy="417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091702" y="4595429"/>
            <a:ext cx="0" cy="417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Down Arrow 142"/>
          <p:cNvSpPr/>
          <p:nvPr/>
        </p:nvSpPr>
        <p:spPr>
          <a:xfrm>
            <a:off x="6372201" y="1772816"/>
            <a:ext cx="504056" cy="2592287"/>
          </a:xfrm>
          <a:prstGeom prst="down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39"/>
          <p:cNvSpPr txBox="1">
            <a:spLocks/>
          </p:cNvSpPr>
          <p:nvPr/>
        </p:nvSpPr>
        <p:spPr>
          <a:xfrm rot="5400000">
            <a:off x="6080856" y="2893167"/>
            <a:ext cx="115964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/>
                <a:cs typeface="Arial Unicode MS"/>
              </a:rPr>
              <a:t>Increasing needs</a:t>
            </a:r>
            <a:endParaRPr lang="en-GB" sz="1300" b="1" i="1" dirty="0">
              <a:solidFill>
                <a:schemeClr val="tx1">
                  <a:lumMod val="50000"/>
                  <a:lumOff val="50000"/>
                </a:schemeClr>
              </a:solidFill>
              <a:ea typeface="Arial Unicode MS"/>
              <a:cs typeface="Arial Unicode MS"/>
            </a:endParaRPr>
          </a:p>
        </p:txBody>
      </p:sp>
      <p:sp>
        <p:nvSpPr>
          <p:cNvPr id="149" name="Rectangle 39"/>
          <p:cNvSpPr txBox="1">
            <a:spLocks/>
          </p:cNvSpPr>
          <p:nvPr/>
        </p:nvSpPr>
        <p:spPr>
          <a:xfrm>
            <a:off x="2726179" y="3492877"/>
            <a:ext cx="9469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/>
            </a:lvl9pPr>
          </a:lstStyle>
          <a:p>
            <a:pPr marL="1620" lvl="1" indent="0">
              <a:buClr>
                <a:srgbClr val="002960"/>
              </a:buClr>
              <a:buNone/>
            </a:pPr>
            <a:r>
              <a:rPr lang="en-US" sz="1300" b="1" i="1" dirty="0" smtClean="0">
                <a:solidFill>
                  <a:srgbClr val="000000"/>
                </a:solidFill>
                <a:ea typeface="Arial Unicode MS"/>
                <a:cs typeface="Arial Unicode MS"/>
              </a:rPr>
              <a:t>Single SPA for joint health &amp; social needs</a:t>
            </a:r>
            <a:endParaRPr lang="en-GB" sz="1300" b="1" i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508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feedback so far …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124744"/>
            <a:ext cx="5122912" cy="4525963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hubs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being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designed</a:t>
            </a:r>
          </a:p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 suggest…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 hub good idea and should feel like a village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and South need a hub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provide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social and wellbeing needs not just medical needs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Good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links/parking (or provide transport), be near, be able to offer multiple appointments on the same day at same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Could include 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health, voluntary services and other therapists but also wellbeing and social activities/services 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should include reactive and proactive: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GPs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checks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Diagnostics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Step-up and step down </a:t>
            </a:r>
          </a:p>
          <a:p>
            <a:pPr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rop ins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Specialist services – including specialist older persons nurses</a:t>
            </a:r>
          </a:p>
          <a:p>
            <a:pPr lvl="1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Voluntary sector</a:t>
            </a:r>
          </a:p>
          <a:p>
            <a:pPr lvl="1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B5E3-6C5D-4837-BFD8-F25BE6938A83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31897"/>
              </p:ext>
            </p:extLst>
          </p:nvPr>
        </p:nvGraphicFramePr>
        <p:xfrm>
          <a:off x="5580112" y="1844824"/>
          <a:ext cx="3240360" cy="4340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</a:tblGrid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Blood </a:t>
                      </a:r>
                      <a:r>
                        <a:rPr lang="en-GB" sz="1400" u="none" strike="noStrike" dirty="0" smtClean="0">
                          <a:effectLst/>
                        </a:rPr>
                        <a:t>tests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Dentist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33932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Diabetes – (one group suggested these are perhaps in separate hubs of excellence - Blood tests, dieticians, vascular, psychotherapy, exercise)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Eye test/opticians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Exercise 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Hearing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Hydrotherapy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Massage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Mental health advice/psychological services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6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Pharmacist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Physio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Podiatry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2654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Social Activity – Tea dances, crochet, lunches, gardening, music, day trips, </a:t>
                      </a:r>
                      <a:r>
                        <a:rPr lang="en-GB" sz="1400" u="none" strike="noStrike" dirty="0" smtClean="0">
                          <a:effectLst/>
                        </a:rPr>
                        <a:t>bridge, CAB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356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X-ray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Other services could include:</a:t>
            </a:r>
            <a:endParaRPr lang="en-GB" b="1" dirty="0"/>
          </a:p>
        </p:txBody>
      </p:sp>
      <p:pic>
        <p:nvPicPr>
          <p:cNvPr id="7" name="Picture 6" descr="West London CCG co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168" y="260648"/>
            <a:ext cx="2655642" cy="6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d.&lt;/m_strFormatTime&gt;&lt;/m_precDefaultWeek&gt;&lt;m_precDefaultDay&gt;&lt;m_bNumberIsYear val=&quot;0&quot;/&gt;&lt;m_strFormatTime&gt;%d&lt;/m_strFormatTime&gt;&lt;/m_precDefaultDay&gt;&lt;m_mruColor&gt;&lt;m_vecMRU length=&quot;3&quot;&gt;&lt;elem m_fUsage=&quot;2.43900000000000010000E+000&quot;&gt;&lt;m_msothmcolidx val=&quot;0&quot;/&gt;&lt;m_rgb r=&quot;d6&quot; g=&quot;eb&quot; b=&quot;ed&quot;/&gt;&lt;m_ppcolschidx tagver0=&quot;23004&quot; tagname0=&quot;m_ppcolschidxUNRECOGNIZED&quot; val=&quot;0&quot;/&gt;&lt;m_nBrightness val=&quot;0&quot;/&gt;&lt;/elem&gt;&lt;elem m_fUsage=&quot;1.00000000000000000000E+000&quot;&gt;&lt;m_msothmcolidx val=&quot;0&quot;/&gt;&lt;m_rgb r=&quot;e0&quot; g=&quot;ce&quot; b=&quot;e8&quot;/&gt;&lt;m_ppcolschidx tagver0=&quot;23004&quot; tagname0=&quot;m_ppcolschidxUNRECOGNIZED&quot; val=&quot;0&quot;/&gt;&lt;m_nBrightness val=&quot;0&quot;/&gt;&lt;/elem&gt;&lt;elem m_fUsage=&quot;6.56100000000000130000E-001&quot;&gt;&lt;m_msothmcolidx val=&quot;0&quot;/&gt;&lt;m_rgb r=&quot;db&quot; g=&quot;db&quot; b=&quot;db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McKProjects\00_WSIC\01_Working_Area\00_NK\20141012\WLCCG WS MoCWG Discussion 20141021-v3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wnm6cEWk.h6tRLSRbA1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jMTyRzTUCfOvMsS9Rn5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mH_X9V4USKjqk8Ngk4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SIC PPT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BDB4C9"/>
      </a:lt2>
      <a:accent1>
        <a:srgbClr val="CEE0F2"/>
      </a:accent1>
      <a:accent2>
        <a:srgbClr val="7AABDB"/>
      </a:accent2>
      <a:accent3>
        <a:srgbClr val="635475"/>
      </a:accent3>
      <a:accent4>
        <a:srgbClr val="230E3C"/>
      </a:accent4>
      <a:accent5>
        <a:srgbClr val="FC6C09"/>
      </a:accent5>
      <a:accent6>
        <a:srgbClr val="808080"/>
      </a:accent6>
      <a:hlink>
        <a:srgbClr val="635475"/>
      </a:hlink>
      <a:folHlink>
        <a:srgbClr val="230E3C"/>
      </a:folHlink>
    </a:clrScheme>
    <a:fontScheme name="Custom 53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BDB4C9"/>
        </a:lt2>
        <a:accent1>
          <a:srgbClr val="CEE0F2"/>
        </a:accent1>
        <a:accent2>
          <a:srgbClr val="7AABDB"/>
        </a:accent2>
        <a:accent3>
          <a:srgbClr val="635475"/>
        </a:accent3>
        <a:accent4>
          <a:srgbClr val="230E3C"/>
        </a:accent4>
        <a:accent5>
          <a:srgbClr val="FC6C09"/>
        </a:accent5>
        <a:accent6>
          <a:srgbClr val="808080"/>
        </a:accent6>
        <a:hlink>
          <a:srgbClr val="635475"/>
        </a:hlink>
        <a:folHlink>
          <a:srgbClr val="230E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22455</TotalTime>
  <Words>801</Words>
  <Application>Microsoft Office PowerPoint</Application>
  <PresentationFormat>On-screen Show (4:3)</PresentationFormat>
  <Paragraphs>102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Office Theme</vt:lpstr>
      <vt:lpstr>Blank</vt:lpstr>
      <vt:lpstr>WSIC PPT template</vt:lpstr>
      <vt:lpstr>1_Blank</vt:lpstr>
      <vt:lpstr>1_Office Theme</vt:lpstr>
      <vt:lpstr>think-cell Slide</vt:lpstr>
      <vt:lpstr>Whole Systems Integrated Care Earls Court &amp; Chelsea Forum 23rd October 2014</vt:lpstr>
      <vt:lpstr>Whole Systems</vt:lpstr>
      <vt:lpstr>The West London Whole Systems vision is based on a number of core agreed principles</vt:lpstr>
      <vt:lpstr>We are committed to co-design  and have already listened</vt:lpstr>
      <vt:lpstr>The proposed model of care (so far)…</vt:lpstr>
      <vt:lpstr>Patient feedback so far 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Pyecroft</dc:creator>
  <cp:lastModifiedBy>KCSC Admin</cp:lastModifiedBy>
  <cp:revision>1224</cp:revision>
  <cp:lastPrinted>2014-10-15T12:52:38Z</cp:lastPrinted>
  <dcterms:created xsi:type="dcterms:W3CDTF">2014-07-31T13:12:48Z</dcterms:created>
  <dcterms:modified xsi:type="dcterms:W3CDTF">2014-10-23T13:06:49Z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