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Override1.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sldIdLst>
    <p:sldId id="256" r:id="rId2"/>
    <p:sldId id="11616" r:id="rId3"/>
    <p:sldId id="11626" r:id="rId4"/>
    <p:sldId id="11625" r:id="rId5"/>
    <p:sldId id="11605" r:id="rId6"/>
    <p:sldId id="11623" r:id="rId7"/>
    <p:sldId id="11629" r:id="rId8"/>
    <p:sldId id="11619" r:id="rId9"/>
    <p:sldId id="11609" r:id="rId10"/>
    <p:sldId id="11610" r:id="rId11"/>
    <p:sldId id="11611" r:id="rId12"/>
    <p:sldId id="11608" r:id="rId13"/>
    <p:sldId id="11627" r:id="rId14"/>
    <p:sldId id="11613" r:id="rId15"/>
    <p:sldId id="11614" r:id="rId16"/>
    <p:sldId id="11624" r:id="rId17"/>
    <p:sldId id="116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6E6"/>
    <a:srgbClr val="FD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2D60C-8C7C-4DE4-B555-7ED9D2149E9E}" v="4216" dt="2022-06-15T16:10:47.716"/>
    <p1510:client id="{6D87613D-4F99-7E7C-4377-8E899FA2DF66}" v="5" dt="2022-06-15T09:58:04.639"/>
    <p1510:client id="{712170B1-6A3C-41F5-A302-9EC0612C9F96}" v="2814" dt="2022-06-16T09:56:00.597"/>
    <p1510:client id="{89161A1A-BD14-9762-3734-C11D2001C172}" v="552" dt="2022-06-16T09:51:04.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30D97-13E1-4052-9D74-541021431EA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B5E8A90-AE67-4D35-98EE-521101374867}">
      <dgm:prSet/>
      <dgm:spPr>
        <a:xfrm>
          <a:off x="0" y="820888"/>
          <a:ext cx="2552719" cy="1519098"/>
        </a:xfrm>
        <a:prstGeom prst="rect">
          <a:avLst/>
        </a:prstGeom>
        <a:solidFill>
          <a:srgbClr val="00ABA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b="0" i="0">
              <a:solidFill>
                <a:srgbClr val="FFFFFF"/>
              </a:solidFill>
              <a:latin typeface="Arial" panose="020B0604020202020204"/>
              <a:ea typeface="+mn-ea"/>
              <a:cs typeface="+mn-cs"/>
            </a:rPr>
            <a:t>Almost a third (30%) saw no benefits from accessing the internet</a:t>
          </a:r>
          <a:endParaRPr lang="en-GB">
            <a:solidFill>
              <a:srgbClr val="FFFFFF"/>
            </a:solidFill>
            <a:latin typeface="Arial" panose="020B0604020202020204"/>
            <a:ea typeface="+mn-ea"/>
            <a:cs typeface="+mn-cs"/>
          </a:endParaRPr>
        </a:p>
      </dgm:t>
    </dgm:pt>
    <dgm:pt modelId="{7A37AB89-11D1-417D-8DCC-8A576BE3E1BD}" type="parTrans" cxnId="{42908291-604C-4C3F-B070-DD5A756FEFED}">
      <dgm:prSet/>
      <dgm:spPr/>
      <dgm:t>
        <a:bodyPr/>
        <a:lstStyle/>
        <a:p>
          <a:endParaRPr lang="en-US"/>
        </a:p>
      </dgm:t>
    </dgm:pt>
    <dgm:pt modelId="{B7F7813F-6215-4881-9E3A-B17937B4B669}" type="sibTrans" cxnId="{42908291-604C-4C3F-B070-DD5A756FEFED}">
      <dgm:prSet/>
      <dgm:spPr/>
      <dgm:t>
        <a:bodyPr/>
        <a:lstStyle/>
        <a:p>
          <a:endParaRPr lang="en-US"/>
        </a:p>
      </dgm:t>
    </dgm:pt>
    <dgm:pt modelId="{3C99579E-E12B-46E4-84DA-4CE2E6C51A05}">
      <dgm:prSet/>
      <dgm:spPr>
        <a:xfrm>
          <a:off x="5595130" y="803312"/>
          <a:ext cx="2531831" cy="1519098"/>
        </a:xfrm>
        <a:prstGeom prst="rect">
          <a:avLst/>
        </a:prstGeom>
        <a:solidFill>
          <a:srgbClr val="00ABA0">
            <a:hueOff val="793223"/>
            <a:satOff val="0"/>
            <a:lumOff val="-4183"/>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b="0" i="0">
              <a:solidFill>
                <a:srgbClr val="FFFFFF"/>
              </a:solidFill>
              <a:latin typeface="Arial" panose="020B0604020202020204"/>
              <a:ea typeface="+mn-ea"/>
              <a:cs typeface="+mn-cs"/>
            </a:rPr>
            <a:t>Only 13% of unemployed people used the internet to apply or search for jobs</a:t>
          </a:r>
          <a:endParaRPr lang="en-US">
            <a:solidFill>
              <a:srgbClr val="FFFFFF"/>
            </a:solidFill>
            <a:latin typeface="Arial" panose="020B0604020202020204"/>
            <a:ea typeface="+mn-ea"/>
            <a:cs typeface="+mn-cs"/>
          </a:endParaRPr>
        </a:p>
      </dgm:t>
    </dgm:pt>
    <dgm:pt modelId="{ADF84EB2-A995-4E3E-BFC9-E3E781FA85DB}" type="parTrans" cxnId="{49E1F14C-21B6-4112-8243-A3D5857A94C2}">
      <dgm:prSet/>
      <dgm:spPr/>
      <dgm:t>
        <a:bodyPr/>
        <a:lstStyle/>
        <a:p>
          <a:endParaRPr lang="en-US"/>
        </a:p>
      </dgm:t>
    </dgm:pt>
    <dgm:pt modelId="{4B282C6D-A03A-4B24-8E56-1462652E4D64}" type="sibTrans" cxnId="{49E1F14C-21B6-4112-8243-A3D5857A94C2}">
      <dgm:prSet/>
      <dgm:spPr/>
      <dgm:t>
        <a:bodyPr/>
        <a:lstStyle/>
        <a:p>
          <a:endParaRPr lang="en-US"/>
        </a:p>
      </dgm:t>
    </dgm:pt>
    <dgm:pt modelId="{CF5D179A-9759-4E76-BF01-539ED7A58AF6}">
      <dgm:prSet/>
      <dgm:spPr>
        <a:xfrm>
          <a:off x="8380145" y="803312"/>
          <a:ext cx="2531831" cy="1519098"/>
        </a:xfrm>
        <a:prstGeom prst="rect">
          <a:avLst/>
        </a:prstGeom>
        <a:solidFill>
          <a:srgbClr val="00ABA0">
            <a:hueOff val="1189834"/>
            <a:satOff val="0"/>
            <a:lumOff val="-6274"/>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b="0" i="0">
              <a:solidFill>
                <a:srgbClr val="FFFFFF"/>
              </a:solidFill>
              <a:latin typeface="Arial" panose="020B0604020202020204"/>
              <a:ea typeface="+mn-ea"/>
              <a:cs typeface="+mn-cs"/>
            </a:rPr>
            <a:t>A quarter of respondents said lack of confidence was the most important barrier to them using the internet</a:t>
          </a:r>
          <a:endParaRPr lang="en-US" b="1">
            <a:solidFill>
              <a:srgbClr val="FFFFFF"/>
            </a:solidFill>
            <a:latin typeface="Arial" panose="020B0604020202020204"/>
            <a:ea typeface="+mn-ea"/>
            <a:cs typeface="+mn-cs"/>
          </a:endParaRPr>
        </a:p>
      </dgm:t>
    </dgm:pt>
    <dgm:pt modelId="{AE97F15A-304A-41BF-AE0E-AC10831C8311}" type="parTrans" cxnId="{E622331C-95C3-4D76-82FC-09441E08877A}">
      <dgm:prSet/>
      <dgm:spPr/>
      <dgm:t>
        <a:bodyPr/>
        <a:lstStyle/>
        <a:p>
          <a:endParaRPr lang="en-US"/>
        </a:p>
      </dgm:t>
    </dgm:pt>
    <dgm:pt modelId="{78FEF9C0-8CB1-4330-8D51-63BC244DB097}" type="sibTrans" cxnId="{E622331C-95C3-4D76-82FC-09441E08877A}">
      <dgm:prSet/>
      <dgm:spPr/>
      <dgm:t>
        <a:bodyPr/>
        <a:lstStyle/>
        <a:p>
          <a:endParaRPr lang="en-US"/>
        </a:p>
      </dgm:t>
    </dgm:pt>
    <dgm:pt modelId="{7F6D906A-FBA3-4094-8E0A-D556BE86A325}">
      <dgm:prSet custT="1"/>
      <dgm:spPr>
        <a:xfrm>
          <a:off x="2771531" y="849212"/>
          <a:ext cx="2531831" cy="1475120"/>
        </a:xfrm>
        <a:prstGeom prst="rect">
          <a:avLst/>
        </a:prstGeom>
        <a:solidFill>
          <a:srgbClr val="00ABA0">
            <a:hueOff val="396611"/>
            <a:satOff val="0"/>
            <a:lumOff val="-2091"/>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GB" sz="1700" b="0" i="0" kern="1200">
              <a:solidFill>
                <a:srgbClr val="FFFFFF"/>
              </a:solidFill>
              <a:latin typeface="Arial" panose="020B0604020202020204"/>
              <a:ea typeface="+mn-ea"/>
              <a:cs typeface="+mn-cs"/>
            </a:rPr>
            <a:t>Half (51%) </a:t>
          </a:r>
          <a:r>
            <a:rPr lang="en-GB" sz="1700" b="0" i="0" kern="1200" noProof="0">
              <a:solidFill>
                <a:srgbClr val="FFFFFF"/>
              </a:solidFill>
              <a:latin typeface="Arial" panose="020B0604020202020204"/>
              <a:ea typeface="+mn-ea"/>
              <a:cs typeface="+mn-cs"/>
            </a:rPr>
            <a:t>were less likely than average to have a very/quite confident internet user in their household </a:t>
          </a:r>
          <a:r>
            <a:rPr lang="en-GB" sz="1700" b="0" i="0" kern="1200">
              <a:solidFill>
                <a:srgbClr val="FFFFFF"/>
              </a:solidFill>
              <a:latin typeface="Arial" panose="020B0604020202020204"/>
              <a:ea typeface="+mn-ea"/>
              <a:cs typeface="+mn-cs"/>
            </a:rPr>
            <a:t> </a:t>
          </a:r>
        </a:p>
      </dgm:t>
    </dgm:pt>
    <dgm:pt modelId="{365CA842-2C17-4524-89D3-B912A9C6788D}" type="parTrans" cxnId="{989BB073-D3B2-4E96-A4A4-CDA2F3B92383}">
      <dgm:prSet/>
      <dgm:spPr/>
      <dgm:t>
        <a:bodyPr/>
        <a:lstStyle/>
        <a:p>
          <a:endParaRPr lang="en-GB"/>
        </a:p>
      </dgm:t>
    </dgm:pt>
    <dgm:pt modelId="{FCE2D318-FC78-48EB-B6AA-D6F8418FB061}" type="sibTrans" cxnId="{989BB073-D3B2-4E96-A4A4-CDA2F3B92383}">
      <dgm:prSet/>
      <dgm:spPr/>
      <dgm:t>
        <a:bodyPr/>
        <a:lstStyle/>
        <a:p>
          <a:endParaRPr lang="en-GB"/>
        </a:p>
      </dgm:t>
    </dgm:pt>
    <dgm:pt modelId="{C42EE837-80DB-4A0E-94AF-5A4BAD8ECA1E}" type="pres">
      <dgm:prSet presAssocID="{E2630D97-13E1-4052-9D74-541021431EAB}" presName="diagram" presStyleCnt="0">
        <dgm:presLayoutVars>
          <dgm:dir/>
          <dgm:resizeHandles val="exact"/>
        </dgm:presLayoutVars>
      </dgm:prSet>
      <dgm:spPr/>
    </dgm:pt>
    <dgm:pt modelId="{18C2ADFE-906F-49A6-8D19-950C8A4B7564}" type="pres">
      <dgm:prSet presAssocID="{2B5E8A90-AE67-4D35-98EE-521101374867}" presName="node" presStyleLbl="node1" presStyleIdx="0" presStyleCnt="4" custScaleX="100825" custLinFactNeighborX="-551" custLinFactNeighborY="1157">
        <dgm:presLayoutVars>
          <dgm:bulletEnabled val="1"/>
        </dgm:presLayoutVars>
      </dgm:prSet>
      <dgm:spPr/>
    </dgm:pt>
    <dgm:pt modelId="{51BB2290-EAA6-404F-ABC2-0CBB228EB160}" type="pres">
      <dgm:prSet presAssocID="{B7F7813F-6215-4881-9E3A-B17937B4B669}" presName="sibTrans" presStyleCnt="0"/>
      <dgm:spPr/>
    </dgm:pt>
    <dgm:pt modelId="{7B032163-F519-49B2-A635-FCDB7744DEF0}" type="pres">
      <dgm:prSet presAssocID="{7F6D906A-FBA3-4094-8E0A-D556BE86A325}" presName="node" presStyleLbl="node1" presStyleIdx="1" presStyleCnt="4" custScaleY="97105" custLinFactNeighborX="-1524" custLinFactNeighborY="1574">
        <dgm:presLayoutVars>
          <dgm:bulletEnabled val="1"/>
        </dgm:presLayoutVars>
      </dgm:prSet>
      <dgm:spPr/>
    </dgm:pt>
    <dgm:pt modelId="{285AD9B7-8701-4166-A852-1FB227511BAC}" type="pres">
      <dgm:prSet presAssocID="{FCE2D318-FC78-48EB-B6AA-D6F8418FB061}" presName="sibTrans" presStyleCnt="0"/>
      <dgm:spPr/>
    </dgm:pt>
    <dgm:pt modelId="{63D3A403-9639-4924-98ED-AF4195056074}" type="pres">
      <dgm:prSet presAssocID="{3C99579E-E12B-46E4-84DA-4CE2E6C51A05}" presName="node" presStyleLbl="node1" presStyleIdx="2" presStyleCnt="4">
        <dgm:presLayoutVars>
          <dgm:bulletEnabled val="1"/>
        </dgm:presLayoutVars>
      </dgm:prSet>
      <dgm:spPr/>
    </dgm:pt>
    <dgm:pt modelId="{DF50630D-ABDD-4276-BCE0-ACB865ED20B7}" type="pres">
      <dgm:prSet presAssocID="{4B282C6D-A03A-4B24-8E56-1462652E4D64}" presName="sibTrans" presStyleCnt="0"/>
      <dgm:spPr/>
    </dgm:pt>
    <dgm:pt modelId="{E952D2F1-93FB-4AEA-A1F1-8A19C456D562}" type="pres">
      <dgm:prSet presAssocID="{CF5D179A-9759-4E76-BF01-539ED7A58AF6}" presName="node" presStyleLbl="node1" presStyleIdx="3" presStyleCnt="4">
        <dgm:presLayoutVars>
          <dgm:bulletEnabled val="1"/>
        </dgm:presLayoutVars>
      </dgm:prSet>
      <dgm:spPr/>
    </dgm:pt>
  </dgm:ptLst>
  <dgm:cxnLst>
    <dgm:cxn modelId="{B96B9709-A060-4359-BB58-AD16A4446C0C}" type="presOf" srcId="{E2630D97-13E1-4052-9D74-541021431EAB}" destId="{C42EE837-80DB-4A0E-94AF-5A4BAD8ECA1E}" srcOrd="0" destOrd="0" presId="urn:microsoft.com/office/officeart/2005/8/layout/default"/>
    <dgm:cxn modelId="{DB870419-F537-4CD0-BF20-109BFA61B3AF}" type="presOf" srcId="{7F6D906A-FBA3-4094-8E0A-D556BE86A325}" destId="{7B032163-F519-49B2-A635-FCDB7744DEF0}" srcOrd="0" destOrd="0" presId="urn:microsoft.com/office/officeart/2005/8/layout/default"/>
    <dgm:cxn modelId="{E622331C-95C3-4D76-82FC-09441E08877A}" srcId="{E2630D97-13E1-4052-9D74-541021431EAB}" destId="{CF5D179A-9759-4E76-BF01-539ED7A58AF6}" srcOrd="3" destOrd="0" parTransId="{AE97F15A-304A-41BF-AE0E-AC10831C8311}" sibTransId="{78FEF9C0-8CB1-4330-8D51-63BC244DB097}"/>
    <dgm:cxn modelId="{49E1F14C-21B6-4112-8243-A3D5857A94C2}" srcId="{E2630D97-13E1-4052-9D74-541021431EAB}" destId="{3C99579E-E12B-46E4-84DA-4CE2E6C51A05}" srcOrd="2" destOrd="0" parTransId="{ADF84EB2-A995-4E3E-BFC9-E3E781FA85DB}" sibTransId="{4B282C6D-A03A-4B24-8E56-1462652E4D64}"/>
    <dgm:cxn modelId="{989BB073-D3B2-4E96-A4A4-CDA2F3B92383}" srcId="{E2630D97-13E1-4052-9D74-541021431EAB}" destId="{7F6D906A-FBA3-4094-8E0A-D556BE86A325}" srcOrd="1" destOrd="0" parTransId="{365CA842-2C17-4524-89D3-B912A9C6788D}" sibTransId="{FCE2D318-FC78-48EB-B6AA-D6F8418FB061}"/>
    <dgm:cxn modelId="{741DC679-6C6F-47E7-AA28-1535451BB40B}" type="presOf" srcId="{3C99579E-E12B-46E4-84DA-4CE2E6C51A05}" destId="{63D3A403-9639-4924-98ED-AF4195056074}" srcOrd="0" destOrd="0" presId="urn:microsoft.com/office/officeart/2005/8/layout/default"/>
    <dgm:cxn modelId="{ECE7BB8D-5886-4249-B7D7-C1F9C3C29CC3}" type="presOf" srcId="{CF5D179A-9759-4E76-BF01-539ED7A58AF6}" destId="{E952D2F1-93FB-4AEA-A1F1-8A19C456D562}" srcOrd="0" destOrd="0" presId="urn:microsoft.com/office/officeart/2005/8/layout/default"/>
    <dgm:cxn modelId="{42908291-604C-4C3F-B070-DD5A756FEFED}" srcId="{E2630D97-13E1-4052-9D74-541021431EAB}" destId="{2B5E8A90-AE67-4D35-98EE-521101374867}" srcOrd="0" destOrd="0" parTransId="{7A37AB89-11D1-417D-8DCC-8A576BE3E1BD}" sibTransId="{B7F7813F-6215-4881-9E3A-B17937B4B669}"/>
    <dgm:cxn modelId="{D7D4C5B4-8104-486C-8572-DE9E5F93B4BD}" type="presOf" srcId="{2B5E8A90-AE67-4D35-98EE-521101374867}" destId="{18C2ADFE-906F-49A6-8D19-950C8A4B7564}" srcOrd="0" destOrd="0" presId="urn:microsoft.com/office/officeart/2005/8/layout/default"/>
    <dgm:cxn modelId="{C73ED65F-FA21-46E3-A861-634BFD9DE97A}" type="presParOf" srcId="{C42EE837-80DB-4A0E-94AF-5A4BAD8ECA1E}" destId="{18C2ADFE-906F-49A6-8D19-950C8A4B7564}" srcOrd="0" destOrd="0" presId="urn:microsoft.com/office/officeart/2005/8/layout/default"/>
    <dgm:cxn modelId="{A4DE96FC-5330-4FC5-A61A-646E62BADFEF}" type="presParOf" srcId="{C42EE837-80DB-4A0E-94AF-5A4BAD8ECA1E}" destId="{51BB2290-EAA6-404F-ABC2-0CBB228EB160}" srcOrd="1" destOrd="0" presId="urn:microsoft.com/office/officeart/2005/8/layout/default"/>
    <dgm:cxn modelId="{00DDF1F4-D509-419E-8BB4-21887418675F}" type="presParOf" srcId="{C42EE837-80DB-4A0E-94AF-5A4BAD8ECA1E}" destId="{7B032163-F519-49B2-A635-FCDB7744DEF0}" srcOrd="2" destOrd="0" presId="urn:microsoft.com/office/officeart/2005/8/layout/default"/>
    <dgm:cxn modelId="{BEBBBF74-21F2-466F-9BCA-341EB59D3200}" type="presParOf" srcId="{C42EE837-80DB-4A0E-94AF-5A4BAD8ECA1E}" destId="{285AD9B7-8701-4166-A852-1FB227511BAC}" srcOrd="3" destOrd="0" presId="urn:microsoft.com/office/officeart/2005/8/layout/default"/>
    <dgm:cxn modelId="{309D4A53-7873-4F65-8F39-80122BE09E3F}" type="presParOf" srcId="{C42EE837-80DB-4A0E-94AF-5A4BAD8ECA1E}" destId="{63D3A403-9639-4924-98ED-AF4195056074}" srcOrd="4" destOrd="0" presId="urn:microsoft.com/office/officeart/2005/8/layout/default"/>
    <dgm:cxn modelId="{A4043F6D-B5CC-4B69-94D8-0FB4CA620C9E}" type="presParOf" srcId="{C42EE837-80DB-4A0E-94AF-5A4BAD8ECA1E}" destId="{DF50630D-ABDD-4276-BCE0-ACB865ED20B7}" srcOrd="5" destOrd="0" presId="urn:microsoft.com/office/officeart/2005/8/layout/default"/>
    <dgm:cxn modelId="{BF614FE2-4C2C-4D37-A11F-CCEF55117F97}" type="presParOf" srcId="{C42EE837-80DB-4A0E-94AF-5A4BAD8ECA1E}" destId="{E952D2F1-93FB-4AEA-A1F1-8A19C456D56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7A234-7452-421C-9AB6-A8D3761BC03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EABA1FCF-138D-427B-A235-AE88FCCA8645}">
      <dgm:prSet phldrT="[Text]" custT="1"/>
      <dgm:spPr>
        <a:solidFill>
          <a:schemeClr val="accent5">
            <a:lumMod val="50000"/>
          </a:schemeClr>
        </a:solidFill>
      </dgm:spPr>
      <dgm:t>
        <a:bodyPr/>
        <a:lstStyle/>
        <a:p>
          <a:r>
            <a:rPr lang="en-GB" sz="2400"/>
            <a:t>Main benefits they think the internet could offer</a:t>
          </a:r>
        </a:p>
      </dgm:t>
    </dgm:pt>
    <dgm:pt modelId="{DFE94946-8373-4982-9C43-C00BDBB73979}" type="parTrans" cxnId="{3BAC3998-6629-44DD-B50F-E29D974A836F}">
      <dgm:prSet/>
      <dgm:spPr/>
      <dgm:t>
        <a:bodyPr/>
        <a:lstStyle/>
        <a:p>
          <a:endParaRPr lang="en-GB"/>
        </a:p>
      </dgm:t>
    </dgm:pt>
    <dgm:pt modelId="{1FCB6AC3-B9CD-4226-9F00-A66385AB086E}" type="sibTrans" cxnId="{3BAC3998-6629-44DD-B50F-E29D974A836F}">
      <dgm:prSet/>
      <dgm:spPr/>
      <dgm:t>
        <a:bodyPr/>
        <a:lstStyle/>
        <a:p>
          <a:endParaRPr lang="en-GB"/>
        </a:p>
      </dgm:t>
    </dgm:pt>
    <dgm:pt modelId="{F7F6380A-5099-4B2F-87AA-B4B3C1BF8F8A}">
      <dgm:prSet phldrT="[Text]" custT="1"/>
      <dgm:spPr>
        <a:ln>
          <a:solidFill>
            <a:schemeClr val="accent5">
              <a:lumMod val="50000"/>
            </a:schemeClr>
          </a:solidFill>
        </a:ln>
      </dgm:spPr>
      <dgm:t>
        <a:bodyPr/>
        <a:lstStyle/>
        <a:p>
          <a:r>
            <a:rPr lang="en-GB" sz="2400" b="1">
              <a:solidFill>
                <a:schemeClr val="accent5">
                  <a:lumMod val="50000"/>
                </a:schemeClr>
              </a:solidFill>
            </a:rPr>
            <a:t>43% </a:t>
          </a:r>
          <a:r>
            <a:rPr lang="en-GB" sz="1300"/>
            <a:t>connecting with family and friends</a:t>
          </a:r>
        </a:p>
      </dgm:t>
    </dgm:pt>
    <dgm:pt modelId="{AFD14259-5CCF-4F58-99B7-9EB200B4ADFC}" type="parTrans" cxnId="{435F48B6-5617-4E23-A82F-4941068E3591}">
      <dgm:prSet/>
      <dgm:spPr/>
      <dgm:t>
        <a:bodyPr/>
        <a:lstStyle/>
        <a:p>
          <a:endParaRPr lang="en-GB"/>
        </a:p>
      </dgm:t>
    </dgm:pt>
    <dgm:pt modelId="{79B3D284-80AC-452D-BFF5-25013956CB99}" type="sibTrans" cxnId="{435F48B6-5617-4E23-A82F-4941068E3591}">
      <dgm:prSet/>
      <dgm:spPr/>
      <dgm:t>
        <a:bodyPr/>
        <a:lstStyle/>
        <a:p>
          <a:endParaRPr lang="en-GB"/>
        </a:p>
      </dgm:t>
    </dgm:pt>
    <dgm:pt modelId="{3D1DC5A0-BC1F-4FF0-890C-4EE1A458D3A4}">
      <dgm:prSet phldrT="[Text]" custT="1"/>
      <dgm:spPr>
        <a:ln>
          <a:solidFill>
            <a:schemeClr val="accent5">
              <a:lumMod val="50000"/>
            </a:schemeClr>
          </a:solidFill>
        </a:ln>
      </dgm:spPr>
      <dgm:t>
        <a:bodyPr/>
        <a:lstStyle/>
        <a:p>
          <a:r>
            <a:rPr lang="en-GB" sz="2400" b="1" kern="1200">
              <a:solidFill>
                <a:srgbClr val="B9D5F1">
                  <a:lumMod val="50000"/>
                </a:srgbClr>
              </a:solidFill>
              <a:latin typeface="Arial"/>
              <a:ea typeface="+mn-ea"/>
              <a:cs typeface="+mn-cs"/>
            </a:rPr>
            <a:t>17%</a:t>
          </a:r>
          <a:r>
            <a:rPr lang="en-GB" sz="1300" kern="1200"/>
            <a:t> </a:t>
          </a:r>
        </a:p>
        <a:p>
          <a:r>
            <a:rPr lang="en-GB" sz="1300" kern="1200"/>
            <a:t>managing their health</a:t>
          </a:r>
        </a:p>
      </dgm:t>
    </dgm:pt>
    <dgm:pt modelId="{1C514FCA-2A9A-45AF-BAAC-F8D4340B31F1}" type="parTrans" cxnId="{161E2219-CC2E-47CC-95C5-EF29FB5B7343}">
      <dgm:prSet/>
      <dgm:spPr/>
      <dgm:t>
        <a:bodyPr/>
        <a:lstStyle/>
        <a:p>
          <a:endParaRPr lang="en-GB"/>
        </a:p>
      </dgm:t>
    </dgm:pt>
    <dgm:pt modelId="{0E72D7D7-2712-497C-B3D3-EFCB52889060}" type="sibTrans" cxnId="{161E2219-CC2E-47CC-95C5-EF29FB5B7343}">
      <dgm:prSet/>
      <dgm:spPr/>
      <dgm:t>
        <a:bodyPr/>
        <a:lstStyle/>
        <a:p>
          <a:endParaRPr lang="en-GB"/>
        </a:p>
      </dgm:t>
    </dgm:pt>
    <dgm:pt modelId="{5A5247E8-D402-4606-9331-5A0BE934289A}">
      <dgm:prSet custT="1"/>
      <dgm:spPr>
        <a:ln>
          <a:solidFill>
            <a:schemeClr val="accent5">
              <a:lumMod val="50000"/>
            </a:schemeClr>
          </a:solidFill>
        </a:ln>
      </dgm:spPr>
      <dgm:t>
        <a:bodyPr/>
        <a:lstStyle/>
        <a:p>
          <a:r>
            <a:rPr lang="en-GB" sz="2400" b="1" kern="1200">
              <a:solidFill>
                <a:srgbClr val="B9D5F1">
                  <a:lumMod val="50000"/>
                </a:srgbClr>
              </a:solidFill>
              <a:latin typeface="Arial"/>
              <a:ea typeface="+mn-ea"/>
              <a:cs typeface="+mn-cs"/>
            </a:rPr>
            <a:t>16% </a:t>
          </a:r>
        </a:p>
        <a:p>
          <a:r>
            <a:rPr lang="en-GB" sz="1300" kern="1200"/>
            <a:t>finding out about things</a:t>
          </a:r>
        </a:p>
      </dgm:t>
    </dgm:pt>
    <dgm:pt modelId="{364C1009-50D7-4963-B772-519FAC7E2DCB}" type="parTrans" cxnId="{3B9367FD-D443-4093-A5EC-FA277E1D61E8}">
      <dgm:prSet/>
      <dgm:spPr>
        <a:ln>
          <a:solidFill>
            <a:schemeClr val="accent5">
              <a:lumMod val="50000"/>
            </a:schemeClr>
          </a:solidFill>
        </a:ln>
      </dgm:spPr>
      <dgm:t>
        <a:bodyPr/>
        <a:lstStyle/>
        <a:p>
          <a:endParaRPr lang="en-GB"/>
        </a:p>
      </dgm:t>
    </dgm:pt>
    <dgm:pt modelId="{A85E5B09-95B3-4817-9E89-C05252BBFB9C}" type="sibTrans" cxnId="{3B9367FD-D443-4093-A5EC-FA277E1D61E8}">
      <dgm:prSet/>
      <dgm:spPr/>
      <dgm:t>
        <a:bodyPr/>
        <a:lstStyle/>
        <a:p>
          <a:endParaRPr lang="en-GB"/>
        </a:p>
      </dgm:t>
    </dgm:pt>
    <dgm:pt modelId="{6BA2E106-F00C-4255-9A25-8089B42296BA}" type="pres">
      <dgm:prSet presAssocID="{38B7A234-7452-421C-9AB6-A8D3761BC03A}" presName="diagram" presStyleCnt="0">
        <dgm:presLayoutVars>
          <dgm:chPref val="1"/>
          <dgm:dir/>
          <dgm:animOne val="branch"/>
          <dgm:animLvl val="lvl"/>
          <dgm:resizeHandles/>
        </dgm:presLayoutVars>
      </dgm:prSet>
      <dgm:spPr/>
    </dgm:pt>
    <dgm:pt modelId="{F49C265A-4BA7-4DBD-B427-02AF6409125D}" type="pres">
      <dgm:prSet presAssocID="{EABA1FCF-138D-427B-A235-AE88FCCA8645}" presName="root" presStyleCnt="0"/>
      <dgm:spPr/>
    </dgm:pt>
    <dgm:pt modelId="{9DB3F422-BE86-462C-880E-0A8DE4DD00F2}" type="pres">
      <dgm:prSet presAssocID="{EABA1FCF-138D-427B-A235-AE88FCCA8645}" presName="rootComposite" presStyleCnt="0"/>
      <dgm:spPr/>
    </dgm:pt>
    <dgm:pt modelId="{0809DB7C-71AB-422E-AAB7-CC50BAA2C497}" type="pres">
      <dgm:prSet presAssocID="{EABA1FCF-138D-427B-A235-AE88FCCA8645}" presName="rootText" presStyleLbl="node1" presStyleIdx="0" presStyleCnt="1" custScaleX="211805" custScaleY="126491"/>
      <dgm:spPr/>
    </dgm:pt>
    <dgm:pt modelId="{7B428236-B551-4F2B-BC43-735FE2D6CA0C}" type="pres">
      <dgm:prSet presAssocID="{EABA1FCF-138D-427B-A235-AE88FCCA8645}" presName="rootConnector" presStyleLbl="node1" presStyleIdx="0" presStyleCnt="1"/>
      <dgm:spPr/>
    </dgm:pt>
    <dgm:pt modelId="{51FC3379-5178-48B9-914E-2190172AB0C2}" type="pres">
      <dgm:prSet presAssocID="{EABA1FCF-138D-427B-A235-AE88FCCA8645}" presName="childShape" presStyleCnt="0"/>
      <dgm:spPr/>
    </dgm:pt>
    <dgm:pt modelId="{5AD0DAF5-E95D-456D-85F5-2A8CAD306B1D}" type="pres">
      <dgm:prSet presAssocID="{AFD14259-5CCF-4F58-99B7-9EB200B4ADFC}" presName="Name13" presStyleLbl="parChTrans1D2" presStyleIdx="0" presStyleCnt="3"/>
      <dgm:spPr/>
    </dgm:pt>
    <dgm:pt modelId="{9C438E69-F04A-4901-BE9B-A8CC8C801707}" type="pres">
      <dgm:prSet presAssocID="{F7F6380A-5099-4B2F-87AA-B4B3C1BF8F8A}" presName="childText" presStyleLbl="bgAcc1" presStyleIdx="0" presStyleCnt="3" custScaleX="134352" custScaleY="130840">
        <dgm:presLayoutVars>
          <dgm:bulletEnabled val="1"/>
        </dgm:presLayoutVars>
      </dgm:prSet>
      <dgm:spPr/>
    </dgm:pt>
    <dgm:pt modelId="{2F70B26E-B681-42C6-9A9A-2487EC3DFDAE}" type="pres">
      <dgm:prSet presAssocID="{1C514FCA-2A9A-45AF-BAAC-F8D4340B31F1}" presName="Name13" presStyleLbl="parChTrans1D2" presStyleIdx="1" presStyleCnt="3"/>
      <dgm:spPr/>
    </dgm:pt>
    <dgm:pt modelId="{6EB9DBC6-16CC-43F2-BAAA-BCE390EC8178}" type="pres">
      <dgm:prSet presAssocID="{3D1DC5A0-BC1F-4FF0-890C-4EE1A458D3A4}" presName="childText" presStyleLbl="bgAcc1" presStyleIdx="1" presStyleCnt="3" custScaleX="138104" custScaleY="140042">
        <dgm:presLayoutVars>
          <dgm:bulletEnabled val="1"/>
        </dgm:presLayoutVars>
      </dgm:prSet>
      <dgm:spPr/>
    </dgm:pt>
    <dgm:pt modelId="{01384870-B330-4D3A-88BB-BCF5470B212C}" type="pres">
      <dgm:prSet presAssocID="{364C1009-50D7-4963-B772-519FAC7E2DCB}" presName="Name13" presStyleLbl="parChTrans1D2" presStyleIdx="2" presStyleCnt="3"/>
      <dgm:spPr/>
    </dgm:pt>
    <dgm:pt modelId="{0ED475E2-C7E9-4038-B604-BF59DDA797F2}" type="pres">
      <dgm:prSet presAssocID="{5A5247E8-D402-4606-9331-5A0BE934289A}" presName="childText" presStyleLbl="bgAcc1" presStyleIdx="2" presStyleCnt="3" custScaleX="137886" custScaleY="127470">
        <dgm:presLayoutVars>
          <dgm:bulletEnabled val="1"/>
        </dgm:presLayoutVars>
      </dgm:prSet>
      <dgm:spPr/>
    </dgm:pt>
  </dgm:ptLst>
  <dgm:cxnLst>
    <dgm:cxn modelId="{161E2219-CC2E-47CC-95C5-EF29FB5B7343}" srcId="{EABA1FCF-138D-427B-A235-AE88FCCA8645}" destId="{3D1DC5A0-BC1F-4FF0-890C-4EE1A458D3A4}" srcOrd="1" destOrd="0" parTransId="{1C514FCA-2A9A-45AF-BAAC-F8D4340B31F1}" sibTransId="{0E72D7D7-2712-497C-B3D3-EFCB52889060}"/>
    <dgm:cxn modelId="{5A4E9931-8924-40CF-B46B-0FA9F395DC5C}" type="presOf" srcId="{364C1009-50D7-4963-B772-519FAC7E2DCB}" destId="{01384870-B330-4D3A-88BB-BCF5470B212C}" srcOrd="0" destOrd="0" presId="urn:microsoft.com/office/officeart/2005/8/layout/hierarchy3"/>
    <dgm:cxn modelId="{D16F7E62-5C84-447F-A3A5-939995EE6EFF}" type="presOf" srcId="{1C514FCA-2A9A-45AF-BAAC-F8D4340B31F1}" destId="{2F70B26E-B681-42C6-9A9A-2487EC3DFDAE}" srcOrd="0" destOrd="0" presId="urn:microsoft.com/office/officeart/2005/8/layout/hierarchy3"/>
    <dgm:cxn modelId="{AE64A042-609C-4627-892E-BD8A80A2D985}" type="presOf" srcId="{5A5247E8-D402-4606-9331-5A0BE934289A}" destId="{0ED475E2-C7E9-4038-B604-BF59DDA797F2}" srcOrd="0" destOrd="0" presId="urn:microsoft.com/office/officeart/2005/8/layout/hierarchy3"/>
    <dgm:cxn modelId="{2E7B9668-BE6E-43F5-894C-76AB7D9F273B}" type="presOf" srcId="{38B7A234-7452-421C-9AB6-A8D3761BC03A}" destId="{6BA2E106-F00C-4255-9A25-8089B42296BA}" srcOrd="0" destOrd="0" presId="urn:microsoft.com/office/officeart/2005/8/layout/hierarchy3"/>
    <dgm:cxn modelId="{3F568F58-F37D-4C14-9A5C-FE2B916E3E7D}" type="presOf" srcId="{AFD14259-5CCF-4F58-99B7-9EB200B4ADFC}" destId="{5AD0DAF5-E95D-456D-85F5-2A8CAD306B1D}" srcOrd="0" destOrd="0" presId="urn:microsoft.com/office/officeart/2005/8/layout/hierarchy3"/>
    <dgm:cxn modelId="{3BAC3998-6629-44DD-B50F-E29D974A836F}" srcId="{38B7A234-7452-421C-9AB6-A8D3761BC03A}" destId="{EABA1FCF-138D-427B-A235-AE88FCCA8645}" srcOrd="0" destOrd="0" parTransId="{DFE94946-8373-4982-9C43-C00BDBB73979}" sibTransId="{1FCB6AC3-B9CD-4226-9F00-A66385AB086E}"/>
    <dgm:cxn modelId="{435F48B6-5617-4E23-A82F-4941068E3591}" srcId="{EABA1FCF-138D-427B-A235-AE88FCCA8645}" destId="{F7F6380A-5099-4B2F-87AA-B4B3C1BF8F8A}" srcOrd="0" destOrd="0" parTransId="{AFD14259-5CCF-4F58-99B7-9EB200B4ADFC}" sibTransId="{79B3D284-80AC-452D-BFF5-25013956CB99}"/>
    <dgm:cxn modelId="{F00EFCE7-DC9D-48E4-8419-196BD155E79D}" type="presOf" srcId="{3D1DC5A0-BC1F-4FF0-890C-4EE1A458D3A4}" destId="{6EB9DBC6-16CC-43F2-BAAA-BCE390EC8178}" srcOrd="0" destOrd="0" presId="urn:microsoft.com/office/officeart/2005/8/layout/hierarchy3"/>
    <dgm:cxn modelId="{BFA7E2F1-7FD7-4D64-B36F-6D8BB96FCE20}" type="presOf" srcId="{EABA1FCF-138D-427B-A235-AE88FCCA8645}" destId="{0809DB7C-71AB-422E-AAB7-CC50BAA2C497}" srcOrd="0" destOrd="0" presId="urn:microsoft.com/office/officeart/2005/8/layout/hierarchy3"/>
    <dgm:cxn modelId="{B59F63F2-5BAE-40CA-873D-2EE7019A6421}" type="presOf" srcId="{EABA1FCF-138D-427B-A235-AE88FCCA8645}" destId="{7B428236-B551-4F2B-BC43-735FE2D6CA0C}" srcOrd="1" destOrd="0" presId="urn:microsoft.com/office/officeart/2005/8/layout/hierarchy3"/>
    <dgm:cxn modelId="{3213E8F7-0505-4223-B1B7-6F2DB13149B0}" type="presOf" srcId="{F7F6380A-5099-4B2F-87AA-B4B3C1BF8F8A}" destId="{9C438E69-F04A-4901-BE9B-A8CC8C801707}" srcOrd="0" destOrd="0" presId="urn:microsoft.com/office/officeart/2005/8/layout/hierarchy3"/>
    <dgm:cxn modelId="{3B9367FD-D443-4093-A5EC-FA277E1D61E8}" srcId="{EABA1FCF-138D-427B-A235-AE88FCCA8645}" destId="{5A5247E8-D402-4606-9331-5A0BE934289A}" srcOrd="2" destOrd="0" parTransId="{364C1009-50D7-4963-B772-519FAC7E2DCB}" sibTransId="{A85E5B09-95B3-4817-9E89-C05252BBFB9C}"/>
    <dgm:cxn modelId="{AA3B76BC-29DB-4C83-BAA2-A293BDE12EC3}" type="presParOf" srcId="{6BA2E106-F00C-4255-9A25-8089B42296BA}" destId="{F49C265A-4BA7-4DBD-B427-02AF6409125D}" srcOrd="0" destOrd="0" presId="urn:microsoft.com/office/officeart/2005/8/layout/hierarchy3"/>
    <dgm:cxn modelId="{2914D9A8-31C3-436E-94F1-213CC2E29AE5}" type="presParOf" srcId="{F49C265A-4BA7-4DBD-B427-02AF6409125D}" destId="{9DB3F422-BE86-462C-880E-0A8DE4DD00F2}" srcOrd="0" destOrd="0" presId="urn:microsoft.com/office/officeart/2005/8/layout/hierarchy3"/>
    <dgm:cxn modelId="{40040FA3-D24A-4001-8193-0CD754192D15}" type="presParOf" srcId="{9DB3F422-BE86-462C-880E-0A8DE4DD00F2}" destId="{0809DB7C-71AB-422E-AAB7-CC50BAA2C497}" srcOrd="0" destOrd="0" presId="urn:microsoft.com/office/officeart/2005/8/layout/hierarchy3"/>
    <dgm:cxn modelId="{753AA08B-BAD8-4587-8257-6135D5B57F6F}" type="presParOf" srcId="{9DB3F422-BE86-462C-880E-0A8DE4DD00F2}" destId="{7B428236-B551-4F2B-BC43-735FE2D6CA0C}" srcOrd="1" destOrd="0" presId="urn:microsoft.com/office/officeart/2005/8/layout/hierarchy3"/>
    <dgm:cxn modelId="{CFBB423A-5C4C-4C0E-8FD0-330FDB845EE4}" type="presParOf" srcId="{F49C265A-4BA7-4DBD-B427-02AF6409125D}" destId="{51FC3379-5178-48B9-914E-2190172AB0C2}" srcOrd="1" destOrd="0" presId="urn:microsoft.com/office/officeart/2005/8/layout/hierarchy3"/>
    <dgm:cxn modelId="{D7144273-514A-4D76-ADB3-8D4528CAC088}" type="presParOf" srcId="{51FC3379-5178-48B9-914E-2190172AB0C2}" destId="{5AD0DAF5-E95D-456D-85F5-2A8CAD306B1D}" srcOrd="0" destOrd="0" presId="urn:microsoft.com/office/officeart/2005/8/layout/hierarchy3"/>
    <dgm:cxn modelId="{C6753B8A-5FE7-4E2B-AC6A-A5C0C47B582F}" type="presParOf" srcId="{51FC3379-5178-48B9-914E-2190172AB0C2}" destId="{9C438E69-F04A-4901-BE9B-A8CC8C801707}" srcOrd="1" destOrd="0" presId="urn:microsoft.com/office/officeart/2005/8/layout/hierarchy3"/>
    <dgm:cxn modelId="{092B315D-9980-4988-AC15-34873CBDF796}" type="presParOf" srcId="{51FC3379-5178-48B9-914E-2190172AB0C2}" destId="{2F70B26E-B681-42C6-9A9A-2487EC3DFDAE}" srcOrd="2" destOrd="0" presId="urn:microsoft.com/office/officeart/2005/8/layout/hierarchy3"/>
    <dgm:cxn modelId="{A06C4BBA-FA15-49AC-9AD0-CFF97C52D8C2}" type="presParOf" srcId="{51FC3379-5178-48B9-914E-2190172AB0C2}" destId="{6EB9DBC6-16CC-43F2-BAAA-BCE390EC8178}" srcOrd="3" destOrd="0" presId="urn:microsoft.com/office/officeart/2005/8/layout/hierarchy3"/>
    <dgm:cxn modelId="{4D59C4F8-60EB-475D-A6DF-A14FC00AD109}" type="presParOf" srcId="{51FC3379-5178-48B9-914E-2190172AB0C2}" destId="{01384870-B330-4D3A-88BB-BCF5470B212C}" srcOrd="4" destOrd="0" presId="urn:microsoft.com/office/officeart/2005/8/layout/hierarchy3"/>
    <dgm:cxn modelId="{21048AE4-47B5-4332-A5BA-6464664C6F31}" type="presParOf" srcId="{51FC3379-5178-48B9-914E-2190172AB0C2}" destId="{0ED475E2-C7E9-4038-B604-BF59DDA797F2}" srcOrd="5" destOrd="0" presId="urn:microsoft.com/office/officeart/2005/8/layout/hierarchy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2ADFE-906F-49A6-8D19-950C8A4B7564}">
      <dsp:nvSpPr>
        <dsp:cNvPr id="0" name=""/>
        <dsp:cNvSpPr/>
      </dsp:nvSpPr>
      <dsp:spPr>
        <a:xfrm>
          <a:off x="0" y="820888"/>
          <a:ext cx="2552719" cy="1519098"/>
        </a:xfrm>
        <a:prstGeom prst="rect">
          <a:avLst/>
        </a:prstGeom>
        <a:solidFill>
          <a:srgbClr val="00ABA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solidFill>
                <a:srgbClr val="FFFFFF"/>
              </a:solidFill>
              <a:latin typeface="Arial" panose="020B0604020202020204"/>
              <a:ea typeface="+mn-ea"/>
              <a:cs typeface="+mn-cs"/>
            </a:rPr>
            <a:t>Almost a third (30%) saw no benefits from accessing the internet</a:t>
          </a:r>
          <a:endParaRPr lang="en-GB" sz="1700" kern="1200">
            <a:solidFill>
              <a:srgbClr val="FFFFFF"/>
            </a:solidFill>
            <a:latin typeface="Arial" panose="020B0604020202020204"/>
            <a:ea typeface="+mn-ea"/>
            <a:cs typeface="+mn-cs"/>
          </a:endParaRPr>
        </a:p>
      </dsp:txBody>
      <dsp:txXfrm>
        <a:off x="0" y="820888"/>
        <a:ext cx="2552719" cy="1519098"/>
      </dsp:txXfrm>
    </dsp:sp>
    <dsp:sp modelId="{7B032163-F519-49B2-A635-FCDB7744DEF0}">
      <dsp:nvSpPr>
        <dsp:cNvPr id="0" name=""/>
        <dsp:cNvSpPr/>
      </dsp:nvSpPr>
      <dsp:spPr>
        <a:xfrm>
          <a:off x="2771531" y="849212"/>
          <a:ext cx="2531831" cy="1475120"/>
        </a:xfrm>
        <a:prstGeom prst="rect">
          <a:avLst/>
        </a:prstGeom>
        <a:solidFill>
          <a:srgbClr val="00ABA0">
            <a:hueOff val="396611"/>
            <a:satOff val="0"/>
            <a:lumOff val="-2091"/>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solidFill>
                <a:srgbClr val="FFFFFF"/>
              </a:solidFill>
              <a:latin typeface="Arial" panose="020B0604020202020204"/>
              <a:ea typeface="+mn-ea"/>
              <a:cs typeface="+mn-cs"/>
            </a:rPr>
            <a:t>Half (51%) </a:t>
          </a:r>
          <a:r>
            <a:rPr lang="en-GB" sz="1700" b="0" i="0" kern="1200" noProof="0">
              <a:solidFill>
                <a:srgbClr val="FFFFFF"/>
              </a:solidFill>
              <a:latin typeface="Arial" panose="020B0604020202020204"/>
              <a:ea typeface="+mn-ea"/>
              <a:cs typeface="+mn-cs"/>
            </a:rPr>
            <a:t>were less likely than average to have a very/quite confident internet user in their household </a:t>
          </a:r>
          <a:r>
            <a:rPr lang="en-GB" sz="1700" b="0" i="0" kern="1200">
              <a:solidFill>
                <a:srgbClr val="FFFFFF"/>
              </a:solidFill>
              <a:latin typeface="Arial" panose="020B0604020202020204"/>
              <a:ea typeface="+mn-ea"/>
              <a:cs typeface="+mn-cs"/>
            </a:rPr>
            <a:t> </a:t>
          </a:r>
        </a:p>
      </dsp:txBody>
      <dsp:txXfrm>
        <a:off x="2771531" y="849212"/>
        <a:ext cx="2531831" cy="1475120"/>
      </dsp:txXfrm>
    </dsp:sp>
    <dsp:sp modelId="{63D3A403-9639-4924-98ED-AF4195056074}">
      <dsp:nvSpPr>
        <dsp:cNvPr id="0" name=""/>
        <dsp:cNvSpPr/>
      </dsp:nvSpPr>
      <dsp:spPr>
        <a:xfrm>
          <a:off x="5595130" y="803312"/>
          <a:ext cx="2531831" cy="1519098"/>
        </a:xfrm>
        <a:prstGeom prst="rect">
          <a:avLst/>
        </a:prstGeom>
        <a:solidFill>
          <a:srgbClr val="00ABA0">
            <a:hueOff val="793223"/>
            <a:satOff val="0"/>
            <a:lumOff val="-418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solidFill>
                <a:srgbClr val="FFFFFF"/>
              </a:solidFill>
              <a:latin typeface="Arial" panose="020B0604020202020204"/>
              <a:ea typeface="+mn-ea"/>
              <a:cs typeface="+mn-cs"/>
            </a:rPr>
            <a:t>Only 13% of unemployed people used the internet to apply or search for jobs</a:t>
          </a:r>
          <a:endParaRPr lang="en-US" sz="1700" kern="1200">
            <a:solidFill>
              <a:srgbClr val="FFFFFF"/>
            </a:solidFill>
            <a:latin typeface="Arial" panose="020B0604020202020204"/>
            <a:ea typeface="+mn-ea"/>
            <a:cs typeface="+mn-cs"/>
          </a:endParaRPr>
        </a:p>
      </dsp:txBody>
      <dsp:txXfrm>
        <a:off x="5595130" y="803312"/>
        <a:ext cx="2531831" cy="1519098"/>
      </dsp:txXfrm>
    </dsp:sp>
    <dsp:sp modelId="{E952D2F1-93FB-4AEA-A1F1-8A19C456D562}">
      <dsp:nvSpPr>
        <dsp:cNvPr id="0" name=""/>
        <dsp:cNvSpPr/>
      </dsp:nvSpPr>
      <dsp:spPr>
        <a:xfrm>
          <a:off x="8380145" y="803312"/>
          <a:ext cx="2531831" cy="1519098"/>
        </a:xfrm>
        <a:prstGeom prst="rect">
          <a:avLst/>
        </a:prstGeom>
        <a:solidFill>
          <a:srgbClr val="00ABA0">
            <a:hueOff val="1189834"/>
            <a:satOff val="0"/>
            <a:lumOff val="-6274"/>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solidFill>
                <a:srgbClr val="FFFFFF"/>
              </a:solidFill>
              <a:latin typeface="Arial" panose="020B0604020202020204"/>
              <a:ea typeface="+mn-ea"/>
              <a:cs typeface="+mn-cs"/>
            </a:rPr>
            <a:t>A quarter of respondents said lack of confidence was the most important barrier to them using the internet</a:t>
          </a:r>
          <a:endParaRPr lang="en-US" sz="1700" b="1" kern="1200">
            <a:solidFill>
              <a:srgbClr val="FFFFFF"/>
            </a:solidFill>
            <a:latin typeface="Arial" panose="020B0604020202020204"/>
            <a:ea typeface="+mn-ea"/>
            <a:cs typeface="+mn-cs"/>
          </a:endParaRPr>
        </a:p>
      </dsp:txBody>
      <dsp:txXfrm>
        <a:off x="8380145" y="803312"/>
        <a:ext cx="2531831" cy="1519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9DB7C-71AB-422E-AAB7-CC50BAA2C497}">
      <dsp:nvSpPr>
        <dsp:cNvPr id="0" name=""/>
        <dsp:cNvSpPr/>
      </dsp:nvSpPr>
      <dsp:spPr>
        <a:xfrm>
          <a:off x="1030016" y="368"/>
          <a:ext cx="3648615" cy="1089485"/>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t>Main benefits they think the internet could offer</a:t>
          </a:r>
        </a:p>
      </dsp:txBody>
      <dsp:txXfrm>
        <a:off x="1061926" y="32278"/>
        <a:ext cx="3584795" cy="1025665"/>
      </dsp:txXfrm>
    </dsp:sp>
    <dsp:sp modelId="{5AD0DAF5-E95D-456D-85F5-2A8CAD306B1D}">
      <dsp:nvSpPr>
        <dsp:cNvPr id="0" name=""/>
        <dsp:cNvSpPr/>
      </dsp:nvSpPr>
      <dsp:spPr>
        <a:xfrm>
          <a:off x="1394878" y="1089854"/>
          <a:ext cx="364861" cy="778800"/>
        </a:xfrm>
        <a:custGeom>
          <a:avLst/>
          <a:gdLst/>
          <a:ahLst/>
          <a:cxnLst/>
          <a:rect l="0" t="0" r="0" b="0"/>
          <a:pathLst>
            <a:path>
              <a:moveTo>
                <a:pt x="0" y="0"/>
              </a:moveTo>
              <a:lnTo>
                <a:pt x="0" y="778800"/>
              </a:lnTo>
              <a:lnTo>
                <a:pt x="364861" y="7788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438E69-F04A-4901-BE9B-A8CC8C801707}">
      <dsp:nvSpPr>
        <dsp:cNvPr id="0" name=""/>
        <dsp:cNvSpPr/>
      </dsp:nvSpPr>
      <dsp:spPr>
        <a:xfrm>
          <a:off x="1759739" y="1305182"/>
          <a:ext cx="1851509" cy="1126944"/>
        </a:xfrm>
        <a:prstGeom prst="roundRect">
          <a:avLst>
            <a:gd name="adj" fmla="val 10000"/>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accent5">
                  <a:lumMod val="50000"/>
                </a:schemeClr>
              </a:solidFill>
            </a:rPr>
            <a:t>43% </a:t>
          </a:r>
          <a:r>
            <a:rPr lang="en-GB" sz="1300" kern="1200"/>
            <a:t>connecting with family and friends</a:t>
          </a:r>
        </a:p>
      </dsp:txBody>
      <dsp:txXfrm>
        <a:off x="1792746" y="1338189"/>
        <a:ext cx="1785495" cy="1060930"/>
      </dsp:txXfrm>
    </dsp:sp>
    <dsp:sp modelId="{2F70B26E-B681-42C6-9A9A-2487EC3DFDAE}">
      <dsp:nvSpPr>
        <dsp:cNvPr id="0" name=""/>
        <dsp:cNvSpPr/>
      </dsp:nvSpPr>
      <dsp:spPr>
        <a:xfrm>
          <a:off x="1394878" y="1089854"/>
          <a:ext cx="364861" cy="2160702"/>
        </a:xfrm>
        <a:custGeom>
          <a:avLst/>
          <a:gdLst/>
          <a:ahLst/>
          <a:cxnLst/>
          <a:rect l="0" t="0" r="0" b="0"/>
          <a:pathLst>
            <a:path>
              <a:moveTo>
                <a:pt x="0" y="0"/>
              </a:moveTo>
              <a:lnTo>
                <a:pt x="0" y="2160702"/>
              </a:lnTo>
              <a:lnTo>
                <a:pt x="364861" y="2160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B9DBC6-16CC-43F2-BAAA-BCE390EC8178}">
      <dsp:nvSpPr>
        <dsp:cNvPr id="0" name=""/>
        <dsp:cNvSpPr/>
      </dsp:nvSpPr>
      <dsp:spPr>
        <a:xfrm>
          <a:off x="1759739" y="2647455"/>
          <a:ext cx="1903216" cy="1206202"/>
        </a:xfrm>
        <a:prstGeom prst="roundRect">
          <a:avLst>
            <a:gd name="adj" fmla="val 10000"/>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a:solidFill>
                <a:srgbClr val="B9D5F1">
                  <a:lumMod val="50000"/>
                </a:srgbClr>
              </a:solidFill>
              <a:latin typeface="Arial"/>
              <a:ea typeface="+mn-ea"/>
              <a:cs typeface="+mn-cs"/>
            </a:rPr>
            <a:t>17%</a:t>
          </a:r>
          <a:r>
            <a:rPr lang="en-GB" sz="1300" kern="1200"/>
            <a:t> </a:t>
          </a:r>
        </a:p>
        <a:p>
          <a:pPr marL="0" lvl="0" indent="0" algn="ctr" defTabSz="1066800">
            <a:lnSpc>
              <a:spcPct val="90000"/>
            </a:lnSpc>
            <a:spcBef>
              <a:spcPct val="0"/>
            </a:spcBef>
            <a:spcAft>
              <a:spcPct val="35000"/>
            </a:spcAft>
            <a:buNone/>
          </a:pPr>
          <a:r>
            <a:rPr lang="en-GB" sz="1300" kern="1200"/>
            <a:t>managing their health</a:t>
          </a:r>
        </a:p>
      </dsp:txBody>
      <dsp:txXfrm>
        <a:off x="1795067" y="2682783"/>
        <a:ext cx="1832560" cy="1135546"/>
      </dsp:txXfrm>
    </dsp:sp>
    <dsp:sp modelId="{01384870-B330-4D3A-88BB-BCF5470B212C}">
      <dsp:nvSpPr>
        <dsp:cNvPr id="0" name=""/>
        <dsp:cNvSpPr/>
      </dsp:nvSpPr>
      <dsp:spPr>
        <a:xfrm>
          <a:off x="1394878" y="1089854"/>
          <a:ext cx="364861" cy="3528091"/>
        </a:xfrm>
        <a:custGeom>
          <a:avLst/>
          <a:gdLst/>
          <a:ahLst/>
          <a:cxnLst/>
          <a:rect l="0" t="0" r="0" b="0"/>
          <a:pathLst>
            <a:path>
              <a:moveTo>
                <a:pt x="0" y="0"/>
              </a:moveTo>
              <a:lnTo>
                <a:pt x="0" y="3528091"/>
              </a:lnTo>
              <a:lnTo>
                <a:pt x="364861" y="3528091"/>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0ED475E2-C7E9-4038-B604-BF59DDA797F2}">
      <dsp:nvSpPr>
        <dsp:cNvPr id="0" name=""/>
        <dsp:cNvSpPr/>
      </dsp:nvSpPr>
      <dsp:spPr>
        <a:xfrm>
          <a:off x="1759739" y="4068986"/>
          <a:ext cx="1900211" cy="1097917"/>
        </a:xfrm>
        <a:prstGeom prst="roundRect">
          <a:avLst>
            <a:gd name="adj" fmla="val 10000"/>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a:solidFill>
                <a:srgbClr val="B9D5F1">
                  <a:lumMod val="50000"/>
                </a:srgbClr>
              </a:solidFill>
              <a:latin typeface="Arial"/>
              <a:ea typeface="+mn-ea"/>
              <a:cs typeface="+mn-cs"/>
            </a:rPr>
            <a:t>16% </a:t>
          </a:r>
        </a:p>
        <a:p>
          <a:pPr marL="0" lvl="0" indent="0" algn="ctr" defTabSz="1066800">
            <a:lnSpc>
              <a:spcPct val="90000"/>
            </a:lnSpc>
            <a:spcBef>
              <a:spcPct val="0"/>
            </a:spcBef>
            <a:spcAft>
              <a:spcPct val="35000"/>
            </a:spcAft>
            <a:buNone/>
          </a:pPr>
          <a:r>
            <a:rPr lang="en-GB" sz="1300" kern="1200"/>
            <a:t>finding out about things</a:t>
          </a:r>
        </a:p>
      </dsp:txBody>
      <dsp:txXfrm>
        <a:off x="1791896" y="4101143"/>
        <a:ext cx="1835897" cy="10336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B4571-9782-4068-BB95-E19E5DED7534}" type="datetimeFigureOut">
              <a:rPr lang="en-GB" smtClean="0"/>
              <a:t>21/06/2022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0A4E7-972A-4F1D-BC3F-F7CA8C965141}" type="slidenum">
              <a:rPr lang="en-GB" smtClean="0"/>
              <a:t>‹#›</a:t>
            </a:fld>
            <a:endParaRPr lang="en-GB"/>
          </a:p>
        </p:txBody>
      </p:sp>
    </p:spTree>
    <p:extLst>
      <p:ext uri="{BB962C8B-B14F-4D97-AF65-F5344CB8AC3E}">
        <p14:creationId xmlns:p14="http://schemas.microsoft.com/office/powerpoint/2010/main" val="65093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a:t>
            </a:r>
          </a:p>
        </p:txBody>
      </p:sp>
      <p:sp>
        <p:nvSpPr>
          <p:cNvPr id="4" name="Slide Number Placeholder 3"/>
          <p:cNvSpPr>
            <a:spLocks noGrp="1"/>
          </p:cNvSpPr>
          <p:nvPr>
            <p:ph type="sldNum" sz="quarter" idx="5"/>
          </p:nvPr>
        </p:nvSpPr>
        <p:spPr/>
        <p:txBody>
          <a:bodyPr/>
          <a:lstStyle/>
          <a:p>
            <a:fld id="{6990A4E7-972A-4F1D-BC3F-F7CA8C965141}" type="slidenum">
              <a:rPr lang="en-GB" smtClean="0"/>
              <a:t>2</a:t>
            </a:fld>
            <a:endParaRPr lang="en-GB"/>
          </a:p>
        </p:txBody>
      </p:sp>
    </p:spTree>
    <p:extLst>
      <p:ext uri="{BB962C8B-B14F-4D97-AF65-F5344CB8AC3E}">
        <p14:creationId xmlns:p14="http://schemas.microsoft.com/office/powerpoint/2010/main" val="404907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So there are six main barriers faced by older residents – lack of interest, lack of confidence, relying on others, complexity, cost and not having the right equipment. In terms of benefits, people were divided between not seeing any benefits in using the internet and seeing benefits in terms of connecting with family and friends, managing their health and finding out about things. I am now going to pass on to Will who will share what we are doing at Westminster to support our digitally excluded residents. </a:t>
            </a:r>
          </a:p>
        </p:txBody>
      </p:sp>
      <p:sp>
        <p:nvSpPr>
          <p:cNvPr id="4" name="Slide Number Placeholder 3"/>
          <p:cNvSpPr>
            <a:spLocks noGrp="1"/>
          </p:cNvSpPr>
          <p:nvPr>
            <p:ph type="sldNum" sz="quarter" idx="5"/>
          </p:nvPr>
        </p:nvSpPr>
        <p:spPr/>
        <p:txBody>
          <a:bodyPr/>
          <a:lstStyle/>
          <a:p>
            <a:fld id="{6990A4E7-972A-4F1D-BC3F-F7CA8C965141}" type="slidenum">
              <a:rPr lang="en-GB" smtClean="0"/>
              <a:t>11</a:t>
            </a:fld>
            <a:endParaRPr lang="en-GB"/>
          </a:p>
        </p:txBody>
      </p:sp>
    </p:spTree>
    <p:extLst>
      <p:ext uri="{BB962C8B-B14F-4D97-AF65-F5344CB8AC3E}">
        <p14:creationId xmlns:p14="http://schemas.microsoft.com/office/powerpoint/2010/main" val="248749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a:t>
            </a:r>
          </a:p>
        </p:txBody>
      </p:sp>
      <p:sp>
        <p:nvSpPr>
          <p:cNvPr id="4" name="Slide Number Placeholder 3"/>
          <p:cNvSpPr>
            <a:spLocks noGrp="1"/>
          </p:cNvSpPr>
          <p:nvPr>
            <p:ph type="sldNum" sz="quarter" idx="5"/>
          </p:nvPr>
        </p:nvSpPr>
        <p:spPr/>
        <p:txBody>
          <a:bodyPr/>
          <a:lstStyle/>
          <a:p>
            <a:fld id="{6990A4E7-972A-4F1D-BC3F-F7CA8C965141}" type="slidenum">
              <a:rPr lang="en-GB" smtClean="0"/>
              <a:t>12</a:t>
            </a:fld>
            <a:endParaRPr lang="en-GB"/>
          </a:p>
        </p:txBody>
      </p:sp>
    </p:spTree>
    <p:extLst>
      <p:ext uri="{BB962C8B-B14F-4D97-AF65-F5344CB8AC3E}">
        <p14:creationId xmlns:p14="http://schemas.microsoft.com/office/powerpoint/2010/main" val="142836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Raphie</a:t>
            </a:r>
          </a:p>
          <a:p>
            <a:endParaRPr lang="en-GB"/>
          </a:p>
          <a:p>
            <a:r>
              <a:rPr lang="en-GB"/>
              <a:t>Illustrates some of things we have done </a:t>
            </a:r>
          </a:p>
          <a:p>
            <a:r>
              <a:rPr lang="en-GB"/>
              <a:t>K&amp;C: Digital Inclusion Partnership, deliver together to avoid reinventing the wheel and deliver a stronger response.</a:t>
            </a:r>
          </a:p>
          <a:p>
            <a:r>
              <a:rPr lang="en-GB"/>
              <a:t>Over 3000 devices distributed – mostly to children over lockdowns.</a:t>
            </a:r>
          </a:p>
          <a:p>
            <a:r>
              <a:rPr lang="en-GB"/>
              <a:t>Significant amounts of research.</a:t>
            </a:r>
          </a:p>
          <a:p>
            <a:endParaRPr lang="en-GB"/>
          </a:p>
          <a:p>
            <a:r>
              <a:rPr lang="en-GB"/>
              <a:t>Needs assessment and evaluation approach – Niall has developed further and will talk to in the following presentation.</a:t>
            </a:r>
          </a:p>
          <a:p>
            <a:r>
              <a:rPr lang="en-GB"/>
              <a:t>Enabling our front-line staff to signpost and trialling approached to quickly identifying digital inclusion needs in existing touchpoints.</a:t>
            </a:r>
          </a:p>
          <a:p>
            <a:endParaRPr lang="en-GB"/>
          </a:p>
          <a:p>
            <a:r>
              <a:rPr lang="en-GB"/>
              <a:t>Make you aware of the Online Centres Network and Story Map.</a:t>
            </a:r>
          </a:p>
          <a:p>
            <a:endParaRPr lang="en-GB"/>
          </a:p>
          <a:p>
            <a:r>
              <a:rPr lang="en-GB"/>
              <a:t>Going forward:</a:t>
            </a:r>
          </a:p>
          <a:p>
            <a:r>
              <a:rPr lang="en-GB"/>
              <a:t>- Skills and devices across the borough, which includes</a:t>
            </a:r>
          </a:p>
          <a:p>
            <a:pPr marL="171450" indent="-171450">
              <a:buFontTx/>
              <a:buChar char="-"/>
            </a:pPr>
            <a:r>
              <a:rPr lang="en-GB"/>
              <a:t>Mobilising our staff to deliver support in the community</a:t>
            </a:r>
          </a:p>
          <a:p>
            <a:pPr marL="171450" indent="-171450">
              <a:buFontTx/>
              <a:buChar char="-"/>
            </a:pPr>
            <a:r>
              <a:rPr lang="en-GB"/>
              <a:t>Develop the public access offer</a:t>
            </a:r>
          </a:p>
          <a:p>
            <a:pPr marL="171450" indent="-171450">
              <a:buFontTx/>
              <a:buChar char="-"/>
            </a:pPr>
            <a:r>
              <a:rPr lang="en-GB"/>
              <a:t>Considering accessibility needs</a:t>
            </a:r>
          </a:p>
          <a:p>
            <a:pPr marL="171450" indent="-171450">
              <a:buFontTx/>
              <a:buChar char="-"/>
            </a:pPr>
            <a:r>
              <a:rPr lang="en-GB"/>
              <a:t>Developing the ability of staff on the ground to be a part of this effort as a part of their roles</a:t>
            </a:r>
          </a:p>
          <a:p>
            <a:pPr marL="171450" indent="-171450">
              <a:buFontTx/>
              <a:buChar char="-"/>
            </a:pPr>
            <a:r>
              <a:rPr lang="en-GB"/>
              <a:t>We want to understand and help address the needs of the local third sector – consider resourcing as a partnership</a:t>
            </a:r>
          </a:p>
        </p:txBody>
      </p:sp>
      <p:sp>
        <p:nvSpPr>
          <p:cNvPr id="4" name="Slide Number Placeholder 3"/>
          <p:cNvSpPr>
            <a:spLocks noGrp="1"/>
          </p:cNvSpPr>
          <p:nvPr>
            <p:ph type="sldNum" sz="quarter" idx="5"/>
          </p:nvPr>
        </p:nvSpPr>
        <p:spPr/>
        <p:txBody>
          <a:bodyPr/>
          <a:lstStyle/>
          <a:p>
            <a:fld id="{6990A4E7-972A-4F1D-BC3F-F7CA8C965141}" type="slidenum">
              <a:rPr lang="en-GB" smtClean="0"/>
              <a:t>13</a:t>
            </a:fld>
            <a:endParaRPr lang="en-GB"/>
          </a:p>
        </p:txBody>
      </p:sp>
    </p:spTree>
    <p:extLst>
      <p:ext uri="{BB962C8B-B14F-4D97-AF65-F5344CB8AC3E}">
        <p14:creationId xmlns:p14="http://schemas.microsoft.com/office/powerpoint/2010/main" val="278163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Raphie</a:t>
            </a:r>
          </a:p>
          <a:p>
            <a:endParaRPr lang="en-GB"/>
          </a:p>
          <a:p>
            <a:r>
              <a:rPr lang="en-GB"/>
              <a:t>3 and 4 are what we are now focusing on.</a:t>
            </a:r>
          </a:p>
          <a:p>
            <a:r>
              <a:rPr lang="en-GB"/>
              <a:t>Shows an idea of he breadth of partners who have been involved so far – we may have missed out some logos.</a:t>
            </a:r>
          </a:p>
          <a:p>
            <a:r>
              <a:rPr lang="en-GB"/>
              <a:t>We’d love for any of you who haven’t been involved yet to join the Partnership.</a:t>
            </a:r>
          </a:p>
          <a:p>
            <a:endParaRPr lang="en-GB"/>
          </a:p>
          <a:p>
            <a:pPr marL="171450" indent="-171450">
              <a:buFontTx/>
              <a:buChar char="-"/>
            </a:pPr>
            <a:r>
              <a:rPr lang="en-GB"/>
              <a:t>Looking at how best to provide devices</a:t>
            </a:r>
          </a:p>
          <a:p>
            <a:pPr marL="171450" indent="-171450">
              <a:buFontTx/>
              <a:buChar char="-"/>
            </a:pPr>
            <a:r>
              <a:rPr lang="en-GB"/>
              <a:t>Needs assessment </a:t>
            </a:r>
          </a:p>
          <a:p>
            <a:pPr marL="171450" indent="-171450">
              <a:buFontTx/>
              <a:buChar char="-"/>
            </a:pPr>
            <a:r>
              <a:rPr lang="en-GB"/>
              <a:t>Connecting initiatives – some residents where Council was able to provide some iPads, Age UL provided SIM cards, and Age UK/</a:t>
            </a:r>
            <a:r>
              <a:rPr lang="en-GB" err="1"/>
              <a:t>AbilityNet</a:t>
            </a:r>
            <a:r>
              <a:rPr lang="en-GB"/>
              <a:t>/Open Age are able to provide skills support</a:t>
            </a:r>
          </a:p>
        </p:txBody>
      </p:sp>
      <p:sp>
        <p:nvSpPr>
          <p:cNvPr id="4" name="Slide Number Placeholder 3"/>
          <p:cNvSpPr>
            <a:spLocks noGrp="1"/>
          </p:cNvSpPr>
          <p:nvPr>
            <p:ph type="sldNum" sz="quarter" idx="5"/>
          </p:nvPr>
        </p:nvSpPr>
        <p:spPr/>
        <p:txBody>
          <a:bodyPr/>
          <a:lstStyle/>
          <a:p>
            <a:fld id="{6990A4E7-972A-4F1D-BC3F-F7CA8C965141}" type="slidenum">
              <a:rPr lang="en-GB" smtClean="0"/>
              <a:t>14</a:t>
            </a:fld>
            <a:endParaRPr lang="en-GB"/>
          </a:p>
        </p:txBody>
      </p:sp>
    </p:spTree>
    <p:extLst>
      <p:ext uri="{BB962C8B-B14F-4D97-AF65-F5344CB8AC3E}">
        <p14:creationId xmlns:p14="http://schemas.microsoft.com/office/powerpoint/2010/main" val="365865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solidFill>
                  <a:srgbClr val="00668B"/>
                </a:solidFill>
                <a:latin typeface="Arial" panose="020B0604020202020204" pitchFamily="34" charset="0"/>
                <a:ea typeface="+mn-ea"/>
                <a:cs typeface="Calibri Light"/>
              </a:rPr>
              <a:t>Tim</a:t>
            </a:r>
          </a:p>
          <a:p>
            <a:r>
              <a:rPr lang="en-GB" sz="1200" b="1">
                <a:solidFill>
                  <a:srgbClr val="00668B"/>
                </a:solidFill>
                <a:latin typeface="Arial" panose="020B0604020202020204" pitchFamily="34" charset="0"/>
                <a:ea typeface="+mn-ea"/>
                <a:cs typeface="Calibri Light"/>
              </a:rPr>
              <a:t>here are ideas which have emerged from partners. Which do you think are of most value to older residents? Are there others?</a:t>
            </a:r>
            <a:endParaRPr lang="en-GB"/>
          </a:p>
        </p:txBody>
      </p:sp>
      <p:sp>
        <p:nvSpPr>
          <p:cNvPr id="4" name="Slide Number Placeholder 3"/>
          <p:cNvSpPr>
            <a:spLocks noGrp="1"/>
          </p:cNvSpPr>
          <p:nvPr>
            <p:ph type="sldNum" sz="quarter" idx="5"/>
          </p:nvPr>
        </p:nvSpPr>
        <p:spPr/>
        <p:txBody>
          <a:bodyPr/>
          <a:lstStyle/>
          <a:p>
            <a:fld id="{6990A4E7-972A-4F1D-BC3F-F7CA8C965141}" type="slidenum">
              <a:rPr lang="en-GB" smtClean="0"/>
              <a:t>15</a:t>
            </a:fld>
            <a:endParaRPr lang="en-GB"/>
          </a:p>
        </p:txBody>
      </p:sp>
    </p:spTree>
    <p:extLst>
      <p:ext uri="{BB962C8B-B14F-4D97-AF65-F5344CB8AC3E}">
        <p14:creationId xmlns:p14="http://schemas.microsoft.com/office/powerpoint/2010/main" val="148366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a:t>
            </a:r>
          </a:p>
        </p:txBody>
      </p:sp>
      <p:sp>
        <p:nvSpPr>
          <p:cNvPr id="4" name="Slide Number Placeholder 3"/>
          <p:cNvSpPr>
            <a:spLocks noGrp="1"/>
          </p:cNvSpPr>
          <p:nvPr>
            <p:ph type="sldNum" sz="quarter" idx="5"/>
          </p:nvPr>
        </p:nvSpPr>
        <p:spPr/>
        <p:txBody>
          <a:bodyPr/>
          <a:lstStyle/>
          <a:p>
            <a:fld id="{6990A4E7-972A-4F1D-BC3F-F7CA8C965141}" type="slidenum">
              <a:rPr lang="en-GB" smtClean="0"/>
              <a:t>16</a:t>
            </a:fld>
            <a:endParaRPr lang="en-GB"/>
          </a:p>
        </p:txBody>
      </p:sp>
    </p:spTree>
    <p:extLst>
      <p:ext uri="{BB962C8B-B14F-4D97-AF65-F5344CB8AC3E}">
        <p14:creationId xmlns:p14="http://schemas.microsoft.com/office/powerpoint/2010/main" val="2385292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a:t>
            </a:r>
          </a:p>
        </p:txBody>
      </p:sp>
      <p:sp>
        <p:nvSpPr>
          <p:cNvPr id="4" name="Slide Number Placeholder 3"/>
          <p:cNvSpPr>
            <a:spLocks noGrp="1"/>
          </p:cNvSpPr>
          <p:nvPr>
            <p:ph type="sldNum" sz="quarter" idx="5"/>
          </p:nvPr>
        </p:nvSpPr>
        <p:spPr/>
        <p:txBody>
          <a:bodyPr/>
          <a:lstStyle/>
          <a:p>
            <a:fld id="{6990A4E7-972A-4F1D-BC3F-F7CA8C965141}" type="slidenum">
              <a:rPr lang="en-GB" smtClean="0"/>
              <a:t>17</a:t>
            </a:fld>
            <a:endParaRPr lang="en-GB"/>
          </a:p>
        </p:txBody>
      </p:sp>
    </p:spTree>
    <p:extLst>
      <p:ext uri="{BB962C8B-B14F-4D97-AF65-F5344CB8AC3E}">
        <p14:creationId xmlns:p14="http://schemas.microsoft.com/office/powerpoint/2010/main" val="259923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a:t>
            </a:r>
          </a:p>
        </p:txBody>
      </p:sp>
      <p:sp>
        <p:nvSpPr>
          <p:cNvPr id="4" name="Slide Number Placeholder 3"/>
          <p:cNvSpPr>
            <a:spLocks noGrp="1"/>
          </p:cNvSpPr>
          <p:nvPr>
            <p:ph type="sldNum" sz="quarter" idx="5"/>
          </p:nvPr>
        </p:nvSpPr>
        <p:spPr/>
        <p:txBody>
          <a:bodyPr/>
          <a:lstStyle/>
          <a:p>
            <a:fld id="{6990A4E7-972A-4F1D-BC3F-F7CA8C965141}" type="slidenum">
              <a:rPr lang="en-GB" smtClean="0"/>
              <a:t>3</a:t>
            </a:fld>
            <a:endParaRPr lang="en-GB"/>
          </a:p>
        </p:txBody>
      </p:sp>
    </p:spTree>
    <p:extLst>
      <p:ext uri="{BB962C8B-B14F-4D97-AF65-F5344CB8AC3E}">
        <p14:creationId xmlns:p14="http://schemas.microsoft.com/office/powerpoint/2010/main" val="323112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a:t>
            </a:r>
          </a:p>
        </p:txBody>
      </p:sp>
      <p:sp>
        <p:nvSpPr>
          <p:cNvPr id="4" name="Slide Number Placeholder 3"/>
          <p:cNvSpPr>
            <a:spLocks noGrp="1"/>
          </p:cNvSpPr>
          <p:nvPr>
            <p:ph type="sldNum" sz="quarter" idx="5"/>
          </p:nvPr>
        </p:nvSpPr>
        <p:spPr/>
        <p:txBody>
          <a:bodyPr/>
          <a:lstStyle/>
          <a:p>
            <a:fld id="{6990A4E7-972A-4F1D-BC3F-F7CA8C965141}" type="slidenum">
              <a:rPr lang="en-GB" smtClean="0"/>
              <a:t>4</a:t>
            </a:fld>
            <a:endParaRPr lang="en-GB"/>
          </a:p>
        </p:txBody>
      </p:sp>
    </p:spTree>
    <p:extLst>
      <p:ext uri="{BB962C8B-B14F-4D97-AF65-F5344CB8AC3E}">
        <p14:creationId xmlns:p14="http://schemas.microsoft.com/office/powerpoint/2010/main" val="312793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Raphie</a:t>
            </a:r>
          </a:p>
          <a:p>
            <a:pPr marL="171450" indent="-171450">
              <a:buFontTx/>
              <a:buChar char="-"/>
            </a:pPr>
            <a:r>
              <a:rPr lang="en-GB"/>
              <a:t>What digital exclusion means – and what it enables. What consequences being offline can have in today’s very digital world.</a:t>
            </a:r>
          </a:p>
          <a:p>
            <a:pPr marL="171450" indent="-171450">
              <a:buFontTx/>
              <a:buChar char="-"/>
            </a:pPr>
            <a:r>
              <a:rPr lang="en-GB"/>
              <a:t>Improved health and wellbeing, social isolation and loneliness, being able to access essential services, learning and job opportunities, </a:t>
            </a:r>
            <a:r>
              <a:rPr lang="en-GB" err="1"/>
              <a:t>enterntainment</a:t>
            </a:r>
            <a:r>
              <a:rPr lang="en-GB"/>
              <a:t> and pursue interests</a:t>
            </a:r>
          </a:p>
          <a:p>
            <a:pPr marL="171450" indent="-171450">
              <a:buFontTx/>
              <a:buChar char="-"/>
            </a:pPr>
            <a:r>
              <a:rPr lang="en-GB"/>
              <a:t>Saving money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BC251-7808-4532-8FD9-2C2D329ADE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29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Raphie</a:t>
            </a:r>
          </a:p>
          <a:p>
            <a:pPr marL="171450" indent="-171450">
              <a:buFontTx/>
              <a:buChar char="-"/>
            </a:pPr>
            <a:r>
              <a:rPr lang="en-GB"/>
              <a:t>A lot more things are being restricted to online access – becoming more of a problem who previously preferred to remain offline</a:t>
            </a:r>
          </a:p>
          <a:p>
            <a:pPr marL="171450" indent="-171450">
              <a:buFontTx/>
              <a:buChar char="-"/>
            </a:pPr>
            <a:r>
              <a:rPr lang="en-GB"/>
              <a:t>Cost of living crisis is also throwing more urgency onto this area </a:t>
            </a:r>
          </a:p>
          <a:p>
            <a:pPr marL="171450" indent="-171450">
              <a:buFontTx/>
              <a:buChar char="-"/>
            </a:pPr>
            <a:r>
              <a:rPr lang="en-GB"/>
              <a:t>Feedback from residents to the Council illustrates the impact and the feeling of being left behind</a:t>
            </a:r>
          </a:p>
          <a:p>
            <a:pPr marL="171450" indent="-171450">
              <a:buFontTx/>
              <a:buChar char="-"/>
            </a:pPr>
            <a:r>
              <a:rPr lang="en-GB"/>
              <a:t>We want to1)  support residents to be able to be online, and 2) make sure our services are accessible to 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BC251-7808-4532-8FD9-2C2D329ADE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57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Will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Disabled respondents or those caring for someone with a disability were less likely than average to have a very/quite confident internet user in their household (51%).</a:t>
            </a:r>
            <a:endParaRPr kumimoji="0" lang="en-GB" sz="24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black">
                    <a:hueOff val="0"/>
                    <a:satOff val="0"/>
                    <a:lumOff val="0"/>
                    <a:alphaOff val="0"/>
                  </a:prstClr>
                </a:solidFill>
                <a:latin typeface="Calibri" panose="020F0502020204030204"/>
              </a:rPr>
              <a:t>Less than 1 in 10 (9%) said managing health was the most important benefit of getting online.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BC251-7808-4532-8FD9-2C2D329ADE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65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We used the survey data to create 5 segments of people who are digitally excluded based on the nature of their barriers to using the internet. These segments are distinct groups of people.</a:t>
            </a:r>
          </a:p>
          <a:p>
            <a:endParaRPr lang="en-GB">
              <a:cs typeface="Calibri"/>
            </a:endParaRPr>
          </a:p>
          <a:p>
            <a:r>
              <a:rPr lang="en-GB">
                <a:cs typeface="Calibri"/>
              </a:rPr>
              <a:t>The largest group is the not for me segment which represents around 1/3rd of digitally excluded people. People in this group tend to be over 65 and there is a very high proportion of over 75 year olds. This group doesn't think that the internet is for them, they have no intention of getting online any time soon and they see very few benefits for them in using it. For this group we really need to promote the internet as something that can improve their life such as being able to socialise with others.</a:t>
            </a:r>
          </a:p>
          <a:p>
            <a:endParaRPr lang="en-GB">
              <a:cs typeface="Calibri"/>
            </a:endParaRPr>
          </a:p>
          <a:p>
            <a:r>
              <a:rPr lang="en-GB">
                <a:cs typeface="Calibri"/>
              </a:rPr>
              <a:t>The second largest group, around 1 in 5 is people who rely on others to use the internet for them. This group tend to have low confidence in using the internet and find it complicated. They are also more likely to have an </a:t>
            </a:r>
            <a:r>
              <a:rPr lang="en-GB" err="1">
                <a:cs typeface="Calibri"/>
              </a:rPr>
              <a:t>impairement</a:t>
            </a:r>
            <a:r>
              <a:rPr lang="en-GB">
                <a:cs typeface="Calibri"/>
              </a:rPr>
              <a:t> which makes it more difficult for them to use the internet. There is a role here for friends and family to help this group help themselves.</a:t>
            </a:r>
          </a:p>
          <a:p>
            <a:endParaRPr lang="en-GB">
              <a:cs typeface="Calibri"/>
            </a:endParaRPr>
          </a:p>
          <a:p>
            <a:r>
              <a:rPr lang="en-GB">
                <a:cs typeface="Calibri"/>
              </a:rPr>
              <a:t>Then there is a group which lacks confidence and has low income, a group that lacks confidence and the smallest group which is people who are financially constrained and they only need a device and connectivity to meet their digital exclusion needs. I imagine that with the cost of living crisis that this group will expand.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BC251-7808-4532-8FD9-2C2D329ADE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34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So for the vast majority of 60+'s there are skills gaps but the extent of what they want to be able to do using the internet varies with just being able to do the basics being over twice as </a:t>
            </a:r>
            <a:r>
              <a:rPr lang="en-GB" err="1">
                <a:cs typeface="Calibri"/>
              </a:rPr>
              <a:t>prevelant</a:t>
            </a:r>
            <a:r>
              <a:rPr lang="en-GB">
                <a:cs typeface="Calibri"/>
              </a:rPr>
              <a:t> as being able to do a wider range of activities. The most popular way of receiving help was from friends and family and we are running a project to determine how best to help friends and family support others. Others preferred 1-2-1 or group training. In terms of what would motivate people to use the internet the strongest motivator is connecting with others followed by entertainment. </a:t>
            </a:r>
          </a:p>
        </p:txBody>
      </p:sp>
      <p:sp>
        <p:nvSpPr>
          <p:cNvPr id="4" name="Slide Number Placeholder 3"/>
          <p:cNvSpPr>
            <a:spLocks noGrp="1"/>
          </p:cNvSpPr>
          <p:nvPr>
            <p:ph type="sldNum" sz="quarter" idx="5"/>
          </p:nvPr>
        </p:nvSpPr>
        <p:spPr/>
        <p:txBody>
          <a:bodyPr/>
          <a:lstStyle/>
          <a:p>
            <a:fld id="{6990A4E7-972A-4F1D-BC3F-F7CA8C965141}" type="slidenum">
              <a:rPr lang="en-GB" smtClean="0"/>
              <a:t>9</a:t>
            </a:fld>
            <a:endParaRPr lang="en-GB"/>
          </a:p>
        </p:txBody>
      </p:sp>
    </p:spTree>
    <p:extLst>
      <p:ext uri="{BB962C8B-B14F-4D97-AF65-F5344CB8AC3E}">
        <p14:creationId xmlns:p14="http://schemas.microsoft.com/office/powerpoint/2010/main" val="268715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would hide this one </a:t>
            </a:r>
          </a:p>
        </p:txBody>
      </p:sp>
      <p:sp>
        <p:nvSpPr>
          <p:cNvPr id="4" name="Slide Number Placeholder 3"/>
          <p:cNvSpPr>
            <a:spLocks noGrp="1"/>
          </p:cNvSpPr>
          <p:nvPr>
            <p:ph type="sldNum" sz="quarter" idx="5"/>
          </p:nvPr>
        </p:nvSpPr>
        <p:spPr/>
        <p:txBody>
          <a:bodyPr/>
          <a:lstStyle/>
          <a:p>
            <a:fld id="{6990A4E7-972A-4F1D-BC3F-F7CA8C965141}" type="slidenum">
              <a:rPr lang="en-GB" smtClean="0"/>
              <a:t>10</a:t>
            </a:fld>
            <a:endParaRPr lang="en-GB"/>
          </a:p>
        </p:txBody>
      </p:sp>
    </p:spTree>
    <p:extLst>
      <p:ext uri="{BB962C8B-B14F-4D97-AF65-F5344CB8AC3E}">
        <p14:creationId xmlns:p14="http://schemas.microsoft.com/office/powerpoint/2010/main" val="150426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8E79-FC83-4337-A37C-11BD3EB29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B0F207-4F0C-4485-82C1-7D790F63C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404185-D09F-4EF1-ACC5-75D6124CE333}"/>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5" name="Footer Placeholder 4">
            <a:extLst>
              <a:ext uri="{FF2B5EF4-FFF2-40B4-BE49-F238E27FC236}">
                <a16:creationId xmlns:a16="http://schemas.microsoft.com/office/drawing/2014/main" id="{276B43F1-236A-41A9-9333-C84D8F5D92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A1B27-5AAA-4E5C-9B24-3A64913ED515}"/>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76730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108C-57D4-409F-917D-0BA9FF88B3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C9A602-2CAA-4179-8B47-4C747ECEF6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B5443-648A-481C-9BD8-F6571C2FCC23}"/>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5" name="Footer Placeholder 4">
            <a:extLst>
              <a:ext uri="{FF2B5EF4-FFF2-40B4-BE49-F238E27FC236}">
                <a16:creationId xmlns:a16="http://schemas.microsoft.com/office/drawing/2014/main" id="{C58D66F3-6184-4453-8212-6CB586089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28459E-EE41-4859-AC43-6209048624FA}"/>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20592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A312A-882B-49E9-9D55-F5F4EBABCF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DD4E5-9DF9-419E-8E80-895B82159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146A9-91D3-4230-93C2-1C8C654CFBE2}"/>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5" name="Footer Placeholder 4">
            <a:extLst>
              <a:ext uri="{FF2B5EF4-FFF2-40B4-BE49-F238E27FC236}">
                <a16:creationId xmlns:a16="http://schemas.microsoft.com/office/drawing/2014/main" id="{98925A1D-3862-4009-9910-6CEC176114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6B4118-93BB-45B9-B294-01E2691FEDA5}"/>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143197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7416-7EBD-46FE-A02E-569C7200CA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16156-D6EA-4A29-9262-B4067C1963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C2D9D6-2C90-4385-8176-3B09CBE2A673}"/>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5" name="Footer Placeholder 4">
            <a:extLst>
              <a:ext uri="{FF2B5EF4-FFF2-40B4-BE49-F238E27FC236}">
                <a16:creationId xmlns:a16="http://schemas.microsoft.com/office/drawing/2014/main" id="{6336D164-4B53-4035-A005-B53821365B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008B48-6955-4BDD-914E-5A25EBFB9709}"/>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428252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5FE1-674B-4988-9468-C4B686B08E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962A5-E7A4-46F5-B0DF-05D8AA464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AED24-EFAB-4DA1-BDA0-D6677DBD88CE}"/>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5" name="Footer Placeholder 4">
            <a:extLst>
              <a:ext uri="{FF2B5EF4-FFF2-40B4-BE49-F238E27FC236}">
                <a16:creationId xmlns:a16="http://schemas.microsoft.com/office/drawing/2014/main" id="{5B705F70-EBA2-4F94-A0DB-8ABD76EB0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DFB3F6-5624-43C5-A2D0-E44F3F83F164}"/>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142548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DDDE-C215-4A43-8D84-7A557A0658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CD9FB4-F707-4061-8EF3-D05335E4E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5A3453-FB16-4F26-9C44-F97B5F678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9CBB58-139A-4812-89B6-9F89C85456FC}"/>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6" name="Footer Placeholder 5">
            <a:extLst>
              <a:ext uri="{FF2B5EF4-FFF2-40B4-BE49-F238E27FC236}">
                <a16:creationId xmlns:a16="http://schemas.microsoft.com/office/drawing/2014/main" id="{282C2C8A-1A1D-435B-8CB2-E39658B513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31917B-FEE3-4096-9117-00AF755F5B62}"/>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59423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8F2E-2CEF-47A4-A400-43D6EE6EDF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2CF6E2-E720-4B28-BEFC-1562696FB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D5099-8B3F-45A3-A40B-50F6FD503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F24E50-B330-4E74-82FF-9816C2B49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0C439-5F9B-408E-BD62-48E900C6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5DE973-F640-4081-B891-6F4119AD66C5}"/>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8" name="Footer Placeholder 7">
            <a:extLst>
              <a:ext uri="{FF2B5EF4-FFF2-40B4-BE49-F238E27FC236}">
                <a16:creationId xmlns:a16="http://schemas.microsoft.com/office/drawing/2014/main" id="{6E4D3A46-6DD7-4266-8928-EF9BD23E04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0289F7-63B5-49EB-8354-2A51CA546AA7}"/>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263984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34CB-84C2-4F83-AFA2-88B688C1E4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63F6A5-0CDB-4571-B1EA-0CF8F1CB9579}"/>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4" name="Footer Placeholder 3">
            <a:extLst>
              <a:ext uri="{FF2B5EF4-FFF2-40B4-BE49-F238E27FC236}">
                <a16:creationId xmlns:a16="http://schemas.microsoft.com/office/drawing/2014/main" id="{955127A1-769D-4BA7-A368-42C1655A8B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3183CA-B057-4258-8F51-284575536430}"/>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73779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7D68B-7A06-467C-8B07-0064F2E4F8B0}"/>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3" name="Footer Placeholder 2">
            <a:extLst>
              <a:ext uri="{FF2B5EF4-FFF2-40B4-BE49-F238E27FC236}">
                <a16:creationId xmlns:a16="http://schemas.microsoft.com/office/drawing/2014/main" id="{F8231E18-B9B0-4335-A4F3-75D0A104A4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8745BD-1E9D-4727-B7F8-77517F4A374E}"/>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291367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B994-0043-47A7-B877-17B0EA88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74ED73-6666-4076-BC2A-D4CD94CB6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F24F8E-2B5C-4557-BDD0-3E8383EFC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D3A97-B706-4D96-9F29-E19950E03077}"/>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6" name="Footer Placeholder 5">
            <a:extLst>
              <a:ext uri="{FF2B5EF4-FFF2-40B4-BE49-F238E27FC236}">
                <a16:creationId xmlns:a16="http://schemas.microsoft.com/office/drawing/2014/main" id="{2901EFD8-59A2-4C22-85E7-1F43774ECB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27FD36-E312-44F3-B8AD-997510C57951}"/>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336360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3BF5-BEE6-4AE8-8706-F363ED3E0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F6B127-D5C9-4966-B1A4-8BBEFEE88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041A71-9703-4E12-ADE1-A5B0C233B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F31F1-3121-4D2F-B6C4-EA2199AB7B38}"/>
              </a:ext>
            </a:extLst>
          </p:cNvPr>
          <p:cNvSpPr>
            <a:spLocks noGrp="1"/>
          </p:cNvSpPr>
          <p:nvPr>
            <p:ph type="dt" sz="half" idx="10"/>
          </p:nvPr>
        </p:nvSpPr>
        <p:spPr/>
        <p:txBody>
          <a:bodyPr/>
          <a:lstStyle/>
          <a:p>
            <a:fld id="{1D1EB9A5-CDB2-4EB3-81B2-5F07523E4006}" type="datetimeFigureOut">
              <a:rPr lang="en-GB" smtClean="0"/>
              <a:t>21/06/2022</a:t>
            </a:fld>
            <a:endParaRPr lang="en-GB"/>
          </a:p>
        </p:txBody>
      </p:sp>
      <p:sp>
        <p:nvSpPr>
          <p:cNvPr id="6" name="Footer Placeholder 5">
            <a:extLst>
              <a:ext uri="{FF2B5EF4-FFF2-40B4-BE49-F238E27FC236}">
                <a16:creationId xmlns:a16="http://schemas.microsoft.com/office/drawing/2014/main" id="{3071F8D5-0A97-419B-A2BE-E3767B146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3204F6-3558-4895-BF9A-E6395D102EC5}"/>
              </a:ext>
            </a:extLst>
          </p:cNvPr>
          <p:cNvSpPr>
            <a:spLocks noGrp="1"/>
          </p:cNvSpPr>
          <p:nvPr>
            <p:ph type="sldNum" sz="quarter" idx="12"/>
          </p:nvPr>
        </p:nvSpPr>
        <p:spPr/>
        <p:txBody>
          <a:bodyPr/>
          <a:lstStyle/>
          <a:p>
            <a:fld id="{4F2BC213-B9E7-48D0-BD73-6053DB06299E}" type="slidenum">
              <a:rPr lang="en-GB" smtClean="0"/>
              <a:t>‹#›</a:t>
            </a:fld>
            <a:endParaRPr lang="en-GB"/>
          </a:p>
        </p:txBody>
      </p:sp>
    </p:spTree>
    <p:extLst>
      <p:ext uri="{BB962C8B-B14F-4D97-AF65-F5344CB8AC3E}">
        <p14:creationId xmlns:p14="http://schemas.microsoft.com/office/powerpoint/2010/main" val="47996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8711A-1878-4FF8-8C9C-5F5680F8E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3C062E-071B-4E4E-919A-DE7F64168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B7424-BC7E-4FB1-A644-5EE73FF02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EB9A5-CDB2-4EB3-81B2-5F07523E4006}" type="datetimeFigureOut">
              <a:rPr lang="en-GB" smtClean="0"/>
              <a:t>21/06/2022</a:t>
            </a:fld>
            <a:endParaRPr lang="en-GB"/>
          </a:p>
        </p:txBody>
      </p:sp>
      <p:sp>
        <p:nvSpPr>
          <p:cNvPr id="5" name="Footer Placeholder 4">
            <a:extLst>
              <a:ext uri="{FF2B5EF4-FFF2-40B4-BE49-F238E27FC236}">
                <a16:creationId xmlns:a16="http://schemas.microsoft.com/office/drawing/2014/main" id="{31296DC0-6B4F-4814-A6BC-C692713CA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AA67B6-BDF0-4203-A455-27457187A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BC213-B9E7-48D0-BD73-6053DB06299E}" type="slidenum">
              <a:rPr lang="en-GB" smtClean="0"/>
              <a:t>‹#›</a:t>
            </a:fld>
            <a:endParaRPr lang="en-GB"/>
          </a:p>
        </p:txBody>
      </p:sp>
    </p:spTree>
    <p:extLst>
      <p:ext uri="{BB962C8B-B14F-4D97-AF65-F5344CB8AC3E}">
        <p14:creationId xmlns:p14="http://schemas.microsoft.com/office/powerpoint/2010/main" val="42095342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diagramQuickStyle" Target="../diagrams/quickStyle2.xml"/><Relationship Id="rId2" Type="http://schemas.openxmlformats.org/officeDocument/2006/relationships/notesSlide" Target="../notesSlides/notesSlide10.xml"/><Relationship Id="rId16" Type="http://schemas.openxmlformats.org/officeDocument/2006/relationships/diagramLayout" Target="../diagrams/layout2.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diagramData" Target="../diagrams/data2.xml"/><Relationship Id="rId10" Type="http://schemas.openxmlformats.org/officeDocument/2006/relationships/image" Target="../media/image18.svg"/><Relationship Id="rId19" Type="http://schemas.microsoft.com/office/2007/relationships/diagramDrawing" Target="../diagrams/drawing2.xml"/><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jpeg"/><Relationship Id="rId3" Type="http://schemas.openxmlformats.org/officeDocument/2006/relationships/image" Target="../media/image1.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jpeg"/><Relationship Id="rId33" Type="http://schemas.openxmlformats.org/officeDocument/2006/relationships/image" Target="../media/image52.jpeg"/><Relationship Id="rId2" Type="http://schemas.openxmlformats.org/officeDocument/2006/relationships/notesSlide" Target="../notesSlides/notesSlide13.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jpeg"/><Relationship Id="rId5" Type="http://schemas.openxmlformats.org/officeDocument/2006/relationships/image" Target="../media/image24.png"/><Relationship Id="rId15" Type="http://schemas.openxmlformats.org/officeDocument/2006/relationships/image" Target="../media/image34.jpe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jpe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jpeg"/><Relationship Id="rId22" Type="http://schemas.openxmlformats.org/officeDocument/2006/relationships/image" Target="../media/image41.png"/><Relationship Id="rId27" Type="http://schemas.openxmlformats.org/officeDocument/2006/relationships/image" Target="../media/image46.jpeg"/><Relationship Id="rId30" Type="http://schemas.openxmlformats.org/officeDocument/2006/relationships/image" Target="../media/image49.png"/><Relationship Id="rId8"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5" Type="http://schemas.openxmlformats.org/officeDocument/2006/relationships/image" Target="../media/image9.svg"/><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sv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95A0-135A-4422-80E6-D3BFDD9CE890}"/>
              </a:ext>
            </a:extLst>
          </p:cNvPr>
          <p:cNvSpPr>
            <a:spLocks noGrp="1"/>
          </p:cNvSpPr>
          <p:nvPr>
            <p:ph type="ctrTitle"/>
          </p:nvPr>
        </p:nvSpPr>
        <p:spPr/>
        <p:txBody>
          <a:bodyPr/>
          <a:lstStyle/>
          <a:p>
            <a:r>
              <a:rPr lang="en-GB"/>
              <a:t>Older People's Providers Network</a:t>
            </a:r>
          </a:p>
        </p:txBody>
      </p:sp>
      <p:sp>
        <p:nvSpPr>
          <p:cNvPr id="3" name="Subtitle 2">
            <a:extLst>
              <a:ext uri="{FF2B5EF4-FFF2-40B4-BE49-F238E27FC236}">
                <a16:creationId xmlns:a16="http://schemas.microsoft.com/office/drawing/2014/main" id="{AADA7548-F7B9-4AE6-9B52-0A286F0AA391}"/>
              </a:ext>
            </a:extLst>
          </p:cNvPr>
          <p:cNvSpPr>
            <a:spLocks noGrp="1"/>
          </p:cNvSpPr>
          <p:nvPr>
            <p:ph type="subTitle" idx="1"/>
          </p:nvPr>
        </p:nvSpPr>
        <p:spPr/>
        <p:txBody>
          <a:bodyPr/>
          <a:lstStyle/>
          <a:p>
            <a:r>
              <a:rPr lang="en-GB"/>
              <a:t>Digital Inclusion in Kensington &amp; Chelsea and Westminster </a:t>
            </a:r>
          </a:p>
        </p:txBody>
      </p:sp>
    </p:spTree>
    <p:extLst>
      <p:ext uri="{BB962C8B-B14F-4D97-AF65-F5344CB8AC3E}">
        <p14:creationId xmlns:p14="http://schemas.microsoft.com/office/powerpoint/2010/main" val="394584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F33C-2502-487A-A9DE-B2CB9C9C0429}"/>
              </a:ext>
            </a:extLst>
          </p:cNvPr>
          <p:cNvSpPr>
            <a:spLocks noGrp="1"/>
          </p:cNvSpPr>
          <p:nvPr>
            <p:ph type="title"/>
          </p:nvPr>
        </p:nvSpPr>
        <p:spPr>
          <a:xfrm>
            <a:off x="545076" y="307976"/>
            <a:ext cx="11228439" cy="711199"/>
          </a:xfrm>
        </p:spPr>
        <p:txBody>
          <a:bodyPr>
            <a:normAutofit/>
          </a:bodyPr>
          <a:lstStyle/>
          <a:p>
            <a:r>
              <a:rPr lang="en-GB" sz="2800" b="1">
                <a:solidFill>
                  <a:srgbClr val="00668B"/>
                </a:solidFill>
                <a:latin typeface="Arial" panose="020B0604020202020204" pitchFamily="34" charset="0"/>
                <a:ea typeface="+mn-ea"/>
                <a:cs typeface="Calibri Light"/>
              </a:rPr>
              <a:t>Local surveys of digitally excluded residents (60+)</a:t>
            </a:r>
          </a:p>
        </p:txBody>
      </p:sp>
      <p:sp>
        <p:nvSpPr>
          <p:cNvPr id="3" name="Content Placeholder 2">
            <a:extLst>
              <a:ext uri="{FF2B5EF4-FFF2-40B4-BE49-F238E27FC236}">
                <a16:creationId xmlns:a16="http://schemas.microsoft.com/office/drawing/2014/main" id="{3E6AE225-F4B6-4353-ACE3-073A818A8EC6}"/>
              </a:ext>
            </a:extLst>
          </p:cNvPr>
          <p:cNvSpPr>
            <a:spLocks noGrp="1"/>
          </p:cNvSpPr>
          <p:nvPr>
            <p:ph idx="1"/>
          </p:nvPr>
        </p:nvSpPr>
        <p:spPr>
          <a:xfrm>
            <a:off x="818535" y="1579819"/>
            <a:ext cx="4163039" cy="4262400"/>
          </a:xfrm>
          <a:solidFill>
            <a:schemeClr val="accent5">
              <a:lumMod val="20000"/>
              <a:lumOff val="80000"/>
            </a:schemeClr>
          </a:solidFill>
          <a:ln>
            <a:solidFill>
              <a:schemeClr val="tx1"/>
            </a:solidFill>
          </a:ln>
        </p:spPr>
        <p:txBody>
          <a:bodyPr>
            <a:normAutofit/>
          </a:bodyPr>
          <a:lstStyle/>
          <a:p>
            <a:pPr marL="0" indent="0">
              <a:buNone/>
            </a:pPr>
            <a:r>
              <a:rPr lang="en-GB" sz="2400"/>
              <a:t>50% of people surveyed aged 60+ did use the internet in a limited way</a:t>
            </a:r>
          </a:p>
          <a:p>
            <a:endParaRPr lang="en-GB" sz="2400"/>
          </a:p>
          <a:p>
            <a:pPr marL="0" indent="0">
              <a:buNone/>
            </a:pPr>
            <a:r>
              <a:rPr lang="en-GB" sz="2400"/>
              <a:t>Many preferred using smartphones over laptops and desktop computers:</a:t>
            </a:r>
          </a:p>
          <a:p>
            <a:pPr lvl="1"/>
            <a:r>
              <a:rPr lang="en-GB" b="1">
                <a:solidFill>
                  <a:schemeClr val="accent5">
                    <a:lumMod val="25000"/>
                  </a:schemeClr>
                </a:solidFill>
              </a:rPr>
              <a:t>85%</a:t>
            </a:r>
            <a:r>
              <a:rPr lang="en-GB" b="1">
                <a:solidFill>
                  <a:schemeClr val="accent5">
                    <a:lumMod val="50000"/>
                  </a:schemeClr>
                </a:solidFill>
              </a:rPr>
              <a:t> </a:t>
            </a:r>
            <a:r>
              <a:rPr lang="en-GB"/>
              <a:t>for respondents aged 60-64</a:t>
            </a:r>
          </a:p>
          <a:p>
            <a:pPr lvl="1"/>
            <a:r>
              <a:rPr lang="en-GB" b="1">
                <a:solidFill>
                  <a:schemeClr val="accent5">
                    <a:lumMod val="50000"/>
                  </a:schemeClr>
                </a:solidFill>
              </a:rPr>
              <a:t>67%</a:t>
            </a:r>
            <a:r>
              <a:rPr lang="en-GB"/>
              <a:t> of 65-74</a:t>
            </a:r>
          </a:p>
          <a:p>
            <a:pPr lvl="1"/>
            <a:r>
              <a:rPr lang="en-GB" b="1">
                <a:solidFill>
                  <a:schemeClr val="accent5">
                    <a:lumMod val="90000"/>
                  </a:schemeClr>
                </a:solidFill>
              </a:rPr>
              <a:t>43%</a:t>
            </a:r>
            <a:r>
              <a:rPr lang="en-GB"/>
              <a:t> of 75+</a:t>
            </a:r>
          </a:p>
          <a:p>
            <a:endParaRPr lang="en-GB"/>
          </a:p>
        </p:txBody>
      </p:sp>
      <p:sp>
        <p:nvSpPr>
          <p:cNvPr id="4" name="TextBox 3">
            <a:extLst>
              <a:ext uri="{FF2B5EF4-FFF2-40B4-BE49-F238E27FC236}">
                <a16:creationId xmlns:a16="http://schemas.microsoft.com/office/drawing/2014/main" id="{83A60338-B2B6-4BAD-B26A-2A4D8D3837E2}"/>
              </a:ext>
            </a:extLst>
          </p:cNvPr>
          <p:cNvSpPr txBox="1"/>
          <p:nvPr/>
        </p:nvSpPr>
        <p:spPr>
          <a:xfrm>
            <a:off x="6705600" y="1579819"/>
            <a:ext cx="4161600" cy="4262400"/>
          </a:xfrm>
          <a:prstGeom prst="rect">
            <a:avLst/>
          </a:prstGeom>
          <a:solidFill>
            <a:schemeClr val="accent5">
              <a:lumMod val="40000"/>
              <a:lumOff val="60000"/>
            </a:schemeClr>
          </a:solidFill>
          <a:ln>
            <a:solidFill>
              <a:schemeClr val="tx1"/>
            </a:solidFill>
          </a:ln>
        </p:spPr>
        <p:txBody>
          <a:bodyPr wrap="square" rtlCol="0">
            <a:spAutoFit/>
          </a:bodyPr>
          <a:lstStyle/>
          <a:p>
            <a:r>
              <a:rPr lang="en-GB" sz="2200"/>
              <a:t>Of those who did not use the internet at all:</a:t>
            </a:r>
          </a:p>
          <a:p>
            <a:endParaRPr lang="en-GB" sz="2200"/>
          </a:p>
          <a:p>
            <a:r>
              <a:rPr lang="en-GB" sz="2200"/>
              <a:t>81% said they’re not thinking about accessing internet:</a:t>
            </a:r>
          </a:p>
          <a:p>
            <a:pPr marL="342900" indent="-342900">
              <a:buFont typeface="Arial" panose="020B0604020202020204" pitchFamily="34" charset="0"/>
              <a:buChar char="•"/>
            </a:pPr>
            <a:r>
              <a:rPr lang="en-GB" sz="2400" b="1">
                <a:solidFill>
                  <a:schemeClr val="accent5">
                    <a:lumMod val="25000"/>
                  </a:schemeClr>
                </a:solidFill>
              </a:rPr>
              <a:t>57%</a:t>
            </a:r>
            <a:r>
              <a:rPr lang="en-GB" sz="2200"/>
              <a:t> for 60-64 </a:t>
            </a:r>
          </a:p>
          <a:p>
            <a:pPr marL="342900" indent="-342900">
              <a:buFont typeface="Arial" panose="020B0604020202020204" pitchFamily="34" charset="0"/>
              <a:buChar char="•"/>
            </a:pPr>
            <a:r>
              <a:rPr lang="en-GB" sz="2400" b="1">
                <a:solidFill>
                  <a:schemeClr val="accent5">
                    <a:lumMod val="50000"/>
                  </a:schemeClr>
                </a:solidFill>
              </a:rPr>
              <a:t>81%</a:t>
            </a:r>
            <a:r>
              <a:rPr lang="en-GB" sz="2200"/>
              <a:t> for 65-75 </a:t>
            </a:r>
          </a:p>
          <a:p>
            <a:pPr marL="342900" indent="-342900">
              <a:buFont typeface="Arial" panose="020B0604020202020204" pitchFamily="34" charset="0"/>
              <a:buChar char="•"/>
            </a:pPr>
            <a:r>
              <a:rPr lang="en-GB" sz="2400" b="1">
                <a:solidFill>
                  <a:schemeClr val="accent5">
                    <a:lumMod val="90000"/>
                  </a:schemeClr>
                </a:solidFill>
              </a:rPr>
              <a:t>95%</a:t>
            </a:r>
            <a:r>
              <a:rPr lang="en-GB" sz="2200"/>
              <a:t> for 75+</a:t>
            </a:r>
          </a:p>
          <a:p>
            <a:endParaRPr lang="en-GB" sz="2200"/>
          </a:p>
          <a:p>
            <a:r>
              <a:rPr lang="en-GB" sz="2200"/>
              <a:t>15% are thinking about accessing it but haven’t thought about how they could do this (33% of 60-64)</a:t>
            </a:r>
          </a:p>
        </p:txBody>
      </p:sp>
    </p:spTree>
    <p:extLst>
      <p:ext uri="{BB962C8B-B14F-4D97-AF65-F5344CB8AC3E}">
        <p14:creationId xmlns:p14="http://schemas.microsoft.com/office/powerpoint/2010/main" val="32580783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A01B409-41B3-46E5-B2B4-07C1331CB0DA}"/>
              </a:ext>
            </a:extLst>
          </p:cNvPr>
          <p:cNvSpPr txBox="1"/>
          <p:nvPr/>
        </p:nvSpPr>
        <p:spPr>
          <a:xfrm>
            <a:off x="7658100" y="647700"/>
            <a:ext cx="4448175" cy="5562600"/>
          </a:xfrm>
          <a:prstGeom prst="rect">
            <a:avLst/>
          </a:prstGeom>
          <a:solidFill>
            <a:schemeClr val="accent5">
              <a:lumMod val="20000"/>
              <a:lumOff val="80000"/>
            </a:schemeClr>
          </a:solidFill>
          <a:ln w="12700">
            <a:solidFill>
              <a:schemeClr val="tx1"/>
            </a:solidFill>
          </a:ln>
        </p:spPr>
        <p:txBody>
          <a:bodyPr wrap="square" rtlCol="0">
            <a:spAutoFit/>
          </a:bodyPr>
          <a:lstStyle/>
          <a:p>
            <a:endParaRPr lang="en-GB"/>
          </a:p>
        </p:txBody>
      </p:sp>
      <p:sp>
        <p:nvSpPr>
          <p:cNvPr id="3" name="TextBox 2">
            <a:extLst>
              <a:ext uri="{FF2B5EF4-FFF2-40B4-BE49-F238E27FC236}">
                <a16:creationId xmlns:a16="http://schemas.microsoft.com/office/drawing/2014/main" id="{E79609EA-2C96-4F64-95E0-A8CD391ED053}"/>
              </a:ext>
            </a:extLst>
          </p:cNvPr>
          <p:cNvSpPr txBox="1"/>
          <p:nvPr/>
        </p:nvSpPr>
        <p:spPr>
          <a:xfrm>
            <a:off x="123825" y="1219200"/>
            <a:ext cx="7353300" cy="4467225"/>
          </a:xfrm>
          <a:prstGeom prst="rect">
            <a:avLst/>
          </a:prstGeom>
          <a:solidFill>
            <a:schemeClr val="accent5">
              <a:lumMod val="20000"/>
              <a:lumOff val="80000"/>
            </a:schemeClr>
          </a:solidFill>
          <a:ln w="12700">
            <a:solidFill>
              <a:schemeClr val="tx1"/>
            </a:solidFill>
          </a:ln>
        </p:spPr>
        <p:txBody>
          <a:bodyPr wrap="square" rtlCol="0">
            <a:spAutoFit/>
          </a:bodyPr>
          <a:lstStyle/>
          <a:p>
            <a:endParaRPr lang="en-GB"/>
          </a:p>
        </p:txBody>
      </p:sp>
      <p:sp>
        <p:nvSpPr>
          <p:cNvPr id="2" name="Title 1">
            <a:extLst>
              <a:ext uri="{FF2B5EF4-FFF2-40B4-BE49-F238E27FC236}">
                <a16:creationId xmlns:a16="http://schemas.microsoft.com/office/drawing/2014/main" id="{3808BFF2-098D-4F10-8873-DFAC1C3BA981}"/>
              </a:ext>
            </a:extLst>
          </p:cNvPr>
          <p:cNvSpPr>
            <a:spLocks noGrp="1"/>
          </p:cNvSpPr>
          <p:nvPr>
            <p:ph type="title"/>
          </p:nvPr>
        </p:nvSpPr>
        <p:spPr>
          <a:xfrm>
            <a:off x="409575" y="117476"/>
            <a:ext cx="10515600" cy="806450"/>
          </a:xfrm>
        </p:spPr>
        <p:txBody>
          <a:bodyPr>
            <a:normAutofit/>
          </a:bodyPr>
          <a:lstStyle/>
          <a:p>
            <a:r>
              <a:rPr lang="en-GB" sz="2800" b="1">
                <a:solidFill>
                  <a:srgbClr val="00668B"/>
                </a:solidFill>
                <a:latin typeface="Arial" panose="020B0604020202020204" pitchFamily="34" charset="0"/>
                <a:ea typeface="+mn-ea"/>
                <a:cs typeface="Calibri Light"/>
              </a:rPr>
              <a:t>Non-internet users</a:t>
            </a:r>
          </a:p>
        </p:txBody>
      </p:sp>
      <p:sp>
        <p:nvSpPr>
          <p:cNvPr id="4" name="Arrow: Pentagon 3">
            <a:extLst>
              <a:ext uri="{FF2B5EF4-FFF2-40B4-BE49-F238E27FC236}">
                <a16:creationId xmlns:a16="http://schemas.microsoft.com/office/drawing/2014/main" id="{F42BE212-6FC5-45E7-A764-2D192DBC7985}"/>
              </a:ext>
            </a:extLst>
          </p:cNvPr>
          <p:cNvSpPr/>
          <p:nvPr/>
        </p:nvSpPr>
        <p:spPr bwMode="auto">
          <a:xfrm flipH="1">
            <a:off x="725970" y="2810293"/>
            <a:ext cx="3122130"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600" u="none" kern="1200">
                <a:solidFill>
                  <a:schemeClr val="bg1"/>
                </a:solidFill>
              </a:rPr>
              <a:t>36%</a:t>
            </a:r>
            <a:r>
              <a:rPr lang="en-GB" sz="1200" u="none" kern="1200">
                <a:solidFill>
                  <a:schemeClr val="bg1"/>
                </a:solidFill>
              </a:rPr>
              <a:t> have no interest in the internet</a:t>
            </a:r>
            <a:endParaRPr kumimoji="0" lang="en-GB" sz="1600" b="0" i="0" u="none" strike="noStrike" cap="none" normalizeH="0" baseline="0">
              <a:ln>
                <a:noFill/>
              </a:ln>
              <a:solidFill>
                <a:schemeClr val="tx1"/>
              </a:solidFill>
              <a:effectLst/>
              <a:latin typeface="Arial" charset="0"/>
            </a:endParaRPr>
          </a:p>
        </p:txBody>
      </p:sp>
      <p:sp>
        <p:nvSpPr>
          <p:cNvPr id="5" name="Arrow: Pentagon 4">
            <a:extLst>
              <a:ext uri="{FF2B5EF4-FFF2-40B4-BE49-F238E27FC236}">
                <a16:creationId xmlns:a16="http://schemas.microsoft.com/office/drawing/2014/main" id="{B4650F83-55F8-499C-B863-13D372050368}"/>
              </a:ext>
            </a:extLst>
          </p:cNvPr>
          <p:cNvSpPr/>
          <p:nvPr/>
        </p:nvSpPr>
        <p:spPr bwMode="auto">
          <a:xfrm flipH="1">
            <a:off x="720275" y="3639955"/>
            <a:ext cx="3122130"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600" u="none" kern="1200">
                <a:solidFill>
                  <a:schemeClr val="bg1"/>
                </a:solidFill>
              </a:rPr>
              <a:t>25%</a:t>
            </a:r>
            <a:r>
              <a:rPr lang="en-GB" sz="1200" u="none" kern="1200">
                <a:solidFill>
                  <a:schemeClr val="bg1"/>
                </a:solidFill>
              </a:rPr>
              <a:t> are not confident in using the devices or the internet</a:t>
            </a:r>
            <a:endParaRPr kumimoji="0" lang="en-GB" sz="1600" b="0" i="0" u="none" strike="noStrike" cap="none" normalizeH="0" baseline="0">
              <a:ln>
                <a:noFill/>
              </a:ln>
              <a:solidFill>
                <a:schemeClr val="tx1"/>
              </a:solidFill>
              <a:effectLst/>
              <a:latin typeface="Arial" charset="0"/>
            </a:endParaRPr>
          </a:p>
        </p:txBody>
      </p:sp>
      <p:sp>
        <p:nvSpPr>
          <p:cNvPr id="6" name="Arrow: Pentagon 5">
            <a:extLst>
              <a:ext uri="{FF2B5EF4-FFF2-40B4-BE49-F238E27FC236}">
                <a16:creationId xmlns:a16="http://schemas.microsoft.com/office/drawing/2014/main" id="{89847ACF-E715-4B05-9479-7A07DB3831CD}"/>
              </a:ext>
            </a:extLst>
          </p:cNvPr>
          <p:cNvSpPr/>
          <p:nvPr/>
        </p:nvSpPr>
        <p:spPr bwMode="auto">
          <a:xfrm flipH="1">
            <a:off x="4154254" y="4487973"/>
            <a:ext cx="3132371"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600" u="none" kern="1200">
                <a:solidFill>
                  <a:schemeClr val="bg1"/>
                </a:solidFill>
              </a:rPr>
              <a:t>15%</a:t>
            </a:r>
            <a:r>
              <a:rPr lang="en-GB" sz="1200" u="none" kern="1200">
                <a:solidFill>
                  <a:schemeClr val="bg1"/>
                </a:solidFill>
              </a:rPr>
              <a:t> don’t have the right equipment</a:t>
            </a:r>
          </a:p>
        </p:txBody>
      </p:sp>
      <p:sp>
        <p:nvSpPr>
          <p:cNvPr id="7" name="Arrow: Pentagon 6">
            <a:extLst>
              <a:ext uri="{FF2B5EF4-FFF2-40B4-BE49-F238E27FC236}">
                <a16:creationId xmlns:a16="http://schemas.microsoft.com/office/drawing/2014/main" id="{A6F988E6-AE64-41A5-A395-ADA8DC0FFF2D}"/>
              </a:ext>
            </a:extLst>
          </p:cNvPr>
          <p:cNvSpPr/>
          <p:nvPr/>
        </p:nvSpPr>
        <p:spPr bwMode="auto">
          <a:xfrm flipH="1">
            <a:off x="4192354" y="2842692"/>
            <a:ext cx="3132371"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600" kern="1200">
                <a:solidFill>
                  <a:schemeClr val="bg1"/>
                </a:solidFill>
                <a:latin typeface="Arial"/>
                <a:ea typeface="+mn-ea"/>
                <a:cs typeface="+mn-cs"/>
              </a:rPr>
              <a:t>18%</a:t>
            </a:r>
            <a:r>
              <a:rPr lang="en-GB" sz="1200" kern="1200">
                <a:solidFill>
                  <a:schemeClr val="bg1"/>
                </a:solidFill>
                <a:latin typeface="Arial"/>
                <a:ea typeface="+mn-ea"/>
                <a:cs typeface="+mn-cs"/>
              </a:rPr>
              <a:t> find it too complicated</a:t>
            </a:r>
            <a:endParaRPr kumimoji="0" lang="en-GB" sz="1600" b="0" i="0" u="none" strike="noStrike" cap="none" normalizeH="0" baseline="0">
              <a:ln>
                <a:noFill/>
              </a:ln>
              <a:solidFill>
                <a:schemeClr val="tx1"/>
              </a:solidFill>
              <a:effectLst/>
              <a:latin typeface="Arial" charset="0"/>
            </a:endParaRPr>
          </a:p>
        </p:txBody>
      </p:sp>
      <p:sp>
        <p:nvSpPr>
          <p:cNvPr id="8" name="Arrow: Pentagon 7">
            <a:extLst>
              <a:ext uri="{FF2B5EF4-FFF2-40B4-BE49-F238E27FC236}">
                <a16:creationId xmlns:a16="http://schemas.microsoft.com/office/drawing/2014/main" id="{39921459-EE6C-4A79-BCEF-BD4DDCCBCA85}"/>
              </a:ext>
            </a:extLst>
          </p:cNvPr>
          <p:cNvSpPr/>
          <p:nvPr/>
        </p:nvSpPr>
        <p:spPr bwMode="auto">
          <a:xfrm flipH="1">
            <a:off x="4154254" y="3697414"/>
            <a:ext cx="3132371"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600" kern="1200">
                <a:solidFill>
                  <a:schemeClr val="bg1"/>
                </a:solidFill>
                <a:latin typeface="Arial"/>
                <a:ea typeface="+mn-ea"/>
                <a:cs typeface="+mn-cs"/>
              </a:rPr>
              <a:t>16%</a:t>
            </a:r>
            <a:r>
              <a:rPr lang="en-GB" sz="1200" kern="1200">
                <a:solidFill>
                  <a:schemeClr val="bg1"/>
                </a:solidFill>
                <a:latin typeface="Arial"/>
                <a:ea typeface="+mn-ea"/>
                <a:cs typeface="+mn-cs"/>
              </a:rPr>
              <a:t> high cost of devices</a:t>
            </a:r>
            <a:endParaRPr kumimoji="0" lang="en-GB" sz="1600" b="0" i="0" u="none" strike="noStrike" cap="none" normalizeH="0" baseline="0">
              <a:ln>
                <a:noFill/>
              </a:ln>
              <a:solidFill>
                <a:schemeClr val="tx1"/>
              </a:solidFill>
              <a:effectLst/>
              <a:latin typeface="Arial" charset="0"/>
            </a:endParaRPr>
          </a:p>
        </p:txBody>
      </p:sp>
      <p:sp>
        <p:nvSpPr>
          <p:cNvPr id="9" name="Arrow: Pentagon 8">
            <a:extLst>
              <a:ext uri="{FF2B5EF4-FFF2-40B4-BE49-F238E27FC236}">
                <a16:creationId xmlns:a16="http://schemas.microsoft.com/office/drawing/2014/main" id="{BD4D29A4-A6D1-4783-9878-B488F1FC8139}"/>
              </a:ext>
            </a:extLst>
          </p:cNvPr>
          <p:cNvSpPr/>
          <p:nvPr/>
        </p:nvSpPr>
        <p:spPr bwMode="auto">
          <a:xfrm flipH="1">
            <a:off x="720275" y="4485152"/>
            <a:ext cx="3122130"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600" kern="1200">
                <a:solidFill>
                  <a:schemeClr val="bg1"/>
                </a:solidFill>
                <a:latin typeface="Arial"/>
                <a:ea typeface="+mn-ea"/>
                <a:cs typeface="+mn-cs"/>
              </a:rPr>
              <a:t>18%</a:t>
            </a:r>
            <a:r>
              <a:rPr lang="en-GB" sz="1200" kern="1200">
                <a:solidFill>
                  <a:schemeClr val="bg1"/>
                </a:solidFill>
                <a:latin typeface="Arial"/>
                <a:ea typeface="+mn-ea"/>
                <a:cs typeface="+mn-cs"/>
              </a:rPr>
              <a:t> I get someone else to do wha</a:t>
            </a:r>
            <a:r>
              <a:rPr lang="en-GB" sz="1200">
                <a:solidFill>
                  <a:schemeClr val="bg1"/>
                </a:solidFill>
                <a:latin typeface="Arial"/>
              </a:rPr>
              <a:t>t I need to do online</a:t>
            </a:r>
            <a:endParaRPr kumimoji="0" lang="en-GB" sz="1600" b="0" i="0" u="none" strike="noStrike" cap="none" normalizeH="0" baseline="0">
              <a:ln>
                <a:noFill/>
              </a:ln>
              <a:solidFill>
                <a:schemeClr val="tx1"/>
              </a:solidFill>
              <a:effectLst/>
              <a:latin typeface="Arial" charset="0"/>
            </a:endParaRPr>
          </a:p>
        </p:txBody>
      </p:sp>
      <p:sp>
        <p:nvSpPr>
          <p:cNvPr id="10" name="Oval 9" descr="Tired face outline with solid fill">
            <a:extLst>
              <a:ext uri="{FF2B5EF4-FFF2-40B4-BE49-F238E27FC236}">
                <a16:creationId xmlns:a16="http://schemas.microsoft.com/office/drawing/2014/main" id="{B959E8FE-F5A0-4318-A587-99AF9D0EF690}"/>
              </a:ext>
            </a:extLst>
          </p:cNvPr>
          <p:cNvSpPr/>
          <p:nvPr/>
        </p:nvSpPr>
        <p:spPr>
          <a:xfrm>
            <a:off x="171450" y="2693650"/>
            <a:ext cx="720000" cy="720000"/>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descr="Tired face with solid fill with solid fill">
            <a:extLst>
              <a:ext uri="{FF2B5EF4-FFF2-40B4-BE49-F238E27FC236}">
                <a16:creationId xmlns:a16="http://schemas.microsoft.com/office/drawing/2014/main" id="{8C3AC773-1896-4434-80DD-5ADA7EA00A5C}"/>
              </a:ext>
            </a:extLst>
          </p:cNvPr>
          <p:cNvSpPr/>
          <p:nvPr/>
        </p:nvSpPr>
        <p:spPr>
          <a:xfrm>
            <a:off x="171450" y="3484070"/>
            <a:ext cx="720000" cy="720000"/>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Oval 11" descr="Wi-Fi with solid fill">
            <a:extLst>
              <a:ext uri="{FF2B5EF4-FFF2-40B4-BE49-F238E27FC236}">
                <a16:creationId xmlns:a16="http://schemas.microsoft.com/office/drawing/2014/main" id="{A7FAC199-C3DD-417D-8257-61555690FBA0}"/>
              </a:ext>
            </a:extLst>
          </p:cNvPr>
          <p:cNvSpPr/>
          <p:nvPr/>
        </p:nvSpPr>
        <p:spPr>
          <a:xfrm>
            <a:off x="3957686" y="4470852"/>
            <a:ext cx="720000" cy="720000"/>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Oval 12" descr="Pound with solid fill">
            <a:extLst>
              <a:ext uri="{FF2B5EF4-FFF2-40B4-BE49-F238E27FC236}">
                <a16:creationId xmlns:a16="http://schemas.microsoft.com/office/drawing/2014/main" id="{6D4081DB-E5AD-46EB-8F20-22752D458314}"/>
              </a:ext>
            </a:extLst>
          </p:cNvPr>
          <p:cNvSpPr/>
          <p:nvPr/>
        </p:nvSpPr>
        <p:spPr>
          <a:xfrm>
            <a:off x="3967529" y="3635041"/>
            <a:ext cx="720000" cy="720000"/>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Oval 13" descr="Open hand with solid fill">
            <a:extLst>
              <a:ext uri="{FF2B5EF4-FFF2-40B4-BE49-F238E27FC236}">
                <a16:creationId xmlns:a16="http://schemas.microsoft.com/office/drawing/2014/main" id="{D91B59BC-9F8F-4445-BDF4-AB1732E0E30C}"/>
              </a:ext>
            </a:extLst>
          </p:cNvPr>
          <p:cNvSpPr/>
          <p:nvPr/>
        </p:nvSpPr>
        <p:spPr>
          <a:xfrm>
            <a:off x="172466" y="4352965"/>
            <a:ext cx="720000" cy="720000"/>
          </a:xfrm>
          <a:prstGeom prst="ellipse">
            <a:avLst/>
          </a:prstGeom>
          <a:blipFill>
            <a:blip r:embed="rId11">
              <a:extLs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Graphic 14" descr="Dizzy face outline with solid fill">
            <a:extLst>
              <a:ext uri="{FF2B5EF4-FFF2-40B4-BE49-F238E27FC236}">
                <a16:creationId xmlns:a16="http://schemas.microsoft.com/office/drawing/2014/main" id="{6B983DFD-8E5B-4074-89FC-62BEF028F5E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7686" y="2824197"/>
            <a:ext cx="720000" cy="720000"/>
          </a:xfrm>
          <a:prstGeom prst="rect">
            <a:avLst/>
          </a:prstGeom>
        </p:spPr>
      </p:pic>
      <p:graphicFrame>
        <p:nvGraphicFramePr>
          <p:cNvPr id="28" name="Diagram 27">
            <a:extLst>
              <a:ext uri="{FF2B5EF4-FFF2-40B4-BE49-F238E27FC236}">
                <a16:creationId xmlns:a16="http://schemas.microsoft.com/office/drawing/2014/main" id="{192394F4-21F4-4B7C-8883-FCCC2009A089}"/>
              </a:ext>
            </a:extLst>
          </p:cNvPr>
          <p:cNvGraphicFramePr/>
          <p:nvPr>
            <p:extLst>
              <p:ext uri="{D42A27DB-BD31-4B8C-83A1-F6EECF244321}">
                <p14:modId xmlns:p14="http://schemas.microsoft.com/office/powerpoint/2010/main" val="2543481749"/>
              </p:ext>
            </p:extLst>
          </p:nvPr>
        </p:nvGraphicFramePr>
        <p:xfrm>
          <a:off x="6684794" y="871148"/>
          <a:ext cx="5708649" cy="516727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0" name="TextBox 29">
            <a:extLst>
              <a:ext uri="{FF2B5EF4-FFF2-40B4-BE49-F238E27FC236}">
                <a16:creationId xmlns:a16="http://schemas.microsoft.com/office/drawing/2014/main" id="{BE3DE8BC-A239-4A5A-B751-1E277E5C2E7C}"/>
              </a:ext>
            </a:extLst>
          </p:cNvPr>
          <p:cNvSpPr txBox="1"/>
          <p:nvPr/>
        </p:nvSpPr>
        <p:spPr>
          <a:xfrm>
            <a:off x="10368914" y="3072088"/>
            <a:ext cx="1659194" cy="2000548"/>
          </a:xfrm>
          <a:prstGeom prst="rect">
            <a:avLst/>
          </a:prstGeom>
          <a:solidFill>
            <a:schemeClr val="accent5">
              <a:lumMod val="25000"/>
            </a:schemeClr>
          </a:solidFill>
          <a:ln>
            <a:solidFill>
              <a:schemeClr val="bg1"/>
            </a:solidFill>
          </a:ln>
        </p:spPr>
        <p:txBody>
          <a:bodyPr wrap="square" rtlCol="0">
            <a:spAutoFit/>
          </a:bodyPr>
          <a:lstStyle/>
          <a:p>
            <a:r>
              <a:rPr lang="en-GB" sz="4000" b="1">
                <a:solidFill>
                  <a:schemeClr val="bg1"/>
                </a:solidFill>
              </a:rPr>
              <a:t>!</a:t>
            </a:r>
            <a:r>
              <a:rPr lang="en-GB" sz="2800" b="1">
                <a:solidFill>
                  <a:schemeClr val="bg1"/>
                </a:solidFill>
              </a:rPr>
              <a:t>41%</a:t>
            </a:r>
            <a:r>
              <a:rPr lang="en-GB" sz="1600">
                <a:solidFill>
                  <a:schemeClr val="bg1"/>
                </a:solidFill>
              </a:rPr>
              <a:t> </a:t>
            </a:r>
            <a:r>
              <a:rPr lang="en-GB">
                <a:solidFill>
                  <a:schemeClr val="bg1"/>
                </a:solidFill>
              </a:rPr>
              <a:t>see no benefit the internet can offer them</a:t>
            </a:r>
          </a:p>
        </p:txBody>
      </p:sp>
      <p:grpSp>
        <p:nvGrpSpPr>
          <p:cNvPr id="17" name="Group 16">
            <a:extLst>
              <a:ext uri="{FF2B5EF4-FFF2-40B4-BE49-F238E27FC236}">
                <a16:creationId xmlns:a16="http://schemas.microsoft.com/office/drawing/2014/main" id="{048D51B7-4B93-4241-840B-8317ACB6D8AC}"/>
              </a:ext>
            </a:extLst>
          </p:cNvPr>
          <p:cNvGrpSpPr/>
          <p:nvPr/>
        </p:nvGrpSpPr>
        <p:grpSpPr>
          <a:xfrm>
            <a:off x="2324616" y="1611701"/>
            <a:ext cx="3123167" cy="750499"/>
            <a:chOff x="1292740" y="2461"/>
            <a:chExt cx="3123167" cy="1672447"/>
          </a:xfrm>
        </p:grpSpPr>
        <p:sp>
          <p:nvSpPr>
            <p:cNvPr id="18" name="Rectangle: Rounded Corners 17">
              <a:extLst>
                <a:ext uri="{FF2B5EF4-FFF2-40B4-BE49-F238E27FC236}">
                  <a16:creationId xmlns:a16="http://schemas.microsoft.com/office/drawing/2014/main" id="{457CE401-2DC8-4207-83C8-2127E81FD48C}"/>
                </a:ext>
              </a:extLst>
            </p:cNvPr>
            <p:cNvSpPr/>
            <p:nvPr/>
          </p:nvSpPr>
          <p:spPr>
            <a:xfrm>
              <a:off x="1292740" y="2461"/>
              <a:ext cx="3123167" cy="1672447"/>
            </a:xfrm>
            <a:prstGeom prst="roundRect">
              <a:avLst>
                <a:gd name="adj" fmla="val 10000"/>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D2E32829-D94A-4FDC-B933-AB278E8384AD}"/>
                </a:ext>
              </a:extLst>
            </p:cNvPr>
            <p:cNvSpPr txBox="1"/>
            <p:nvPr/>
          </p:nvSpPr>
          <p:spPr>
            <a:xfrm>
              <a:off x="1341724" y="51444"/>
              <a:ext cx="3025199" cy="15379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GB" sz="2400" kern="1200"/>
                <a:t>Main barriers faced by older residents</a:t>
              </a:r>
            </a:p>
          </p:txBody>
        </p:sp>
      </p:grpSp>
      <p:sp>
        <p:nvSpPr>
          <p:cNvPr id="20" name="Arrow: Pentagon 19">
            <a:extLst>
              <a:ext uri="{FF2B5EF4-FFF2-40B4-BE49-F238E27FC236}">
                <a16:creationId xmlns:a16="http://schemas.microsoft.com/office/drawing/2014/main" id="{66515FF4-7731-4E17-A0A8-6A221740D994}"/>
              </a:ext>
            </a:extLst>
          </p:cNvPr>
          <p:cNvSpPr/>
          <p:nvPr/>
        </p:nvSpPr>
        <p:spPr bwMode="auto">
          <a:xfrm flipH="1">
            <a:off x="754545" y="2819818"/>
            <a:ext cx="3122130"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300" u="none" kern="1200">
                <a:solidFill>
                  <a:schemeClr val="bg1"/>
                </a:solidFill>
              </a:rPr>
              <a:t>36% have no interest in the internet</a:t>
            </a:r>
            <a:endParaRPr kumimoji="0" lang="en-GB" sz="1300" b="0" i="0" u="none" strike="noStrike" cap="none" normalizeH="0" baseline="0">
              <a:ln>
                <a:noFill/>
              </a:ln>
              <a:solidFill>
                <a:schemeClr val="tx1"/>
              </a:solidFill>
              <a:effectLst/>
              <a:latin typeface="Arial" charset="0"/>
            </a:endParaRPr>
          </a:p>
        </p:txBody>
      </p:sp>
      <p:sp>
        <p:nvSpPr>
          <p:cNvPr id="21" name="Arrow: Pentagon 20">
            <a:extLst>
              <a:ext uri="{FF2B5EF4-FFF2-40B4-BE49-F238E27FC236}">
                <a16:creationId xmlns:a16="http://schemas.microsoft.com/office/drawing/2014/main" id="{90BE247A-B028-446E-9782-86D87D4E2C60}"/>
              </a:ext>
            </a:extLst>
          </p:cNvPr>
          <p:cNvSpPr/>
          <p:nvPr/>
        </p:nvSpPr>
        <p:spPr bwMode="auto">
          <a:xfrm flipH="1">
            <a:off x="748850" y="3649480"/>
            <a:ext cx="3122130"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300" u="none" kern="1200">
                <a:solidFill>
                  <a:schemeClr val="bg1"/>
                </a:solidFill>
              </a:rPr>
              <a:t>25% are not confident in using the devices or the internet</a:t>
            </a:r>
            <a:endParaRPr kumimoji="0" lang="en-GB" sz="1300" b="0" i="0" u="none" strike="noStrike" cap="none" normalizeH="0" baseline="0">
              <a:ln>
                <a:noFill/>
              </a:ln>
              <a:solidFill>
                <a:schemeClr val="tx1"/>
              </a:solidFill>
              <a:effectLst/>
              <a:latin typeface="Arial" charset="0"/>
            </a:endParaRPr>
          </a:p>
        </p:txBody>
      </p:sp>
      <p:sp>
        <p:nvSpPr>
          <p:cNvPr id="22" name="Arrow: Pentagon 21">
            <a:extLst>
              <a:ext uri="{FF2B5EF4-FFF2-40B4-BE49-F238E27FC236}">
                <a16:creationId xmlns:a16="http://schemas.microsoft.com/office/drawing/2014/main" id="{DD9E71E7-E8AC-444D-A3EF-EB317535EED2}"/>
              </a:ext>
            </a:extLst>
          </p:cNvPr>
          <p:cNvSpPr/>
          <p:nvPr/>
        </p:nvSpPr>
        <p:spPr bwMode="auto">
          <a:xfrm flipH="1">
            <a:off x="4182829" y="4497498"/>
            <a:ext cx="3132371"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300" u="none" kern="1200">
                <a:solidFill>
                  <a:schemeClr val="bg1"/>
                </a:solidFill>
              </a:rPr>
              <a:t>15% don’t have the right equipment</a:t>
            </a:r>
          </a:p>
        </p:txBody>
      </p:sp>
      <p:sp>
        <p:nvSpPr>
          <p:cNvPr id="23" name="Arrow: Pentagon 22">
            <a:extLst>
              <a:ext uri="{FF2B5EF4-FFF2-40B4-BE49-F238E27FC236}">
                <a16:creationId xmlns:a16="http://schemas.microsoft.com/office/drawing/2014/main" id="{3A6990D8-3AA9-465C-9F02-96B0BB2FE8F2}"/>
              </a:ext>
            </a:extLst>
          </p:cNvPr>
          <p:cNvSpPr/>
          <p:nvPr/>
        </p:nvSpPr>
        <p:spPr bwMode="auto">
          <a:xfrm flipH="1">
            <a:off x="4220929" y="2852217"/>
            <a:ext cx="3132371"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300" kern="1200">
                <a:solidFill>
                  <a:schemeClr val="bg1"/>
                </a:solidFill>
                <a:latin typeface="Arial"/>
                <a:ea typeface="+mn-ea"/>
                <a:cs typeface="+mn-cs"/>
              </a:rPr>
              <a:t>18% find it too complicated</a:t>
            </a:r>
            <a:endParaRPr kumimoji="0" lang="en-GB" sz="1300" b="0" i="0" u="none" strike="noStrike" cap="none" normalizeH="0" baseline="0">
              <a:ln>
                <a:noFill/>
              </a:ln>
              <a:solidFill>
                <a:schemeClr val="tx1"/>
              </a:solidFill>
              <a:effectLst/>
              <a:latin typeface="Arial" charset="0"/>
            </a:endParaRPr>
          </a:p>
        </p:txBody>
      </p:sp>
      <p:sp>
        <p:nvSpPr>
          <p:cNvPr id="24" name="Arrow: Pentagon 23">
            <a:extLst>
              <a:ext uri="{FF2B5EF4-FFF2-40B4-BE49-F238E27FC236}">
                <a16:creationId xmlns:a16="http://schemas.microsoft.com/office/drawing/2014/main" id="{A427D559-6BD9-4C7E-9027-4A2330DAEEFD}"/>
              </a:ext>
            </a:extLst>
          </p:cNvPr>
          <p:cNvSpPr/>
          <p:nvPr/>
        </p:nvSpPr>
        <p:spPr bwMode="auto">
          <a:xfrm flipH="1">
            <a:off x="4182829" y="3706939"/>
            <a:ext cx="3132371"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300" kern="1200">
                <a:solidFill>
                  <a:schemeClr val="bg1"/>
                </a:solidFill>
                <a:latin typeface="Arial"/>
                <a:ea typeface="+mn-ea"/>
                <a:cs typeface="+mn-cs"/>
              </a:rPr>
              <a:t>16% high cost of devices</a:t>
            </a:r>
            <a:endParaRPr kumimoji="0" lang="en-GB" sz="1300" b="0" i="0" u="none" strike="noStrike" cap="none" normalizeH="0" baseline="0">
              <a:ln>
                <a:noFill/>
              </a:ln>
              <a:solidFill>
                <a:schemeClr val="tx1"/>
              </a:solidFill>
              <a:effectLst/>
              <a:latin typeface="Arial" charset="0"/>
            </a:endParaRPr>
          </a:p>
        </p:txBody>
      </p:sp>
      <p:sp>
        <p:nvSpPr>
          <p:cNvPr id="25" name="Arrow: Pentagon 24">
            <a:extLst>
              <a:ext uri="{FF2B5EF4-FFF2-40B4-BE49-F238E27FC236}">
                <a16:creationId xmlns:a16="http://schemas.microsoft.com/office/drawing/2014/main" id="{66D8E92C-1612-427A-9042-AD2E515F21F8}"/>
              </a:ext>
            </a:extLst>
          </p:cNvPr>
          <p:cNvSpPr/>
          <p:nvPr/>
        </p:nvSpPr>
        <p:spPr bwMode="auto">
          <a:xfrm flipH="1">
            <a:off x="748850" y="4494677"/>
            <a:ext cx="3122130" cy="612000"/>
          </a:xfrm>
          <a:prstGeom prst="homePlate">
            <a:avLst/>
          </a:prstGeom>
          <a:solidFill>
            <a:srgbClr val="236BB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defTabSz="914400" eaLnBrk="0" fontAlgn="base" hangingPunct="0">
              <a:spcBef>
                <a:spcPct val="0"/>
              </a:spcBef>
              <a:spcAft>
                <a:spcPct val="0"/>
              </a:spcAft>
            </a:pPr>
            <a:r>
              <a:rPr lang="en-GB" sz="1300" kern="1200">
                <a:solidFill>
                  <a:schemeClr val="bg1"/>
                </a:solidFill>
                <a:latin typeface="Calibri"/>
                <a:cs typeface="Calibri"/>
              </a:rPr>
              <a:t>18% I get someone else to do wha</a:t>
            </a:r>
            <a:r>
              <a:rPr lang="en-GB" sz="1300">
                <a:solidFill>
                  <a:schemeClr val="bg1"/>
                </a:solidFill>
                <a:latin typeface="Calibri"/>
                <a:cs typeface="Calibri"/>
              </a:rPr>
              <a:t>t I need to do online</a:t>
            </a:r>
            <a:endParaRPr kumimoji="0" lang="en-GB" sz="1300" b="0" i="0" u="none" strike="noStrike" cap="none" normalizeH="0" baseline="0">
              <a:ln>
                <a:noFill/>
              </a:ln>
              <a:solidFill>
                <a:schemeClr val="bg1"/>
              </a:solidFill>
              <a:effectLst/>
              <a:latin typeface="Calibri"/>
              <a:cs typeface="Calibri"/>
            </a:endParaRPr>
          </a:p>
        </p:txBody>
      </p:sp>
      <p:sp>
        <p:nvSpPr>
          <p:cNvPr id="26" name="Oval 25" descr="Wi-Fi with solid fill">
            <a:extLst>
              <a:ext uri="{FF2B5EF4-FFF2-40B4-BE49-F238E27FC236}">
                <a16:creationId xmlns:a16="http://schemas.microsoft.com/office/drawing/2014/main" id="{0BB206F5-54F4-4D6F-B766-13CBA1C0B603}"/>
              </a:ext>
            </a:extLst>
          </p:cNvPr>
          <p:cNvSpPr/>
          <p:nvPr/>
        </p:nvSpPr>
        <p:spPr>
          <a:xfrm>
            <a:off x="3986261" y="4480377"/>
            <a:ext cx="720000" cy="720000"/>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Oval 26" descr="Pound with solid fill">
            <a:extLst>
              <a:ext uri="{FF2B5EF4-FFF2-40B4-BE49-F238E27FC236}">
                <a16:creationId xmlns:a16="http://schemas.microsoft.com/office/drawing/2014/main" id="{46326EE7-4108-4F14-837A-B3580AF46BE5}"/>
              </a:ext>
            </a:extLst>
          </p:cNvPr>
          <p:cNvSpPr/>
          <p:nvPr/>
        </p:nvSpPr>
        <p:spPr>
          <a:xfrm>
            <a:off x="3996104" y="3644566"/>
            <a:ext cx="720000" cy="720000"/>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0689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EA6F-1437-436D-9809-081B1B1C69A1}"/>
              </a:ext>
            </a:extLst>
          </p:cNvPr>
          <p:cNvSpPr>
            <a:spLocks noGrp="1"/>
          </p:cNvSpPr>
          <p:nvPr>
            <p:ph type="title"/>
          </p:nvPr>
        </p:nvSpPr>
        <p:spPr>
          <a:xfrm>
            <a:off x="676275" y="250825"/>
            <a:ext cx="10515600" cy="1325563"/>
          </a:xfrm>
        </p:spPr>
        <p:txBody>
          <a:bodyPr/>
          <a:lstStyle/>
          <a:p>
            <a:pPr>
              <a:lnSpc>
                <a:spcPct val="100000"/>
              </a:lnSpc>
              <a:spcBef>
                <a:spcPts val="0"/>
              </a:spcBef>
              <a:defRPr/>
            </a:pPr>
            <a:r>
              <a:rPr lang="en-GB" sz="3600" b="1">
                <a:solidFill>
                  <a:srgbClr val="00668B"/>
                </a:solidFill>
                <a:latin typeface="Arial"/>
                <a:ea typeface="+mn-ea"/>
                <a:cs typeface="Calibri Light"/>
              </a:rPr>
              <a:t>Digital Inclusion in Westminster</a:t>
            </a:r>
            <a:endParaRPr lang="en-GB" sz="3600" b="1">
              <a:solidFill>
                <a:srgbClr val="00668B"/>
              </a:solidFill>
              <a:latin typeface="Arial" panose="020B0604020202020204" pitchFamily="34" charset="0"/>
              <a:ea typeface="+mn-ea"/>
              <a:cs typeface="Calibri Light"/>
            </a:endParaRPr>
          </a:p>
        </p:txBody>
      </p:sp>
      <p:sp>
        <p:nvSpPr>
          <p:cNvPr id="5" name="Content Placeholder 2">
            <a:extLst>
              <a:ext uri="{FF2B5EF4-FFF2-40B4-BE49-F238E27FC236}">
                <a16:creationId xmlns:a16="http://schemas.microsoft.com/office/drawing/2014/main" id="{58C886A6-6072-0E20-2B83-C4539DFA1FF4}"/>
              </a:ext>
            </a:extLst>
          </p:cNvPr>
          <p:cNvSpPr txBox="1">
            <a:spLocks/>
          </p:cNvSpPr>
          <p:nvPr/>
        </p:nvSpPr>
        <p:spPr>
          <a:xfrm>
            <a:off x="447674" y="1430535"/>
            <a:ext cx="5238167" cy="2328069"/>
          </a:xfrm>
          <a:prstGeom prst="rect">
            <a:avLst/>
          </a:prstGeom>
          <a:solidFill>
            <a:schemeClr val="accent1">
              <a:lumMod val="20000"/>
              <a:lumOff val="80000"/>
            </a:schemeClr>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a:t>What have we done so far?</a:t>
            </a:r>
          </a:p>
          <a:p>
            <a:pPr marL="0" indent="0">
              <a:buNone/>
            </a:pPr>
            <a:r>
              <a:rPr lang="en-GB" sz="1800"/>
              <a:t>Pandemic responses (devices, free broadband, etc.)</a:t>
            </a:r>
            <a:endParaRPr lang="en-GB" sz="1800">
              <a:cs typeface="Calibri"/>
            </a:endParaRPr>
          </a:p>
          <a:p>
            <a:pPr marL="0" indent="0">
              <a:buNone/>
            </a:pPr>
            <a:r>
              <a:rPr lang="en-GB" sz="1800"/>
              <a:t>Data and insights for localised support</a:t>
            </a:r>
            <a:endParaRPr lang="en-GB" sz="1800">
              <a:cs typeface="Calibri"/>
            </a:endParaRPr>
          </a:p>
          <a:p>
            <a:pPr marL="0" indent="0">
              <a:buNone/>
            </a:pPr>
            <a:r>
              <a:rPr lang="en-GB" sz="1800">
                <a:cs typeface="Calibri"/>
              </a:rPr>
              <a:t>Weekly Digital Ambassadors sessions</a:t>
            </a:r>
          </a:p>
          <a:p>
            <a:pPr marL="0" indent="0">
              <a:buNone/>
            </a:pPr>
            <a:r>
              <a:rPr lang="en-GB" sz="1800">
                <a:cs typeface="Calibri"/>
              </a:rPr>
              <a:t>Halved digitally excluded population (2021 City Survey)</a:t>
            </a:r>
          </a:p>
          <a:p>
            <a:pPr marL="0" indent="0">
              <a:buNone/>
            </a:pPr>
            <a:r>
              <a:rPr lang="en-GB" sz="1800">
                <a:cs typeface="Calibri"/>
              </a:rPr>
              <a:t>Strong relationships across sectors</a:t>
            </a:r>
          </a:p>
          <a:p>
            <a:pPr marL="0" indent="0">
              <a:buNone/>
            </a:pPr>
            <a:endParaRPr lang="en-GB" sz="2000">
              <a:cs typeface="Calibri" panose="020F0502020204030204"/>
            </a:endParaRPr>
          </a:p>
          <a:p>
            <a:endParaRPr lang="en-GB">
              <a:cs typeface="Calibri" panose="020F0502020204030204"/>
            </a:endParaRPr>
          </a:p>
        </p:txBody>
      </p:sp>
      <p:sp>
        <p:nvSpPr>
          <p:cNvPr id="7" name="Content Placeholder 2">
            <a:extLst>
              <a:ext uri="{FF2B5EF4-FFF2-40B4-BE49-F238E27FC236}">
                <a16:creationId xmlns:a16="http://schemas.microsoft.com/office/drawing/2014/main" id="{3898517C-6559-8E90-0754-6C3E5DA060E1}"/>
              </a:ext>
            </a:extLst>
          </p:cNvPr>
          <p:cNvSpPr txBox="1">
            <a:spLocks/>
          </p:cNvSpPr>
          <p:nvPr/>
        </p:nvSpPr>
        <p:spPr>
          <a:xfrm>
            <a:off x="6229350" y="1468634"/>
            <a:ext cx="5387068" cy="2328069"/>
          </a:xfrm>
          <a:prstGeom prst="rect">
            <a:avLst/>
          </a:prstGeom>
          <a:solidFill>
            <a:schemeClr val="accent1">
              <a:lumMod val="20000"/>
              <a:lumOff val="80000"/>
            </a:schemeClr>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What is available now?</a:t>
            </a:r>
          </a:p>
          <a:p>
            <a:pPr marL="0" indent="0">
              <a:buNone/>
            </a:pPr>
            <a:r>
              <a:rPr lang="en-GB" sz="2000"/>
              <a:t>Connect Westminster Residents Voucher Scheme</a:t>
            </a:r>
            <a:endParaRPr lang="en-GB"/>
          </a:p>
          <a:p>
            <a:pPr marL="0" indent="0">
              <a:buNone/>
            </a:pPr>
            <a:r>
              <a:rPr lang="en-GB" sz="2000">
                <a:cs typeface="Calibri"/>
              </a:rPr>
              <a:t>Pre-Paid Sim Cards for Data-poor Residents</a:t>
            </a:r>
          </a:p>
          <a:p>
            <a:pPr marL="0" indent="0">
              <a:buNone/>
            </a:pPr>
            <a:r>
              <a:rPr lang="en-GB" sz="2000">
                <a:cs typeface="Calibri"/>
              </a:rPr>
              <a:t>Digital Skills Support</a:t>
            </a:r>
          </a:p>
          <a:p>
            <a:pPr marL="0" indent="0">
              <a:buNone/>
            </a:pPr>
            <a:r>
              <a:rPr lang="en-GB" sz="2000">
                <a:cs typeface="Calibri"/>
              </a:rPr>
              <a:t>Donated Devices</a:t>
            </a:r>
          </a:p>
          <a:p>
            <a:pPr marL="0" indent="0">
              <a:buNone/>
            </a:pPr>
            <a:r>
              <a:rPr lang="en-GB" sz="2000">
                <a:cs typeface="Calibri"/>
              </a:rPr>
              <a:t>Referral and triage service</a:t>
            </a:r>
          </a:p>
          <a:p>
            <a:pPr marL="0" indent="0">
              <a:buNone/>
            </a:pPr>
            <a:endParaRPr lang="en-GB" sz="2000">
              <a:cs typeface="Calibri"/>
            </a:endParaRPr>
          </a:p>
          <a:p>
            <a:pPr marL="0" indent="0">
              <a:buNone/>
            </a:pPr>
            <a:endParaRPr lang="en-GB" sz="2400">
              <a:cs typeface="Calibri" panose="020F0502020204030204"/>
            </a:endParaRPr>
          </a:p>
          <a:p>
            <a:pPr marL="0" indent="0">
              <a:buNone/>
            </a:pPr>
            <a:endParaRPr lang="en-GB" sz="2400">
              <a:cs typeface="Calibri" panose="020F0502020204030204"/>
            </a:endParaRPr>
          </a:p>
        </p:txBody>
      </p:sp>
      <p:sp>
        <p:nvSpPr>
          <p:cNvPr id="9" name="Content Placeholder 2">
            <a:extLst>
              <a:ext uri="{FF2B5EF4-FFF2-40B4-BE49-F238E27FC236}">
                <a16:creationId xmlns:a16="http://schemas.microsoft.com/office/drawing/2014/main" id="{C2860DD6-14BD-8B92-CE3A-B0607C8EDFCA}"/>
              </a:ext>
            </a:extLst>
          </p:cNvPr>
          <p:cNvSpPr txBox="1">
            <a:spLocks/>
          </p:cNvSpPr>
          <p:nvPr/>
        </p:nvSpPr>
        <p:spPr>
          <a:xfrm>
            <a:off x="457201" y="3949158"/>
            <a:ext cx="5238166" cy="2737392"/>
          </a:xfrm>
          <a:prstGeom prst="rect">
            <a:avLst/>
          </a:prstGeom>
          <a:solidFill>
            <a:schemeClr val="accent1">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Our priorities going forward</a:t>
            </a:r>
          </a:p>
          <a:p>
            <a:pPr marL="0" indent="0">
              <a:buNone/>
            </a:pPr>
            <a:r>
              <a:rPr lang="en-GB" sz="2000">
                <a:cs typeface="Calibri"/>
              </a:rPr>
              <a:t>Greater community engagement</a:t>
            </a:r>
          </a:p>
          <a:p>
            <a:pPr marL="0" indent="0">
              <a:buNone/>
            </a:pPr>
            <a:r>
              <a:rPr lang="en-GB" sz="2000">
                <a:solidFill>
                  <a:srgbClr val="000000"/>
                </a:solidFill>
                <a:cs typeface="Calibri"/>
              </a:rPr>
              <a:t>Holistic offering, bespoke to the needs of individuals</a:t>
            </a:r>
          </a:p>
          <a:p>
            <a:pPr marL="0" indent="0">
              <a:buNone/>
            </a:pPr>
            <a:r>
              <a:rPr lang="en-GB" sz="2000"/>
              <a:t>Cost of living support </a:t>
            </a:r>
            <a:endParaRPr lang="en-GB" sz="2000">
              <a:cs typeface="Calibri"/>
            </a:endParaRPr>
          </a:p>
          <a:p>
            <a:pPr marL="0" indent="0">
              <a:buNone/>
            </a:pPr>
            <a:r>
              <a:rPr lang="en-GB" sz="2000">
                <a:cs typeface="Calibri"/>
              </a:rPr>
              <a:t>Service integration </a:t>
            </a:r>
          </a:p>
          <a:p>
            <a:pPr marL="0" indent="0">
              <a:buNone/>
            </a:pPr>
            <a:r>
              <a:rPr lang="en-GB" sz="2000">
                <a:cs typeface="Calibri"/>
              </a:rPr>
              <a:t>Social prescription</a:t>
            </a:r>
          </a:p>
          <a:p>
            <a:endParaRPr lang="en-GB">
              <a:cs typeface="Calibri" panose="020F0502020204030204"/>
            </a:endParaRPr>
          </a:p>
        </p:txBody>
      </p:sp>
      <p:sp>
        <p:nvSpPr>
          <p:cNvPr id="11" name="Content Placeholder 2">
            <a:extLst>
              <a:ext uri="{FF2B5EF4-FFF2-40B4-BE49-F238E27FC236}">
                <a16:creationId xmlns:a16="http://schemas.microsoft.com/office/drawing/2014/main" id="{EEDE0A74-54E1-C721-C1D3-FE32A50C9ABD}"/>
              </a:ext>
            </a:extLst>
          </p:cNvPr>
          <p:cNvSpPr txBox="1">
            <a:spLocks/>
          </p:cNvSpPr>
          <p:nvPr/>
        </p:nvSpPr>
        <p:spPr>
          <a:xfrm>
            <a:off x="6248400" y="3958683"/>
            <a:ext cx="5387068" cy="2737392"/>
          </a:xfrm>
          <a:prstGeom prst="rect">
            <a:avLst/>
          </a:prstGeom>
          <a:solidFill>
            <a:schemeClr val="accent1">
              <a:lumMod val="20000"/>
              <a:lumOff val="80000"/>
            </a:schemeClr>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Key opportunities and challenges</a:t>
            </a:r>
          </a:p>
          <a:p>
            <a:pPr marL="0" indent="0">
              <a:buNone/>
            </a:pPr>
            <a:r>
              <a:rPr lang="en-GB" sz="2000">
                <a:cs typeface="Calibri"/>
              </a:rPr>
              <a:t>Digital switchover</a:t>
            </a:r>
          </a:p>
          <a:p>
            <a:pPr marL="0" indent="0">
              <a:buNone/>
            </a:pPr>
            <a:r>
              <a:rPr lang="en-GB" sz="2000">
                <a:cs typeface="Calibri"/>
              </a:rPr>
              <a:t>Prioritisation of digital connectivity and inclusion</a:t>
            </a:r>
          </a:p>
          <a:p>
            <a:pPr marL="0" indent="0">
              <a:buNone/>
            </a:pPr>
            <a:r>
              <a:rPr lang="en-GB" sz="2000">
                <a:cs typeface="Calibri"/>
              </a:rPr>
              <a:t>Service improvement</a:t>
            </a:r>
          </a:p>
          <a:p>
            <a:pPr marL="0" indent="0">
              <a:buNone/>
            </a:pPr>
            <a:r>
              <a:rPr lang="en-GB" sz="2000">
                <a:cs typeface="Calibri"/>
              </a:rPr>
              <a:t>Engagement</a:t>
            </a:r>
          </a:p>
          <a:p>
            <a:pPr marL="0" indent="0">
              <a:buNone/>
            </a:pPr>
            <a:r>
              <a:rPr lang="en-GB" sz="2000">
                <a:cs typeface="Calibri"/>
              </a:rPr>
              <a:t>Complex circumstances and needs</a:t>
            </a:r>
          </a:p>
          <a:p>
            <a:pPr marL="0" indent="0">
              <a:buNone/>
            </a:pPr>
            <a:r>
              <a:rPr lang="en-GB" sz="2000">
                <a:cs typeface="Calibri"/>
              </a:rPr>
              <a:t>Funding</a:t>
            </a:r>
          </a:p>
          <a:p>
            <a:pPr marL="0" indent="0">
              <a:buNone/>
            </a:pPr>
            <a:endParaRPr lang="en-GB" sz="2400">
              <a:cs typeface="Calibri" panose="020F0502020204030204"/>
            </a:endParaRPr>
          </a:p>
          <a:p>
            <a:pPr marL="0" indent="0">
              <a:buNone/>
            </a:pPr>
            <a:endParaRPr lang="en-GB" sz="2400">
              <a:cs typeface="Calibri" panose="020F0502020204030204"/>
            </a:endParaRPr>
          </a:p>
        </p:txBody>
      </p:sp>
    </p:spTree>
    <p:extLst>
      <p:ext uri="{BB962C8B-B14F-4D97-AF65-F5344CB8AC3E}">
        <p14:creationId xmlns:p14="http://schemas.microsoft.com/office/powerpoint/2010/main" val="394527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EA6F-1437-436D-9809-081B1B1C69A1}"/>
              </a:ext>
            </a:extLst>
          </p:cNvPr>
          <p:cNvSpPr>
            <a:spLocks noGrp="1"/>
          </p:cNvSpPr>
          <p:nvPr>
            <p:ph type="title"/>
          </p:nvPr>
        </p:nvSpPr>
        <p:spPr>
          <a:xfrm>
            <a:off x="276225" y="38297"/>
            <a:ext cx="10515600" cy="1325563"/>
          </a:xfrm>
        </p:spPr>
        <p:txBody>
          <a:bodyPr/>
          <a:lstStyle/>
          <a:p>
            <a:pPr>
              <a:lnSpc>
                <a:spcPct val="100000"/>
              </a:lnSpc>
              <a:spcBef>
                <a:spcPts val="0"/>
              </a:spcBef>
              <a:defRPr/>
            </a:pPr>
            <a:r>
              <a:rPr lang="en-GB" sz="3600" b="1">
                <a:solidFill>
                  <a:srgbClr val="00668B"/>
                </a:solidFill>
                <a:latin typeface="Arial"/>
                <a:ea typeface="+mn-ea"/>
                <a:cs typeface="Calibri Light"/>
              </a:rPr>
              <a:t>Digital Inclusion in K&amp;C – more than the sum of our parts</a:t>
            </a:r>
            <a:endParaRPr lang="en-GB" sz="3600" b="1">
              <a:solidFill>
                <a:srgbClr val="00668B"/>
              </a:solidFill>
              <a:latin typeface="Arial" panose="020B0604020202020204" pitchFamily="34" charset="0"/>
              <a:ea typeface="+mn-ea"/>
              <a:cs typeface="Calibri Light"/>
            </a:endParaRPr>
          </a:p>
        </p:txBody>
      </p:sp>
      <p:sp>
        <p:nvSpPr>
          <p:cNvPr id="3" name="Content Placeholder 2">
            <a:extLst>
              <a:ext uri="{FF2B5EF4-FFF2-40B4-BE49-F238E27FC236}">
                <a16:creationId xmlns:a16="http://schemas.microsoft.com/office/drawing/2014/main" id="{6897D62D-393A-4968-A883-66D105867D3B}"/>
              </a:ext>
            </a:extLst>
          </p:cNvPr>
          <p:cNvSpPr>
            <a:spLocks noGrp="1"/>
          </p:cNvSpPr>
          <p:nvPr>
            <p:ph idx="1"/>
          </p:nvPr>
        </p:nvSpPr>
        <p:spPr>
          <a:xfrm>
            <a:off x="447674" y="1430535"/>
            <a:ext cx="5238167" cy="2328069"/>
          </a:xfrm>
          <a:solidFill>
            <a:schemeClr val="accent1">
              <a:lumMod val="20000"/>
              <a:lumOff val="80000"/>
            </a:schemeClr>
          </a:solidFill>
        </p:spPr>
        <p:txBody>
          <a:bodyPr/>
          <a:lstStyle/>
          <a:p>
            <a:pPr marL="0" indent="0">
              <a:buNone/>
            </a:pPr>
            <a:r>
              <a:rPr lang="en-GB" sz="2000" b="1"/>
              <a:t>What have we done so far?</a:t>
            </a:r>
          </a:p>
          <a:p>
            <a:pPr marL="0" indent="0">
              <a:buNone/>
            </a:pPr>
            <a:r>
              <a:rPr lang="en-GB" sz="2000"/>
              <a:t>3,000+ devices distributed</a:t>
            </a:r>
          </a:p>
          <a:p>
            <a:pPr marL="0" indent="0">
              <a:buNone/>
            </a:pPr>
            <a:r>
              <a:rPr lang="en-GB" sz="2000"/>
              <a:t>Understanding of need</a:t>
            </a:r>
          </a:p>
          <a:p>
            <a:pPr marL="0" indent="0">
              <a:buNone/>
            </a:pPr>
            <a:r>
              <a:rPr lang="en-GB" sz="2000"/>
              <a:t>Building partnerships, locally and regionally</a:t>
            </a:r>
          </a:p>
          <a:p>
            <a:pPr marL="0" indent="0">
              <a:buNone/>
            </a:pPr>
            <a:r>
              <a:rPr lang="en-GB" sz="2000"/>
              <a:t>Mobilising the Council including staff digital skills</a:t>
            </a:r>
          </a:p>
          <a:p>
            <a:pPr marL="0" indent="0">
              <a:buNone/>
            </a:pPr>
            <a:endParaRPr lang="en-GB" sz="2000"/>
          </a:p>
          <a:p>
            <a:endParaRPr lang="en-GB"/>
          </a:p>
        </p:txBody>
      </p:sp>
      <p:sp>
        <p:nvSpPr>
          <p:cNvPr id="4" name="Content Placeholder 2">
            <a:extLst>
              <a:ext uri="{FF2B5EF4-FFF2-40B4-BE49-F238E27FC236}">
                <a16:creationId xmlns:a16="http://schemas.microsoft.com/office/drawing/2014/main" id="{6598AA74-571E-4CA7-BD01-7BAFB6A8049C}"/>
              </a:ext>
            </a:extLst>
          </p:cNvPr>
          <p:cNvSpPr txBox="1">
            <a:spLocks/>
          </p:cNvSpPr>
          <p:nvPr/>
        </p:nvSpPr>
        <p:spPr>
          <a:xfrm>
            <a:off x="6229350" y="1468634"/>
            <a:ext cx="5387068" cy="2328069"/>
          </a:xfrm>
          <a:prstGeom prst="rect">
            <a:avLst/>
          </a:prstGeom>
          <a:solidFill>
            <a:schemeClr val="accent1">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What is available now?</a:t>
            </a:r>
          </a:p>
          <a:p>
            <a:pPr marL="0" indent="0">
              <a:buNone/>
            </a:pPr>
            <a:r>
              <a:rPr lang="en-GB" sz="2000"/>
              <a:t>Digital exclusion among older people story map</a:t>
            </a:r>
          </a:p>
          <a:p>
            <a:pPr marL="0" indent="0">
              <a:buNone/>
            </a:pPr>
            <a:r>
              <a:rPr lang="en-GB" sz="2000"/>
              <a:t>A needs assessment and evaluation tool</a:t>
            </a:r>
          </a:p>
          <a:p>
            <a:pPr marL="0" indent="0">
              <a:buNone/>
            </a:pPr>
            <a:r>
              <a:rPr lang="en-GB" sz="2000"/>
              <a:t>A signposting guide for front line staff</a:t>
            </a:r>
          </a:p>
          <a:p>
            <a:pPr marL="0" indent="0">
              <a:buNone/>
            </a:pPr>
            <a:r>
              <a:rPr lang="en-GB" sz="2000"/>
              <a:t>A Partnership, directory, newsletter – knowledge and information</a:t>
            </a:r>
          </a:p>
          <a:p>
            <a:pPr marL="0" indent="0">
              <a:buNone/>
            </a:pPr>
            <a:r>
              <a:rPr lang="en-GB" sz="2000"/>
              <a:t>Good Things Foundation- Online Centres Network</a:t>
            </a:r>
          </a:p>
          <a:p>
            <a:pPr marL="0" indent="0">
              <a:buNone/>
            </a:pPr>
            <a:endParaRPr lang="en-GB" sz="2000"/>
          </a:p>
          <a:p>
            <a:pPr marL="0" indent="0">
              <a:buNone/>
            </a:pPr>
            <a:endParaRPr lang="en-GB" sz="2400"/>
          </a:p>
          <a:p>
            <a:pPr marL="0" indent="0">
              <a:buNone/>
            </a:pPr>
            <a:endParaRPr lang="en-GB" sz="2400"/>
          </a:p>
        </p:txBody>
      </p:sp>
      <p:sp>
        <p:nvSpPr>
          <p:cNvPr id="5" name="Content Placeholder 2">
            <a:extLst>
              <a:ext uri="{FF2B5EF4-FFF2-40B4-BE49-F238E27FC236}">
                <a16:creationId xmlns:a16="http://schemas.microsoft.com/office/drawing/2014/main" id="{34C37915-DDF2-4AA6-AD4C-FC39052B13D7}"/>
              </a:ext>
            </a:extLst>
          </p:cNvPr>
          <p:cNvSpPr txBox="1">
            <a:spLocks/>
          </p:cNvSpPr>
          <p:nvPr/>
        </p:nvSpPr>
        <p:spPr>
          <a:xfrm>
            <a:off x="457201" y="3949158"/>
            <a:ext cx="5238166" cy="2737392"/>
          </a:xfrm>
          <a:prstGeom prst="rect">
            <a:avLst/>
          </a:prstGeom>
          <a:solidFill>
            <a:schemeClr val="accent1">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Our priorities going forward</a:t>
            </a:r>
          </a:p>
          <a:p>
            <a:r>
              <a:rPr lang="en-GB" sz="2000"/>
              <a:t>Partnership approach to digital skills and devices to meet partner needs</a:t>
            </a:r>
          </a:p>
          <a:p>
            <a:r>
              <a:rPr lang="en-GB" sz="2000"/>
              <a:t>Staff volunteers delivering skills support drop-ins </a:t>
            </a:r>
            <a:endParaRPr lang="en-GB" sz="2000">
              <a:solidFill>
                <a:srgbClr val="FF0000"/>
              </a:solidFill>
            </a:endParaRPr>
          </a:p>
          <a:p>
            <a:r>
              <a:rPr lang="en-GB" sz="2000"/>
              <a:t>Piloting assistive tech in resident’s homes</a:t>
            </a:r>
          </a:p>
          <a:p>
            <a:r>
              <a:rPr lang="en-GB" sz="2000"/>
              <a:t>Digital hubs on housing estates</a:t>
            </a:r>
          </a:p>
          <a:p>
            <a:r>
              <a:rPr lang="en-GB" sz="2000"/>
              <a:t>Next generation directory in collaboration with NHS</a:t>
            </a:r>
          </a:p>
          <a:p>
            <a:endParaRPr lang="en-GB"/>
          </a:p>
        </p:txBody>
      </p:sp>
      <p:sp>
        <p:nvSpPr>
          <p:cNvPr id="6" name="Content Placeholder 2">
            <a:extLst>
              <a:ext uri="{FF2B5EF4-FFF2-40B4-BE49-F238E27FC236}">
                <a16:creationId xmlns:a16="http://schemas.microsoft.com/office/drawing/2014/main" id="{278B9A28-5EFA-4D35-8F35-F07F312A7081}"/>
              </a:ext>
            </a:extLst>
          </p:cNvPr>
          <p:cNvSpPr txBox="1">
            <a:spLocks/>
          </p:cNvSpPr>
          <p:nvPr/>
        </p:nvSpPr>
        <p:spPr>
          <a:xfrm>
            <a:off x="6248400" y="3958683"/>
            <a:ext cx="5387068" cy="2737392"/>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t>Key opportunities and challenges</a:t>
            </a:r>
          </a:p>
          <a:p>
            <a:pPr marL="0" indent="0">
              <a:buNone/>
            </a:pPr>
            <a:r>
              <a:rPr lang="en-GB" sz="2000"/>
              <a:t>Cost of living and copper switch off</a:t>
            </a:r>
          </a:p>
          <a:p>
            <a:pPr marL="0" indent="0">
              <a:buNone/>
            </a:pPr>
            <a:r>
              <a:rPr lang="en-GB" sz="2000"/>
              <a:t>Maximising investment and understanding needs and priorities</a:t>
            </a:r>
          </a:p>
          <a:p>
            <a:pPr marL="0" indent="0">
              <a:buNone/>
            </a:pPr>
            <a:r>
              <a:rPr lang="en-GB" sz="2000"/>
              <a:t>Digital strategy</a:t>
            </a:r>
          </a:p>
          <a:p>
            <a:pPr marL="0" indent="0">
              <a:buNone/>
            </a:pPr>
            <a:r>
              <a:rPr lang="en-GB" sz="2000"/>
              <a:t>LOTI – Digital Inclusion Service for London</a:t>
            </a:r>
          </a:p>
          <a:p>
            <a:pPr marL="0" indent="0">
              <a:buNone/>
            </a:pPr>
            <a:r>
              <a:rPr lang="en-GB" sz="2000"/>
              <a:t>Third sector organisation needs</a:t>
            </a:r>
          </a:p>
          <a:p>
            <a:pPr marL="0" indent="0">
              <a:buNone/>
            </a:pPr>
            <a:endParaRPr lang="en-GB" sz="2400"/>
          </a:p>
          <a:p>
            <a:pPr marL="0" indent="0">
              <a:buNone/>
            </a:pPr>
            <a:endParaRPr lang="en-GB" sz="2400"/>
          </a:p>
        </p:txBody>
      </p:sp>
    </p:spTree>
    <p:extLst>
      <p:ext uri="{BB962C8B-B14F-4D97-AF65-F5344CB8AC3E}">
        <p14:creationId xmlns:p14="http://schemas.microsoft.com/office/powerpoint/2010/main" val="331074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A8EF-9407-476D-B24F-767B98D7A231}"/>
              </a:ext>
            </a:extLst>
          </p:cNvPr>
          <p:cNvSpPr>
            <a:spLocks noGrp="1"/>
          </p:cNvSpPr>
          <p:nvPr>
            <p:ph type="title"/>
          </p:nvPr>
        </p:nvSpPr>
        <p:spPr>
          <a:xfrm>
            <a:off x="211122" y="70157"/>
            <a:ext cx="10515600" cy="1325563"/>
          </a:xfrm>
        </p:spPr>
        <p:txBody>
          <a:bodyPr/>
          <a:lstStyle/>
          <a:p>
            <a:r>
              <a:rPr lang="en-GB" sz="3600" b="1">
                <a:solidFill>
                  <a:srgbClr val="00668B"/>
                </a:solidFill>
                <a:latin typeface="Arial" panose="020B0604020202020204" pitchFamily="34" charset="0"/>
                <a:ea typeface="+mn-ea"/>
                <a:cs typeface="Calibri Light"/>
              </a:rPr>
              <a:t>Digital Inclusion in Kensington and Chelsea</a:t>
            </a:r>
          </a:p>
        </p:txBody>
      </p:sp>
      <p:pic>
        <p:nvPicPr>
          <p:cNvPr id="5" name="Picture 4" descr="Text&#10;&#10;Description automatically generated with low confidence">
            <a:extLst>
              <a:ext uri="{FF2B5EF4-FFF2-40B4-BE49-F238E27FC236}">
                <a16:creationId xmlns:a16="http://schemas.microsoft.com/office/drawing/2014/main" id="{59E982CF-57E6-4EDD-AAB2-DA0EAF604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1819" y="184846"/>
            <a:ext cx="1620181" cy="648072"/>
          </a:xfrm>
          <a:prstGeom prst="rect">
            <a:avLst/>
          </a:prstGeom>
        </p:spPr>
      </p:pic>
      <p:sp>
        <p:nvSpPr>
          <p:cNvPr id="6" name="Rectangle: Rounded Corners 5">
            <a:extLst>
              <a:ext uri="{FF2B5EF4-FFF2-40B4-BE49-F238E27FC236}">
                <a16:creationId xmlns:a16="http://schemas.microsoft.com/office/drawing/2014/main" id="{8184F87B-E4D8-44B5-B2C2-ED650CB6DA78}"/>
              </a:ext>
            </a:extLst>
          </p:cNvPr>
          <p:cNvSpPr/>
          <p:nvPr/>
        </p:nvSpPr>
        <p:spPr>
          <a:xfrm>
            <a:off x="598139" y="1668343"/>
            <a:ext cx="3566273" cy="646853"/>
          </a:xfrm>
          <a:prstGeom prst="roundRect">
            <a:avLst/>
          </a:prstGeom>
          <a:noFill/>
          <a:ln w="28575" cap="flat" cmpd="sng" algn="ctr">
            <a:solidFill>
              <a:srgbClr val="00668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Calibri"/>
              </a:rPr>
              <a:t>Building a </a:t>
            </a:r>
            <a:r>
              <a:rPr kumimoji="0" lang="en-GB" sz="1400" b="1" i="0" u="none" strike="noStrike" kern="1200" cap="none" spc="0" normalizeH="0" baseline="0" noProof="0">
                <a:ln>
                  <a:noFill/>
                </a:ln>
                <a:solidFill>
                  <a:srgbClr val="00668B"/>
                </a:solidFill>
                <a:effectLst/>
                <a:uLnTx/>
                <a:uFillTx/>
                <a:latin typeface="Arial" panose="020B0604020202020204"/>
                <a:ea typeface="+mn-ea"/>
                <a:cs typeface="Calibri"/>
              </a:rPr>
              <a:t>local partnership</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Calibri"/>
              </a:rPr>
              <a:t>, identifying and connecting local initiatives</a:t>
            </a:r>
          </a:p>
        </p:txBody>
      </p:sp>
      <p:sp>
        <p:nvSpPr>
          <p:cNvPr id="7" name="Rectangle: Rounded Corners 6">
            <a:extLst>
              <a:ext uri="{FF2B5EF4-FFF2-40B4-BE49-F238E27FC236}">
                <a16:creationId xmlns:a16="http://schemas.microsoft.com/office/drawing/2014/main" id="{63193916-8C02-4593-9C4F-7A3AEBB5A959}"/>
              </a:ext>
            </a:extLst>
          </p:cNvPr>
          <p:cNvSpPr/>
          <p:nvPr/>
        </p:nvSpPr>
        <p:spPr>
          <a:xfrm>
            <a:off x="604971" y="4570551"/>
            <a:ext cx="3566273" cy="892661"/>
          </a:xfrm>
          <a:prstGeom prst="roundRect">
            <a:avLst/>
          </a:prstGeom>
          <a:solidFill>
            <a:schemeClr val="bg1"/>
          </a:solidFill>
          <a:ln w="28575" cap="flat" cmpd="sng" algn="ctr">
            <a:solidFill>
              <a:srgbClr val="00668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Calibri"/>
              </a:rPr>
              <a:t>Ensure digital inclusion is </a:t>
            </a:r>
            <a:r>
              <a:rPr kumimoji="0" lang="en-GB" sz="1400" b="1" i="0" u="none" strike="noStrike" kern="1200" cap="none" spc="0" normalizeH="0" baseline="0" noProof="0">
                <a:ln>
                  <a:noFill/>
                </a:ln>
                <a:solidFill>
                  <a:srgbClr val="00668B"/>
                </a:solidFill>
                <a:effectLst/>
                <a:uLnTx/>
                <a:uFillTx/>
                <a:latin typeface="Arial" panose="020B0604020202020204"/>
                <a:ea typeface="+mn-ea"/>
                <a:cs typeface="Calibri"/>
              </a:rPr>
              <a:t>fully</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Calibri"/>
              </a:rPr>
              <a:t> </a:t>
            </a:r>
            <a:r>
              <a:rPr kumimoji="0" lang="en-GB" sz="1400" b="1" i="0" u="none" strike="noStrike" kern="1200" cap="none" spc="0" normalizeH="0" baseline="0" noProof="0">
                <a:ln>
                  <a:noFill/>
                </a:ln>
                <a:solidFill>
                  <a:srgbClr val="00668B"/>
                </a:solidFill>
                <a:effectLst/>
                <a:uLnTx/>
                <a:uFillTx/>
                <a:latin typeface="Arial" panose="020B0604020202020204"/>
                <a:ea typeface="+mn-ea"/>
                <a:cs typeface="Calibri"/>
              </a:rPr>
              <a:t>embedded</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Calibri"/>
              </a:rPr>
              <a:t> in how we work across the local public sector</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C402DC1B-EB20-49F9-8083-7CAF444711FA}"/>
              </a:ext>
            </a:extLst>
          </p:cNvPr>
          <p:cNvSpPr/>
          <p:nvPr/>
        </p:nvSpPr>
        <p:spPr>
          <a:xfrm>
            <a:off x="604970" y="2581542"/>
            <a:ext cx="3566273" cy="695459"/>
          </a:xfrm>
          <a:prstGeom prst="roundRect">
            <a:avLst/>
          </a:prstGeom>
          <a:noFill/>
          <a:ln w="28575" cap="flat" cmpd="sng" algn="ctr">
            <a:solidFill>
              <a:srgbClr val="00668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Creating an </a:t>
            </a:r>
            <a:r>
              <a:rPr kumimoji="0" lang="en-GB" sz="1400" b="1" i="0" u="none" strike="noStrike" kern="1200" cap="none" spc="0" normalizeH="0" baseline="0" noProof="0">
                <a:ln>
                  <a:noFill/>
                </a:ln>
                <a:solidFill>
                  <a:srgbClr val="00668B"/>
                </a:solidFill>
                <a:effectLst/>
                <a:uLnTx/>
                <a:uFillTx/>
                <a:latin typeface="Arial" panose="020B0604020202020204"/>
                <a:ea typeface="+mn-ea"/>
                <a:cs typeface="Calibri"/>
              </a:rPr>
              <a:t>evidence base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and person-centred understanding of digital exclusion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CF1BE661-9AB6-4C2E-950C-16345B8763A7}"/>
              </a:ext>
            </a:extLst>
          </p:cNvPr>
          <p:cNvSpPr/>
          <p:nvPr/>
        </p:nvSpPr>
        <p:spPr>
          <a:xfrm>
            <a:off x="584604" y="3587270"/>
            <a:ext cx="3566273" cy="705290"/>
          </a:xfrm>
          <a:prstGeom prst="roundRect">
            <a:avLst/>
          </a:prstGeom>
          <a:noFill/>
          <a:ln w="28575" cap="flat" cmpd="sng" algn="ctr">
            <a:solidFill>
              <a:srgbClr val="00668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Enabling all partners to deliver, evaluate interventions, and </a:t>
            </a:r>
            <a:r>
              <a:rPr kumimoji="0" lang="en-GB" sz="1400" b="1" i="0" u="none" strike="noStrike" kern="1200" cap="none" spc="0" normalizeH="0" baseline="0" noProof="0">
                <a:ln>
                  <a:noFill/>
                </a:ln>
                <a:solidFill>
                  <a:srgbClr val="00668B"/>
                </a:solidFill>
                <a:effectLst/>
                <a:uLnTx/>
                <a:uFillTx/>
                <a:latin typeface="Arial" panose="020B0604020202020204"/>
                <a:ea typeface="+mn-ea"/>
                <a:cs typeface="Calibri"/>
              </a:rPr>
              <a:t>continuously</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400" b="1" i="0" u="none" strike="noStrike" kern="1200" cap="none" spc="0" normalizeH="0" baseline="0" noProof="0">
                <a:ln>
                  <a:noFill/>
                </a:ln>
                <a:solidFill>
                  <a:srgbClr val="00668B"/>
                </a:solidFill>
                <a:effectLst/>
                <a:uLnTx/>
                <a:uFillTx/>
                <a:latin typeface="Arial" panose="020B0604020202020204"/>
                <a:ea typeface="+mn-ea"/>
                <a:cs typeface="Calibri"/>
              </a:rPr>
              <a:t>improve</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400" b="1" i="0" u="none" strike="noStrike" kern="1200" cap="none" spc="0" normalizeH="0" baseline="0" noProof="0">
                <a:ln>
                  <a:noFill/>
                </a:ln>
                <a:solidFill>
                  <a:srgbClr val="00668B"/>
                </a:solidFill>
                <a:effectLst/>
                <a:uLnTx/>
                <a:uFillTx/>
                <a:latin typeface="Arial" panose="020B0604020202020204"/>
                <a:ea typeface="+mn-ea"/>
                <a:cs typeface="Calibri"/>
              </a:rPr>
              <a:t>together</a:t>
            </a:r>
            <a:endParaRPr kumimoji="0" lang="en-US" sz="1400" b="1" i="0" u="none" strike="noStrike" kern="1200" cap="none" spc="0" normalizeH="0" baseline="0" noProof="0">
              <a:ln>
                <a:noFill/>
              </a:ln>
              <a:solidFill>
                <a:srgbClr val="00668B"/>
              </a:solidFill>
              <a:effectLst/>
              <a:uLnTx/>
              <a:uFillTx/>
              <a:latin typeface="Arial" panose="020B0604020202020204"/>
              <a:ea typeface="+mn-ea"/>
              <a:cs typeface="Calibri"/>
            </a:endParaRPr>
          </a:p>
        </p:txBody>
      </p:sp>
      <p:pic>
        <p:nvPicPr>
          <p:cNvPr id="10" name="Picture 9" descr="LOTI has landed…. London local government came together… | by Smart London  | Medium">
            <a:extLst>
              <a:ext uri="{FF2B5EF4-FFF2-40B4-BE49-F238E27FC236}">
                <a16:creationId xmlns:a16="http://schemas.microsoft.com/office/drawing/2014/main" id="{050239C0-5028-4020-90CC-1E9FE61674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31" t="22926" r="17692" b="26304"/>
          <a:stretch/>
        </p:blipFill>
        <p:spPr bwMode="auto">
          <a:xfrm>
            <a:off x="7473079" y="1442599"/>
            <a:ext cx="804635" cy="5015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38FA411-0929-4EED-9B15-F91EB0B6E50B}"/>
              </a:ext>
            </a:extLst>
          </p:cNvPr>
          <p:cNvPicPr>
            <a:picLocks noChangeAspect="1"/>
          </p:cNvPicPr>
          <p:nvPr/>
        </p:nvPicPr>
        <p:blipFill rotWithShape="1">
          <a:blip r:embed="rId5"/>
          <a:srcRect l="7143" t="12540" r="7460" b="18889"/>
          <a:stretch/>
        </p:blipFill>
        <p:spPr>
          <a:xfrm>
            <a:off x="8885454" y="1573916"/>
            <a:ext cx="930894" cy="393103"/>
          </a:xfrm>
          <a:prstGeom prst="rect">
            <a:avLst/>
          </a:prstGeom>
        </p:spPr>
      </p:pic>
      <p:pic>
        <p:nvPicPr>
          <p:cNvPr id="12" name="Picture 11" descr="Brent Council reveals new logo - MyLondon">
            <a:extLst>
              <a:ext uri="{FF2B5EF4-FFF2-40B4-BE49-F238E27FC236}">
                <a16:creationId xmlns:a16="http://schemas.microsoft.com/office/drawing/2014/main" id="{E30BB679-27F6-40E3-93A9-6D550962DD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5739" y="2584516"/>
            <a:ext cx="1100705" cy="370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ome | Local Government Association">
            <a:extLst>
              <a:ext uri="{FF2B5EF4-FFF2-40B4-BE49-F238E27FC236}">
                <a16:creationId xmlns:a16="http://schemas.microsoft.com/office/drawing/2014/main" id="{8CDE46BF-F713-4EBA-B237-73B2A19CFF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09527" y="1854843"/>
            <a:ext cx="942544" cy="5568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NWL NHS Jobs | Glassdoor.co.uk">
            <a:extLst>
              <a:ext uri="{FF2B5EF4-FFF2-40B4-BE49-F238E27FC236}">
                <a16:creationId xmlns:a16="http://schemas.microsoft.com/office/drawing/2014/main" id="{FD848BFA-F246-4265-9E11-E80184D325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7735" b="13638"/>
          <a:stretch/>
        </p:blipFill>
        <p:spPr bwMode="auto">
          <a:xfrm>
            <a:off x="10674943" y="3800143"/>
            <a:ext cx="978897" cy="6717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ome - The Dalgarno Trust">
            <a:extLst>
              <a:ext uri="{FF2B5EF4-FFF2-40B4-BE49-F238E27FC236}">
                <a16:creationId xmlns:a16="http://schemas.microsoft.com/office/drawing/2014/main" id="{8663A3A0-96E9-4DCB-9817-41D748D904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945" y="1373918"/>
            <a:ext cx="1302469" cy="9312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Octavia Foundation – Tell It Parents Network">
            <a:extLst>
              <a:ext uri="{FF2B5EF4-FFF2-40B4-BE49-F238E27FC236}">
                <a16:creationId xmlns:a16="http://schemas.microsoft.com/office/drawing/2014/main" id="{34040462-E97E-4A48-80B7-A50191CE4F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836" y="2319618"/>
            <a:ext cx="1044463" cy="8549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853E34D-7D74-4AFD-8FAD-DB3FDA3BED59}"/>
              </a:ext>
            </a:extLst>
          </p:cNvPr>
          <p:cNvPicPr>
            <a:picLocks noChangeAspect="1"/>
          </p:cNvPicPr>
          <p:nvPr/>
        </p:nvPicPr>
        <p:blipFill rotWithShape="1">
          <a:blip r:embed="rId11"/>
          <a:srcRect l="37416" t="21885" r="38651" b="22784"/>
          <a:stretch/>
        </p:blipFill>
        <p:spPr>
          <a:xfrm>
            <a:off x="6200649" y="2414936"/>
            <a:ext cx="866121" cy="905187"/>
          </a:xfrm>
          <a:prstGeom prst="rect">
            <a:avLst/>
          </a:prstGeom>
        </p:spPr>
      </p:pic>
      <p:pic>
        <p:nvPicPr>
          <p:cNvPr id="18" name="Picture 17">
            <a:extLst>
              <a:ext uri="{FF2B5EF4-FFF2-40B4-BE49-F238E27FC236}">
                <a16:creationId xmlns:a16="http://schemas.microsoft.com/office/drawing/2014/main" id="{0406BB80-FDCE-46E3-95A2-54C27CD6057B}"/>
              </a:ext>
            </a:extLst>
          </p:cNvPr>
          <p:cNvPicPr>
            <a:picLocks noChangeAspect="1"/>
          </p:cNvPicPr>
          <p:nvPr/>
        </p:nvPicPr>
        <p:blipFill rotWithShape="1">
          <a:blip r:embed="rId12"/>
          <a:srcRect l="5911" t="35818" r="7797" b="34460"/>
          <a:stretch/>
        </p:blipFill>
        <p:spPr>
          <a:xfrm>
            <a:off x="5203451" y="3540467"/>
            <a:ext cx="1502178" cy="409285"/>
          </a:xfrm>
          <a:prstGeom prst="rect">
            <a:avLst/>
          </a:prstGeom>
        </p:spPr>
      </p:pic>
      <p:pic>
        <p:nvPicPr>
          <p:cNvPr id="19" name="Picture 18" descr="Meet the team • Citizens Online">
            <a:extLst>
              <a:ext uri="{FF2B5EF4-FFF2-40B4-BE49-F238E27FC236}">
                <a16:creationId xmlns:a16="http://schemas.microsoft.com/office/drawing/2014/main" id="{AB406AE4-1ECE-47E7-A1F3-AA5FAF619FF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5853" y="4351621"/>
            <a:ext cx="1302442" cy="1945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ommunity Fibre passes 300k homes">
            <a:extLst>
              <a:ext uri="{FF2B5EF4-FFF2-40B4-BE49-F238E27FC236}">
                <a16:creationId xmlns:a16="http://schemas.microsoft.com/office/drawing/2014/main" id="{20A82F57-DD71-40EB-851C-E96C5C71DCFF}"/>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246" t="37053" r="9057" b="38515"/>
          <a:stretch/>
        </p:blipFill>
        <p:spPr bwMode="auto">
          <a:xfrm>
            <a:off x="5418888" y="5772945"/>
            <a:ext cx="1696615" cy="3805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yperoptic Employee Benefits and Perks | Glassdoor">
            <a:extLst>
              <a:ext uri="{FF2B5EF4-FFF2-40B4-BE49-F238E27FC236}">
                <a16:creationId xmlns:a16="http://schemas.microsoft.com/office/drawing/2014/main" id="{38BB8849-80DE-454D-8D44-2B771DA46F04}"/>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0381" b="19292"/>
          <a:stretch/>
        </p:blipFill>
        <p:spPr bwMode="auto">
          <a:xfrm>
            <a:off x="6454446" y="4702700"/>
            <a:ext cx="895180" cy="5102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65A1DC1-3F2D-42CD-9E53-0720C2BB1142}"/>
              </a:ext>
            </a:extLst>
          </p:cNvPr>
          <p:cNvPicPr>
            <a:picLocks noChangeAspect="1"/>
          </p:cNvPicPr>
          <p:nvPr/>
        </p:nvPicPr>
        <p:blipFill rotWithShape="1">
          <a:blip r:embed="rId16"/>
          <a:srcRect l="21955" t="14344" r="23033" b="18299"/>
          <a:stretch/>
        </p:blipFill>
        <p:spPr>
          <a:xfrm>
            <a:off x="7063438" y="3564149"/>
            <a:ext cx="886613" cy="542785"/>
          </a:xfrm>
          <a:prstGeom prst="rect">
            <a:avLst/>
          </a:prstGeom>
        </p:spPr>
      </p:pic>
      <p:pic>
        <p:nvPicPr>
          <p:cNvPr id="23" name="Picture 22">
            <a:extLst>
              <a:ext uri="{FF2B5EF4-FFF2-40B4-BE49-F238E27FC236}">
                <a16:creationId xmlns:a16="http://schemas.microsoft.com/office/drawing/2014/main" id="{C64202CF-31B3-4ABB-B842-526ACF09BDE2}"/>
              </a:ext>
            </a:extLst>
          </p:cNvPr>
          <p:cNvPicPr>
            <a:picLocks noChangeAspect="1"/>
          </p:cNvPicPr>
          <p:nvPr/>
        </p:nvPicPr>
        <p:blipFill rotWithShape="1">
          <a:blip r:embed="rId17"/>
          <a:srcRect l="5345" t="22555" r="6773" b="20916"/>
          <a:stretch/>
        </p:blipFill>
        <p:spPr>
          <a:xfrm>
            <a:off x="8200925" y="3861226"/>
            <a:ext cx="886613" cy="572176"/>
          </a:xfrm>
          <a:prstGeom prst="rect">
            <a:avLst/>
          </a:prstGeom>
        </p:spPr>
      </p:pic>
      <p:pic>
        <p:nvPicPr>
          <p:cNvPr id="24" name="Picture 23">
            <a:extLst>
              <a:ext uri="{FF2B5EF4-FFF2-40B4-BE49-F238E27FC236}">
                <a16:creationId xmlns:a16="http://schemas.microsoft.com/office/drawing/2014/main" id="{9AC16626-5489-4C2A-B121-53E975614972}"/>
              </a:ext>
            </a:extLst>
          </p:cNvPr>
          <p:cNvPicPr>
            <a:picLocks noChangeAspect="1"/>
          </p:cNvPicPr>
          <p:nvPr/>
        </p:nvPicPr>
        <p:blipFill rotWithShape="1">
          <a:blip r:embed="rId18"/>
          <a:srcRect t="20187" b="15714"/>
          <a:stretch/>
        </p:blipFill>
        <p:spPr>
          <a:xfrm>
            <a:off x="8112763" y="4624962"/>
            <a:ext cx="904723" cy="444607"/>
          </a:xfrm>
          <a:prstGeom prst="rect">
            <a:avLst/>
          </a:prstGeom>
        </p:spPr>
      </p:pic>
      <p:pic>
        <p:nvPicPr>
          <p:cNvPr id="25" name="Picture 24">
            <a:extLst>
              <a:ext uri="{FF2B5EF4-FFF2-40B4-BE49-F238E27FC236}">
                <a16:creationId xmlns:a16="http://schemas.microsoft.com/office/drawing/2014/main" id="{860A0B18-37AC-43C5-A91B-DF69380F2382}"/>
              </a:ext>
            </a:extLst>
          </p:cNvPr>
          <p:cNvPicPr>
            <a:picLocks noChangeAspect="1"/>
          </p:cNvPicPr>
          <p:nvPr/>
        </p:nvPicPr>
        <p:blipFill rotWithShape="1">
          <a:blip r:embed="rId19"/>
          <a:srcRect t="39820" b="39416"/>
          <a:stretch/>
        </p:blipFill>
        <p:spPr>
          <a:xfrm>
            <a:off x="7753120" y="3122193"/>
            <a:ext cx="1299072" cy="269740"/>
          </a:xfrm>
          <a:prstGeom prst="rect">
            <a:avLst/>
          </a:prstGeom>
        </p:spPr>
      </p:pic>
      <p:pic>
        <p:nvPicPr>
          <p:cNvPr id="26" name="Picture 26" descr="Kensington and Chelsea Forum for Older Residents - Home | Facebook">
            <a:extLst>
              <a:ext uri="{FF2B5EF4-FFF2-40B4-BE49-F238E27FC236}">
                <a16:creationId xmlns:a16="http://schemas.microsoft.com/office/drawing/2014/main" id="{E16BF11D-A4E3-400B-A1FA-AF52E0EF80CA}"/>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920" t="12633" r="17262" b="20817"/>
          <a:stretch/>
        </p:blipFill>
        <p:spPr bwMode="auto">
          <a:xfrm>
            <a:off x="9491297" y="4431882"/>
            <a:ext cx="756549" cy="7535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83318D54-F427-4B1C-B784-3BF58E1D7107}"/>
              </a:ext>
            </a:extLst>
          </p:cNvPr>
          <p:cNvPicPr>
            <a:picLocks noChangeAspect="1"/>
          </p:cNvPicPr>
          <p:nvPr/>
        </p:nvPicPr>
        <p:blipFill>
          <a:blip r:embed="rId21"/>
          <a:stretch>
            <a:fillRect/>
          </a:stretch>
        </p:blipFill>
        <p:spPr>
          <a:xfrm>
            <a:off x="7287981" y="2315196"/>
            <a:ext cx="1559959" cy="529712"/>
          </a:xfrm>
          <a:prstGeom prst="rect">
            <a:avLst/>
          </a:prstGeom>
        </p:spPr>
      </p:pic>
      <p:pic>
        <p:nvPicPr>
          <p:cNvPr id="28" name="Picture 2" descr="Staff Mail - London Grid for Learning">
            <a:extLst>
              <a:ext uri="{FF2B5EF4-FFF2-40B4-BE49-F238E27FC236}">
                <a16:creationId xmlns:a16="http://schemas.microsoft.com/office/drawing/2014/main" id="{4263FD94-A486-41C5-A8D8-0E8EC9421A41}"/>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2794" t="3631" r="3540" b="4665"/>
          <a:stretch/>
        </p:blipFill>
        <p:spPr bwMode="auto">
          <a:xfrm>
            <a:off x="6858881" y="5331924"/>
            <a:ext cx="951873" cy="43207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A71BBEF-836B-4447-BA96-DE13D19FF2F2}"/>
              </a:ext>
            </a:extLst>
          </p:cNvPr>
          <p:cNvPicPr>
            <a:picLocks noChangeAspect="1"/>
          </p:cNvPicPr>
          <p:nvPr/>
        </p:nvPicPr>
        <p:blipFill rotWithShape="1">
          <a:blip r:embed="rId23"/>
          <a:srcRect l="6517" t="8149" r="8426" b="11948"/>
          <a:stretch/>
        </p:blipFill>
        <p:spPr>
          <a:xfrm>
            <a:off x="10697600" y="5401612"/>
            <a:ext cx="1088232" cy="408266"/>
          </a:xfrm>
          <a:prstGeom prst="rect">
            <a:avLst/>
          </a:prstGeom>
        </p:spPr>
      </p:pic>
      <p:pic>
        <p:nvPicPr>
          <p:cNvPr id="30" name="Picture 29" descr="Working at Central London Community Healthcare | Glassdoor">
            <a:extLst>
              <a:ext uri="{FF2B5EF4-FFF2-40B4-BE49-F238E27FC236}">
                <a16:creationId xmlns:a16="http://schemas.microsoft.com/office/drawing/2014/main" id="{6FF208E7-3D7E-4936-85E1-D1D1E8BBA57D}"/>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25264" b="23785"/>
          <a:stretch/>
        </p:blipFill>
        <p:spPr bwMode="auto">
          <a:xfrm>
            <a:off x="10309737" y="3112158"/>
            <a:ext cx="1246745" cy="6352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NHS North West London CCG merger: how you can respond to the “Case for  Change” merger proposal – Healthwatch Central West London">
            <a:extLst>
              <a:ext uri="{FF2B5EF4-FFF2-40B4-BE49-F238E27FC236}">
                <a16:creationId xmlns:a16="http://schemas.microsoft.com/office/drawing/2014/main" id="{1E50B06D-30ED-451B-A547-3882A985EEE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369316" y="3843947"/>
            <a:ext cx="970719" cy="4141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Lancaster West Neighbourhood Team (@LancWestEstate) | Twitter">
            <a:extLst>
              <a:ext uri="{FF2B5EF4-FFF2-40B4-BE49-F238E27FC236}">
                <a16:creationId xmlns:a16="http://schemas.microsoft.com/office/drawing/2014/main" id="{DB2E9A5A-E634-48FD-92CB-EB380C474CEA}"/>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23978" t="27253" r="7978" b="29758"/>
          <a:stretch/>
        </p:blipFill>
        <p:spPr bwMode="auto">
          <a:xfrm>
            <a:off x="5177679" y="4274979"/>
            <a:ext cx="643093" cy="4062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WAES brand">
            <a:extLst>
              <a:ext uri="{FF2B5EF4-FFF2-40B4-BE49-F238E27FC236}">
                <a16:creationId xmlns:a16="http://schemas.microsoft.com/office/drawing/2014/main" id="{D8658565-0300-414A-AA65-7E30FFA27CE2}"/>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8630" t="18580" r="10698" b="17478"/>
          <a:stretch/>
        </p:blipFill>
        <p:spPr bwMode="auto">
          <a:xfrm>
            <a:off x="5127624" y="5165465"/>
            <a:ext cx="1095271" cy="4962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Imperial College London">
            <a:extLst>
              <a:ext uri="{FF2B5EF4-FFF2-40B4-BE49-F238E27FC236}">
                <a16:creationId xmlns:a16="http://schemas.microsoft.com/office/drawing/2014/main" id="{DCBF3034-9361-40E6-9B07-B1AA3A166C9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180749" y="5435501"/>
            <a:ext cx="1261794" cy="3320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Socitm - Digital Government">
            <a:extLst>
              <a:ext uri="{FF2B5EF4-FFF2-40B4-BE49-F238E27FC236}">
                <a16:creationId xmlns:a16="http://schemas.microsoft.com/office/drawing/2014/main" id="{C03C6348-BD7F-486F-87E5-F72793F75430}"/>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124470" y="2177183"/>
            <a:ext cx="1016253" cy="4065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avering Together - Home">
            <a:extLst>
              <a:ext uri="{FF2B5EF4-FFF2-40B4-BE49-F238E27FC236}">
                <a16:creationId xmlns:a16="http://schemas.microsoft.com/office/drawing/2014/main" id="{80FEA535-EAC9-4C5E-912C-A6B15A53F637}"/>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15304" t="3846" r="13311" b="16682"/>
          <a:stretch/>
        </p:blipFill>
        <p:spPr bwMode="auto">
          <a:xfrm>
            <a:off x="9431824" y="2745122"/>
            <a:ext cx="704007" cy="7837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F5B5A9B8-16E1-4B69-B766-D5E6DB6593BA}"/>
              </a:ext>
            </a:extLst>
          </p:cNvPr>
          <p:cNvPicPr>
            <a:picLocks noChangeAspect="1"/>
          </p:cNvPicPr>
          <p:nvPr/>
        </p:nvPicPr>
        <p:blipFill rotWithShape="1">
          <a:blip r:embed="rId31"/>
          <a:srcRect l="25056" t="9037" r="20225" b="16713"/>
          <a:stretch/>
        </p:blipFill>
        <p:spPr>
          <a:xfrm>
            <a:off x="10712365" y="4646445"/>
            <a:ext cx="1021282" cy="557824"/>
          </a:xfrm>
          <a:prstGeom prst="rect">
            <a:avLst/>
          </a:prstGeom>
        </p:spPr>
      </p:pic>
      <p:pic>
        <p:nvPicPr>
          <p:cNvPr id="38" name="Picture 37" descr="Ready Tech Go | Digital Divide | London, U.K.">
            <a:extLst>
              <a:ext uri="{FF2B5EF4-FFF2-40B4-BE49-F238E27FC236}">
                <a16:creationId xmlns:a16="http://schemas.microsoft.com/office/drawing/2014/main" id="{7E68820B-6EB7-4925-A7A1-482A52B9CCB1}"/>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142189" y="5264400"/>
            <a:ext cx="798508" cy="639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ome | ADKC">
            <a:extLst>
              <a:ext uri="{FF2B5EF4-FFF2-40B4-BE49-F238E27FC236}">
                <a16:creationId xmlns:a16="http://schemas.microsoft.com/office/drawing/2014/main" id="{1FACE0D1-F4C7-4664-82B5-75356BDBF07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77139" y="6045495"/>
            <a:ext cx="1677579" cy="48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73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7753-D5A1-447E-AF01-F8CFAB9A0D16}"/>
              </a:ext>
            </a:extLst>
          </p:cNvPr>
          <p:cNvSpPr>
            <a:spLocks noGrp="1"/>
          </p:cNvSpPr>
          <p:nvPr>
            <p:ph type="title"/>
          </p:nvPr>
        </p:nvSpPr>
        <p:spPr>
          <a:xfrm>
            <a:off x="458794" y="69508"/>
            <a:ext cx="10515600" cy="1017578"/>
          </a:xfrm>
        </p:spPr>
        <p:txBody>
          <a:bodyPr>
            <a:noAutofit/>
          </a:bodyPr>
          <a:lstStyle/>
          <a:p>
            <a:r>
              <a:rPr lang="en-GB" sz="2800" b="1">
                <a:solidFill>
                  <a:srgbClr val="00668B"/>
                </a:solidFill>
                <a:latin typeface="Arial" panose="020B0604020202020204" pitchFamily="34" charset="0"/>
                <a:ea typeface="+mn-ea"/>
                <a:cs typeface="Calibri Light"/>
              </a:rPr>
              <a:t>What next: opportunities for collaboration</a:t>
            </a:r>
          </a:p>
        </p:txBody>
      </p:sp>
      <p:sp>
        <p:nvSpPr>
          <p:cNvPr id="3" name="Content Placeholder 2">
            <a:extLst>
              <a:ext uri="{FF2B5EF4-FFF2-40B4-BE49-F238E27FC236}">
                <a16:creationId xmlns:a16="http://schemas.microsoft.com/office/drawing/2014/main" id="{C0F95B8C-02F8-4A6F-8A48-CA66C78C858C}"/>
              </a:ext>
            </a:extLst>
          </p:cNvPr>
          <p:cNvSpPr>
            <a:spLocks noGrp="1"/>
          </p:cNvSpPr>
          <p:nvPr>
            <p:ph idx="1"/>
          </p:nvPr>
        </p:nvSpPr>
        <p:spPr>
          <a:xfrm>
            <a:off x="3754768" y="1631695"/>
            <a:ext cx="3257939" cy="1797306"/>
          </a:xfrm>
        </p:spPr>
        <p:txBody>
          <a:bodyPr>
            <a:normAutofit/>
          </a:bodyPr>
          <a:lstStyle/>
          <a:p>
            <a:pPr marL="0" indent="0">
              <a:buNone/>
            </a:pPr>
            <a:endParaRPr lang="en-GB"/>
          </a:p>
          <a:p>
            <a:endParaRPr lang="en-GB"/>
          </a:p>
          <a:p>
            <a:endParaRPr lang="en-GB"/>
          </a:p>
        </p:txBody>
      </p:sp>
      <p:sp>
        <p:nvSpPr>
          <p:cNvPr id="4" name="TextBox 3">
            <a:extLst>
              <a:ext uri="{FF2B5EF4-FFF2-40B4-BE49-F238E27FC236}">
                <a16:creationId xmlns:a16="http://schemas.microsoft.com/office/drawing/2014/main" id="{BCFAA904-D887-41F6-B6CA-1A50817EAC36}"/>
              </a:ext>
            </a:extLst>
          </p:cNvPr>
          <p:cNvSpPr txBox="1"/>
          <p:nvPr/>
        </p:nvSpPr>
        <p:spPr>
          <a:xfrm>
            <a:off x="519599" y="1225934"/>
            <a:ext cx="2813536" cy="923330"/>
          </a:xfrm>
          <a:prstGeom prst="rect">
            <a:avLst/>
          </a:prstGeom>
          <a:solidFill>
            <a:schemeClr val="accent6">
              <a:lumMod val="40000"/>
              <a:lumOff val="60000"/>
            </a:schemeClr>
          </a:solidFill>
        </p:spPr>
        <p:txBody>
          <a:bodyPr wrap="square" rtlCol="0">
            <a:spAutoFit/>
          </a:bodyPr>
          <a:lstStyle/>
          <a:p>
            <a:pPr algn="ctr"/>
            <a:r>
              <a:rPr lang="en-GB" b="1"/>
              <a:t>Adaptive tech</a:t>
            </a:r>
            <a:r>
              <a:rPr lang="en-GB"/>
              <a:t>, </a:t>
            </a:r>
            <a:r>
              <a:rPr lang="en-GB" err="1"/>
              <a:t>eg</a:t>
            </a:r>
            <a:r>
              <a:rPr lang="en-GB"/>
              <a:t> Alexa’s for people who can’t use standard devices</a:t>
            </a:r>
          </a:p>
        </p:txBody>
      </p:sp>
      <p:sp>
        <p:nvSpPr>
          <p:cNvPr id="5" name="TextBox 4">
            <a:extLst>
              <a:ext uri="{FF2B5EF4-FFF2-40B4-BE49-F238E27FC236}">
                <a16:creationId xmlns:a16="http://schemas.microsoft.com/office/drawing/2014/main" id="{E36A8012-6598-4455-B6A1-A38C6E4CD119}"/>
              </a:ext>
            </a:extLst>
          </p:cNvPr>
          <p:cNvSpPr txBox="1"/>
          <p:nvPr/>
        </p:nvSpPr>
        <p:spPr>
          <a:xfrm>
            <a:off x="7231832" y="1225934"/>
            <a:ext cx="2879317" cy="923330"/>
          </a:xfrm>
          <a:prstGeom prst="rect">
            <a:avLst/>
          </a:prstGeom>
          <a:solidFill>
            <a:schemeClr val="accent1">
              <a:lumMod val="20000"/>
              <a:lumOff val="80000"/>
            </a:schemeClr>
          </a:solidFill>
        </p:spPr>
        <p:txBody>
          <a:bodyPr wrap="square" rtlCol="0">
            <a:spAutoFit/>
          </a:bodyPr>
          <a:lstStyle/>
          <a:p>
            <a:pPr algn="ctr"/>
            <a:r>
              <a:rPr lang="en-GB"/>
              <a:t>Common </a:t>
            </a:r>
            <a:r>
              <a:rPr lang="en-GB" b="1"/>
              <a:t>approach to evaluation </a:t>
            </a:r>
            <a:r>
              <a:rPr lang="en-GB"/>
              <a:t>so that we can learn what works</a:t>
            </a:r>
          </a:p>
        </p:txBody>
      </p:sp>
      <p:sp>
        <p:nvSpPr>
          <p:cNvPr id="7" name="TextBox 6">
            <a:extLst>
              <a:ext uri="{FF2B5EF4-FFF2-40B4-BE49-F238E27FC236}">
                <a16:creationId xmlns:a16="http://schemas.microsoft.com/office/drawing/2014/main" id="{5D7EE42F-25E2-411F-8E0D-70AC633CF4F5}"/>
              </a:ext>
            </a:extLst>
          </p:cNvPr>
          <p:cNvSpPr txBox="1"/>
          <p:nvPr/>
        </p:nvSpPr>
        <p:spPr>
          <a:xfrm>
            <a:off x="4029268" y="3967393"/>
            <a:ext cx="2405110" cy="923330"/>
          </a:xfrm>
          <a:prstGeom prst="rect">
            <a:avLst/>
          </a:prstGeom>
          <a:solidFill>
            <a:schemeClr val="accent4">
              <a:lumMod val="20000"/>
              <a:lumOff val="80000"/>
            </a:schemeClr>
          </a:solidFill>
        </p:spPr>
        <p:txBody>
          <a:bodyPr wrap="square" rtlCol="0">
            <a:spAutoFit/>
          </a:bodyPr>
          <a:lstStyle/>
          <a:p>
            <a:pPr algn="ctr"/>
            <a:r>
              <a:rPr lang="en-GB" b="1"/>
              <a:t>Skills support</a:t>
            </a:r>
            <a:r>
              <a:rPr lang="en-GB"/>
              <a:t> - more champions to provide 1:1 help</a:t>
            </a:r>
          </a:p>
        </p:txBody>
      </p:sp>
      <p:sp>
        <p:nvSpPr>
          <p:cNvPr id="8" name="TextBox 7">
            <a:extLst>
              <a:ext uri="{FF2B5EF4-FFF2-40B4-BE49-F238E27FC236}">
                <a16:creationId xmlns:a16="http://schemas.microsoft.com/office/drawing/2014/main" id="{687C58AA-91FD-438A-8448-FB09EFEA488A}"/>
              </a:ext>
            </a:extLst>
          </p:cNvPr>
          <p:cNvSpPr txBox="1"/>
          <p:nvPr/>
        </p:nvSpPr>
        <p:spPr>
          <a:xfrm>
            <a:off x="3953601" y="2416554"/>
            <a:ext cx="2405110" cy="1200329"/>
          </a:xfrm>
          <a:prstGeom prst="rect">
            <a:avLst/>
          </a:prstGeom>
          <a:solidFill>
            <a:schemeClr val="accent4">
              <a:lumMod val="20000"/>
              <a:lumOff val="80000"/>
            </a:schemeClr>
          </a:solidFill>
        </p:spPr>
        <p:txBody>
          <a:bodyPr wrap="square" rtlCol="0">
            <a:spAutoFit/>
          </a:bodyPr>
          <a:lstStyle/>
          <a:p>
            <a:pPr marL="0" indent="0" algn="ctr">
              <a:buNone/>
            </a:pPr>
            <a:r>
              <a:rPr lang="en-GB" b="1"/>
              <a:t>Capability training for staff </a:t>
            </a:r>
            <a:r>
              <a:rPr lang="en-GB"/>
              <a:t>who work with residents so they can support inclusion</a:t>
            </a:r>
          </a:p>
        </p:txBody>
      </p:sp>
      <p:sp>
        <p:nvSpPr>
          <p:cNvPr id="9" name="TextBox 8">
            <a:extLst>
              <a:ext uri="{FF2B5EF4-FFF2-40B4-BE49-F238E27FC236}">
                <a16:creationId xmlns:a16="http://schemas.microsoft.com/office/drawing/2014/main" id="{E3FCD981-79D7-43C4-91FF-66C7ADDCCAC6}"/>
              </a:ext>
            </a:extLst>
          </p:cNvPr>
          <p:cNvSpPr txBox="1"/>
          <p:nvPr/>
        </p:nvSpPr>
        <p:spPr>
          <a:xfrm>
            <a:off x="551658" y="2974732"/>
            <a:ext cx="2772770" cy="1200329"/>
          </a:xfrm>
          <a:prstGeom prst="rect">
            <a:avLst/>
          </a:prstGeom>
          <a:solidFill>
            <a:schemeClr val="accent6">
              <a:lumMod val="40000"/>
              <a:lumOff val="60000"/>
            </a:schemeClr>
          </a:solidFill>
        </p:spPr>
        <p:txBody>
          <a:bodyPr wrap="square" rtlCol="0">
            <a:spAutoFit/>
          </a:bodyPr>
          <a:lstStyle>
            <a:defPPr>
              <a:defRPr lang="en-US"/>
            </a:defPPr>
            <a:lvl1pPr algn="ctr">
              <a:defRPr b="1"/>
            </a:lvl1pPr>
          </a:lstStyle>
          <a:p>
            <a:r>
              <a:rPr lang="en-GB"/>
              <a:t>Public access </a:t>
            </a:r>
            <a:r>
              <a:rPr lang="en-GB" b="0"/>
              <a:t>to devices: setting up digital hubs across the borough to benefit all residents</a:t>
            </a:r>
          </a:p>
        </p:txBody>
      </p:sp>
      <p:sp>
        <p:nvSpPr>
          <p:cNvPr id="10" name="TextBox 9">
            <a:extLst>
              <a:ext uri="{FF2B5EF4-FFF2-40B4-BE49-F238E27FC236}">
                <a16:creationId xmlns:a16="http://schemas.microsoft.com/office/drawing/2014/main" id="{2DE49D96-3E00-47D2-8C45-F4BEE1ABA400}"/>
              </a:ext>
            </a:extLst>
          </p:cNvPr>
          <p:cNvSpPr txBox="1"/>
          <p:nvPr/>
        </p:nvSpPr>
        <p:spPr>
          <a:xfrm>
            <a:off x="551658" y="4269316"/>
            <a:ext cx="2781477" cy="1477328"/>
          </a:xfrm>
          <a:prstGeom prst="rect">
            <a:avLst/>
          </a:prstGeom>
          <a:solidFill>
            <a:schemeClr val="accent6">
              <a:lumMod val="40000"/>
              <a:lumOff val="60000"/>
            </a:schemeClr>
          </a:solidFill>
        </p:spPr>
        <p:txBody>
          <a:bodyPr wrap="square" rtlCol="0">
            <a:spAutoFit/>
          </a:bodyPr>
          <a:lstStyle>
            <a:defPPr>
              <a:defRPr lang="en-US"/>
            </a:defPPr>
            <a:lvl1pPr algn="ctr">
              <a:defRPr b="0"/>
            </a:lvl1pPr>
          </a:lstStyle>
          <a:p>
            <a:r>
              <a:rPr lang="en-GB"/>
              <a:t>Connectivity: mitigating risks from </a:t>
            </a:r>
            <a:r>
              <a:rPr lang="en-GB" b="1"/>
              <a:t>switch-off</a:t>
            </a:r>
            <a:r>
              <a:rPr lang="en-GB"/>
              <a:t> and using </a:t>
            </a:r>
            <a:r>
              <a:rPr lang="en-GB" b="1"/>
              <a:t>fibre installation</a:t>
            </a:r>
            <a:r>
              <a:rPr lang="en-GB"/>
              <a:t> as an opportunity to get people using the internet</a:t>
            </a:r>
          </a:p>
        </p:txBody>
      </p:sp>
      <p:sp>
        <p:nvSpPr>
          <p:cNvPr id="11" name="TextBox 10">
            <a:extLst>
              <a:ext uri="{FF2B5EF4-FFF2-40B4-BE49-F238E27FC236}">
                <a16:creationId xmlns:a16="http://schemas.microsoft.com/office/drawing/2014/main" id="{048528C5-0069-4425-981B-B0CA24150A20}"/>
              </a:ext>
            </a:extLst>
          </p:cNvPr>
          <p:cNvSpPr txBox="1"/>
          <p:nvPr/>
        </p:nvSpPr>
        <p:spPr>
          <a:xfrm>
            <a:off x="3988641" y="1225934"/>
            <a:ext cx="2405110" cy="923330"/>
          </a:xfrm>
          <a:prstGeom prst="rect">
            <a:avLst/>
          </a:prstGeom>
          <a:solidFill>
            <a:schemeClr val="accent4">
              <a:lumMod val="20000"/>
              <a:lumOff val="80000"/>
            </a:schemeClr>
          </a:solidFill>
        </p:spPr>
        <p:txBody>
          <a:bodyPr wrap="square" rtlCol="0">
            <a:spAutoFit/>
          </a:bodyPr>
          <a:lstStyle/>
          <a:p>
            <a:pPr algn="ctr"/>
            <a:r>
              <a:rPr lang="en-GB"/>
              <a:t>Working out how can we </a:t>
            </a:r>
            <a:r>
              <a:rPr lang="en-GB" b="1"/>
              <a:t>mobilise friends and family</a:t>
            </a:r>
          </a:p>
        </p:txBody>
      </p:sp>
      <p:sp>
        <p:nvSpPr>
          <p:cNvPr id="12" name="TextBox 11">
            <a:extLst>
              <a:ext uri="{FF2B5EF4-FFF2-40B4-BE49-F238E27FC236}">
                <a16:creationId xmlns:a16="http://schemas.microsoft.com/office/drawing/2014/main" id="{D4851BE1-1729-4ACF-A11D-0B0D58B9287F}"/>
              </a:ext>
            </a:extLst>
          </p:cNvPr>
          <p:cNvSpPr txBox="1"/>
          <p:nvPr/>
        </p:nvSpPr>
        <p:spPr>
          <a:xfrm>
            <a:off x="519599" y="2248025"/>
            <a:ext cx="2813536" cy="646331"/>
          </a:xfrm>
          <a:prstGeom prst="rect">
            <a:avLst/>
          </a:prstGeom>
          <a:solidFill>
            <a:schemeClr val="accent6">
              <a:lumMod val="40000"/>
              <a:lumOff val="60000"/>
            </a:schemeClr>
          </a:solidFill>
        </p:spPr>
        <p:txBody>
          <a:bodyPr wrap="square" rtlCol="0">
            <a:spAutoFit/>
          </a:bodyPr>
          <a:lstStyle/>
          <a:p>
            <a:pPr algn="ctr"/>
            <a:r>
              <a:rPr lang="en-GB"/>
              <a:t>Maximising the number </a:t>
            </a:r>
            <a:r>
              <a:rPr lang="en-GB" b="1"/>
              <a:t>devices </a:t>
            </a:r>
            <a:r>
              <a:rPr lang="en-GB"/>
              <a:t>available</a:t>
            </a:r>
          </a:p>
        </p:txBody>
      </p:sp>
      <p:sp>
        <p:nvSpPr>
          <p:cNvPr id="14" name="TextBox 13">
            <a:extLst>
              <a:ext uri="{FF2B5EF4-FFF2-40B4-BE49-F238E27FC236}">
                <a16:creationId xmlns:a16="http://schemas.microsoft.com/office/drawing/2014/main" id="{745B28B3-DCFA-4B05-9A3B-72AF62B01A7B}"/>
              </a:ext>
            </a:extLst>
          </p:cNvPr>
          <p:cNvSpPr txBox="1"/>
          <p:nvPr/>
        </p:nvSpPr>
        <p:spPr>
          <a:xfrm>
            <a:off x="7231831" y="2372045"/>
            <a:ext cx="2879317" cy="1200329"/>
          </a:xfrm>
          <a:prstGeom prst="rect">
            <a:avLst/>
          </a:prstGeom>
          <a:solidFill>
            <a:schemeClr val="accent1">
              <a:lumMod val="20000"/>
              <a:lumOff val="80000"/>
            </a:schemeClr>
          </a:solidFill>
        </p:spPr>
        <p:txBody>
          <a:bodyPr wrap="square" rtlCol="0">
            <a:spAutoFit/>
          </a:bodyPr>
          <a:lstStyle/>
          <a:p>
            <a:r>
              <a:rPr lang="en-GB"/>
              <a:t>Addressing poverty and </a:t>
            </a:r>
            <a:r>
              <a:rPr lang="en-GB" b="1"/>
              <a:t>cost of living</a:t>
            </a:r>
            <a:r>
              <a:rPr lang="en-GB"/>
              <a:t>, focussing on </a:t>
            </a:r>
            <a:r>
              <a:rPr lang="en-GB" b="1"/>
              <a:t>investment</a:t>
            </a:r>
            <a:r>
              <a:rPr lang="en-GB"/>
              <a:t> and fundraising to maximise resources</a:t>
            </a:r>
          </a:p>
        </p:txBody>
      </p:sp>
      <p:sp>
        <p:nvSpPr>
          <p:cNvPr id="15" name="TextBox 14">
            <a:extLst>
              <a:ext uri="{FF2B5EF4-FFF2-40B4-BE49-F238E27FC236}">
                <a16:creationId xmlns:a16="http://schemas.microsoft.com/office/drawing/2014/main" id="{48D76C0C-F48C-40AC-B40A-C4A26461CF40}"/>
              </a:ext>
            </a:extLst>
          </p:cNvPr>
          <p:cNvSpPr txBox="1"/>
          <p:nvPr/>
        </p:nvSpPr>
        <p:spPr>
          <a:xfrm>
            <a:off x="4310766" y="5399535"/>
            <a:ext cx="5403881" cy="523220"/>
          </a:xfrm>
          <a:prstGeom prst="rect">
            <a:avLst/>
          </a:prstGeom>
          <a:noFill/>
        </p:spPr>
        <p:txBody>
          <a:bodyPr wrap="square" rtlCol="0">
            <a:spAutoFit/>
          </a:bodyPr>
          <a:lstStyle/>
          <a:p>
            <a:pPr algn="ctr"/>
            <a:r>
              <a:rPr lang="en-GB" sz="2800" b="1">
                <a:solidFill>
                  <a:srgbClr val="00668B"/>
                </a:solidFill>
                <a:latin typeface="Arial" panose="020B0604020202020204" pitchFamily="34" charset="0"/>
                <a:cs typeface="Calibri Light"/>
              </a:rPr>
              <a:t>What else would be valuable?</a:t>
            </a:r>
          </a:p>
        </p:txBody>
      </p:sp>
      <p:sp>
        <p:nvSpPr>
          <p:cNvPr id="16" name="TextBox 15">
            <a:extLst>
              <a:ext uri="{FF2B5EF4-FFF2-40B4-BE49-F238E27FC236}">
                <a16:creationId xmlns:a16="http://schemas.microsoft.com/office/drawing/2014/main" id="{5B5892C8-467B-425D-8D85-E24161E4C413}"/>
              </a:ext>
            </a:extLst>
          </p:cNvPr>
          <p:cNvSpPr txBox="1"/>
          <p:nvPr/>
        </p:nvSpPr>
        <p:spPr>
          <a:xfrm>
            <a:off x="7231831" y="3795155"/>
            <a:ext cx="2879317" cy="1477328"/>
          </a:xfrm>
          <a:prstGeom prst="rect">
            <a:avLst/>
          </a:prstGeom>
          <a:solidFill>
            <a:schemeClr val="accent1">
              <a:lumMod val="20000"/>
              <a:lumOff val="80000"/>
            </a:schemeClr>
          </a:solidFill>
        </p:spPr>
        <p:txBody>
          <a:bodyPr wrap="square" rtlCol="0">
            <a:spAutoFit/>
          </a:bodyPr>
          <a:lstStyle/>
          <a:p>
            <a:r>
              <a:rPr lang="en-GB">
                <a:solidFill>
                  <a:srgbClr val="242424"/>
                </a:solidFill>
                <a:latin typeface="-apple-system"/>
              </a:rPr>
              <a:t>R</a:t>
            </a:r>
            <a:r>
              <a:rPr lang="en-GB" b="0" i="0">
                <a:solidFill>
                  <a:srgbClr val="242424"/>
                </a:solidFill>
                <a:effectLst/>
                <a:latin typeface="-apple-system"/>
              </a:rPr>
              <a:t>egular </a:t>
            </a:r>
            <a:r>
              <a:rPr lang="en-GB" b="1" i="0">
                <a:solidFill>
                  <a:srgbClr val="242424"/>
                </a:solidFill>
                <a:effectLst/>
                <a:latin typeface="-apple-system"/>
              </a:rPr>
              <a:t>information</a:t>
            </a:r>
            <a:r>
              <a:rPr lang="en-GB" b="0" i="0">
                <a:solidFill>
                  <a:srgbClr val="242424"/>
                </a:solidFill>
                <a:effectLst/>
                <a:latin typeface="-apple-system"/>
              </a:rPr>
              <a:t> about what is available and share knowledge about what works and effectively </a:t>
            </a:r>
            <a:r>
              <a:rPr lang="en-GB" b="1" i="0">
                <a:solidFill>
                  <a:srgbClr val="242424"/>
                </a:solidFill>
                <a:effectLst/>
                <a:latin typeface="-apple-system"/>
              </a:rPr>
              <a:t>refer and signpost residents</a:t>
            </a:r>
            <a:endParaRPr lang="en-GB" b="1"/>
          </a:p>
        </p:txBody>
      </p:sp>
    </p:spTree>
    <p:extLst>
      <p:ext uri="{BB962C8B-B14F-4D97-AF65-F5344CB8AC3E}">
        <p14:creationId xmlns:p14="http://schemas.microsoft.com/office/powerpoint/2010/main" val="353167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0271E-D101-4E11-8C49-F3B7934DF94E}"/>
              </a:ext>
            </a:extLst>
          </p:cNvPr>
          <p:cNvSpPr>
            <a:spLocks noGrp="1"/>
          </p:cNvSpPr>
          <p:nvPr>
            <p:ph type="title"/>
          </p:nvPr>
        </p:nvSpPr>
        <p:spPr>
          <a:xfrm>
            <a:off x="1371599" y="294538"/>
            <a:ext cx="9895951" cy="1033669"/>
          </a:xfrm>
        </p:spPr>
        <p:txBody>
          <a:bodyPr>
            <a:normAutofit/>
          </a:bodyPr>
          <a:lstStyle/>
          <a:p>
            <a:r>
              <a:rPr lang="en-GB" sz="4000" b="1">
                <a:solidFill>
                  <a:srgbClr val="FFFFFF"/>
                </a:solidFill>
                <a:latin typeface="Arial" panose="020B0604020202020204" pitchFamily="34" charset="0"/>
                <a:ea typeface="+mn-ea"/>
                <a:cs typeface="Calibri Light"/>
              </a:rPr>
              <a:t>Discussion points</a:t>
            </a:r>
          </a:p>
        </p:txBody>
      </p:sp>
      <p:sp>
        <p:nvSpPr>
          <p:cNvPr id="3" name="Content Placeholder 2">
            <a:extLst>
              <a:ext uri="{FF2B5EF4-FFF2-40B4-BE49-F238E27FC236}">
                <a16:creationId xmlns:a16="http://schemas.microsoft.com/office/drawing/2014/main" id="{95725BD8-091D-46BC-80BF-F17C0579C49D}"/>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GB"/>
              <a:t>What are the priorities for your service users?</a:t>
            </a:r>
          </a:p>
          <a:p>
            <a:r>
              <a:rPr lang="en-GB"/>
              <a:t>Where do you see the gaps being?</a:t>
            </a:r>
            <a:endParaRPr lang="en-GB">
              <a:cs typeface="Calibri"/>
            </a:endParaRPr>
          </a:p>
          <a:p>
            <a:r>
              <a:rPr lang="en-GB"/>
              <a:t>How can we work together?</a:t>
            </a:r>
          </a:p>
          <a:p>
            <a:endParaRPr lang="en-GB" sz="2000">
              <a:cs typeface="Calibri"/>
            </a:endParaRPr>
          </a:p>
          <a:p>
            <a:endParaRPr lang="en-GB" sz="2000">
              <a:cs typeface="Calibri"/>
            </a:endParaRPr>
          </a:p>
        </p:txBody>
      </p:sp>
    </p:spTree>
    <p:extLst>
      <p:ext uri="{BB962C8B-B14F-4D97-AF65-F5344CB8AC3E}">
        <p14:creationId xmlns:p14="http://schemas.microsoft.com/office/powerpoint/2010/main" val="355140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5D50-72B2-41FE-A338-326E75570957}"/>
              </a:ext>
            </a:extLst>
          </p:cNvPr>
          <p:cNvSpPr>
            <a:spLocks noGrp="1"/>
          </p:cNvSpPr>
          <p:nvPr>
            <p:ph type="title"/>
          </p:nvPr>
        </p:nvSpPr>
        <p:spPr/>
        <p:txBody>
          <a:bodyPr>
            <a:normAutofit/>
          </a:bodyPr>
          <a:lstStyle/>
          <a:p>
            <a:r>
              <a:rPr lang="en-GB" sz="3600" b="1">
                <a:solidFill>
                  <a:srgbClr val="00668B"/>
                </a:solidFill>
                <a:latin typeface="Arial" panose="020B0604020202020204" pitchFamily="34" charset="0"/>
                <a:ea typeface="+mn-ea"/>
                <a:cs typeface="Calibri Light"/>
              </a:rPr>
              <a:t>How can you be involved:</a:t>
            </a:r>
          </a:p>
        </p:txBody>
      </p:sp>
      <p:sp>
        <p:nvSpPr>
          <p:cNvPr id="3" name="Content Placeholder 2">
            <a:extLst>
              <a:ext uri="{FF2B5EF4-FFF2-40B4-BE49-F238E27FC236}">
                <a16:creationId xmlns:a16="http://schemas.microsoft.com/office/drawing/2014/main" id="{16A24A37-BF1D-44BB-89B1-576E6F5B3161}"/>
              </a:ext>
            </a:extLst>
          </p:cNvPr>
          <p:cNvSpPr>
            <a:spLocks noGrp="1"/>
          </p:cNvSpPr>
          <p:nvPr>
            <p:ph idx="1"/>
          </p:nvPr>
        </p:nvSpPr>
        <p:spPr>
          <a:xfrm>
            <a:off x="838200" y="1469443"/>
            <a:ext cx="10515600" cy="1990595"/>
          </a:xfrm>
        </p:spPr>
        <p:txBody>
          <a:bodyPr>
            <a:normAutofit/>
          </a:bodyPr>
          <a:lstStyle/>
          <a:p>
            <a:pPr marL="742950" lvl="1" indent="-285750" rtl="0">
              <a:buFont typeface="Arial" panose="020B0604020202020204" pitchFamily="34" charset="0"/>
              <a:buChar char="•"/>
            </a:pPr>
            <a:r>
              <a:rPr lang="en-GB" sz="2800">
                <a:latin typeface="Segoe UI" panose="020B0502040204020203" pitchFamily="34" charset="0"/>
              </a:rPr>
              <a:t>Come to the Partnership and sign up to the RBKC newsletter – info relevant to both boroughs</a:t>
            </a:r>
          </a:p>
          <a:p>
            <a:pPr marL="742950" lvl="1" indent="-285750" rtl="0">
              <a:buFont typeface="Arial" panose="020B0604020202020204" pitchFamily="34" charset="0"/>
              <a:buChar char="•"/>
            </a:pPr>
            <a:r>
              <a:rPr lang="en-GB" sz="2800">
                <a:latin typeface="Segoe UI" panose="020B0502040204020203" pitchFamily="34" charset="0"/>
              </a:rPr>
              <a:t>Keep us informed about needs and developments</a:t>
            </a:r>
          </a:p>
          <a:p>
            <a:pPr marL="742950" lvl="1" indent="-285750" rtl="0">
              <a:buFont typeface="Arial" panose="020B0604020202020204" pitchFamily="34" charset="0"/>
              <a:buChar char="•"/>
            </a:pPr>
            <a:r>
              <a:rPr lang="en-GB" sz="2800">
                <a:latin typeface="Segoe UI" panose="020B0502040204020203" pitchFamily="34" charset="0"/>
              </a:rPr>
              <a:t>Sign up to Good Things Foundation online centres network</a:t>
            </a:r>
          </a:p>
          <a:p>
            <a:endParaRPr lang="en-GB" sz="1400"/>
          </a:p>
        </p:txBody>
      </p:sp>
      <p:sp>
        <p:nvSpPr>
          <p:cNvPr id="4" name="Title 1">
            <a:extLst>
              <a:ext uri="{FF2B5EF4-FFF2-40B4-BE49-F238E27FC236}">
                <a16:creationId xmlns:a16="http://schemas.microsoft.com/office/drawing/2014/main" id="{2DB76740-8610-4D59-A02C-3F7638A86CE1}"/>
              </a:ext>
            </a:extLst>
          </p:cNvPr>
          <p:cNvSpPr txBox="1">
            <a:spLocks/>
          </p:cNvSpPr>
          <p:nvPr/>
        </p:nvSpPr>
        <p:spPr>
          <a:xfrm>
            <a:off x="654698" y="35686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00668B"/>
                </a:solidFill>
                <a:latin typeface="Arial" panose="020B0604020202020204" pitchFamily="34" charset="0"/>
                <a:ea typeface="+mn-ea"/>
                <a:cs typeface="Calibri Light"/>
              </a:rPr>
              <a:t>Next steps:</a:t>
            </a:r>
          </a:p>
        </p:txBody>
      </p:sp>
      <p:sp>
        <p:nvSpPr>
          <p:cNvPr id="5" name="Content Placeholder 2">
            <a:extLst>
              <a:ext uri="{FF2B5EF4-FFF2-40B4-BE49-F238E27FC236}">
                <a16:creationId xmlns:a16="http://schemas.microsoft.com/office/drawing/2014/main" id="{5C73CC46-9635-4458-A6C3-40BE42CAD771}"/>
              </a:ext>
            </a:extLst>
          </p:cNvPr>
          <p:cNvSpPr txBox="1">
            <a:spLocks/>
          </p:cNvSpPr>
          <p:nvPr/>
        </p:nvSpPr>
        <p:spPr>
          <a:xfrm>
            <a:off x="746449" y="4640392"/>
            <a:ext cx="10515600" cy="1990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r>
              <a:rPr lang="en-GB" sz="2800">
                <a:latin typeface="Segoe UI" panose="020B0502040204020203" pitchFamily="34" charset="0"/>
              </a:rPr>
              <a:t>Would there be value to you in a Bi-borough forum focussed on the digital inclusion of older residents?</a:t>
            </a:r>
          </a:p>
          <a:p>
            <a:pPr marL="742950" lvl="1" indent="-285750"/>
            <a:endParaRPr lang="en-GB" sz="2800">
              <a:latin typeface="Segoe UI" panose="020B0502040204020203" pitchFamily="34" charset="0"/>
            </a:endParaRPr>
          </a:p>
          <a:p>
            <a:endParaRPr lang="en-GB" sz="1400"/>
          </a:p>
        </p:txBody>
      </p:sp>
    </p:spTree>
    <p:extLst>
      <p:ext uri="{BB962C8B-B14F-4D97-AF65-F5344CB8AC3E}">
        <p14:creationId xmlns:p14="http://schemas.microsoft.com/office/powerpoint/2010/main" val="304680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C0479-73F9-4FDF-A178-62B1AABB08F7}"/>
              </a:ext>
            </a:extLst>
          </p:cNvPr>
          <p:cNvSpPr>
            <a:spLocks noGrp="1"/>
          </p:cNvSpPr>
          <p:nvPr>
            <p:ph type="title"/>
          </p:nvPr>
        </p:nvSpPr>
        <p:spPr>
          <a:xfrm>
            <a:off x="1371599" y="294538"/>
            <a:ext cx="9895951" cy="1033669"/>
          </a:xfrm>
        </p:spPr>
        <p:txBody>
          <a:bodyPr>
            <a:normAutofit/>
          </a:bodyPr>
          <a:lstStyle/>
          <a:p>
            <a:pPr>
              <a:spcBef>
                <a:spcPts val="0"/>
              </a:spcBef>
              <a:defRPr/>
            </a:pPr>
            <a:r>
              <a:rPr lang="en-GB" sz="4000" b="1">
                <a:solidFill>
                  <a:srgbClr val="FFFFFF"/>
                </a:solidFill>
                <a:latin typeface="Arial" panose="020B0604020202020204" pitchFamily="34" charset="0"/>
                <a:ea typeface="+mn-ea"/>
                <a:cs typeface="Calibri Light"/>
              </a:rPr>
              <a:t>What we’ll cover today</a:t>
            </a:r>
          </a:p>
        </p:txBody>
      </p:sp>
      <p:sp>
        <p:nvSpPr>
          <p:cNvPr id="3" name="Content Placeholder 2">
            <a:extLst>
              <a:ext uri="{FF2B5EF4-FFF2-40B4-BE49-F238E27FC236}">
                <a16:creationId xmlns:a16="http://schemas.microsoft.com/office/drawing/2014/main" id="{0D8948D3-37C7-49EC-8DF9-249BEE66C9A5}"/>
              </a:ext>
            </a:extLst>
          </p:cNvPr>
          <p:cNvSpPr>
            <a:spLocks noGrp="1"/>
          </p:cNvSpPr>
          <p:nvPr>
            <p:ph idx="1"/>
          </p:nvPr>
        </p:nvSpPr>
        <p:spPr>
          <a:xfrm>
            <a:off x="1371599" y="2318197"/>
            <a:ext cx="9724031" cy="3683358"/>
          </a:xfrm>
        </p:spPr>
        <p:txBody>
          <a:bodyPr anchor="ctr">
            <a:normAutofit/>
          </a:bodyPr>
          <a:lstStyle/>
          <a:p>
            <a:r>
              <a:rPr lang="en-GB" sz="2000"/>
              <a:t>Who are we?</a:t>
            </a:r>
          </a:p>
          <a:p>
            <a:r>
              <a:rPr lang="en-GB" sz="2000"/>
              <a:t>What have we learnt?</a:t>
            </a:r>
          </a:p>
          <a:p>
            <a:r>
              <a:rPr lang="en-GB" sz="2000"/>
              <a:t>What have we done so far?</a:t>
            </a:r>
          </a:p>
          <a:p>
            <a:r>
              <a:rPr lang="en-GB" sz="2000"/>
              <a:t>What is available now?</a:t>
            </a:r>
          </a:p>
          <a:p>
            <a:r>
              <a:rPr lang="en-GB" sz="2000"/>
              <a:t>Our priorities going forward</a:t>
            </a:r>
          </a:p>
          <a:p>
            <a:r>
              <a:rPr lang="en-GB" sz="2000"/>
              <a:t>What are your priorities?</a:t>
            </a:r>
          </a:p>
          <a:p>
            <a:r>
              <a:rPr lang="en-GB" sz="2000"/>
              <a:t>Where can we go from here? How can we all work together?</a:t>
            </a:r>
          </a:p>
          <a:p>
            <a:endParaRPr lang="en-GB" sz="2000"/>
          </a:p>
        </p:txBody>
      </p:sp>
    </p:spTree>
    <p:extLst>
      <p:ext uri="{BB962C8B-B14F-4D97-AF65-F5344CB8AC3E}">
        <p14:creationId xmlns:p14="http://schemas.microsoft.com/office/powerpoint/2010/main" val="412189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9E6DDA-116A-4030-BEE7-86C9A5736529}"/>
              </a:ext>
            </a:extLst>
          </p:cNvPr>
          <p:cNvSpPr>
            <a:spLocks noGrp="1"/>
          </p:cNvSpPr>
          <p:nvPr>
            <p:ph type="ctrTitle"/>
          </p:nvPr>
        </p:nvSpPr>
        <p:spPr/>
        <p:txBody>
          <a:bodyPr>
            <a:normAutofit/>
          </a:bodyPr>
          <a:lstStyle/>
          <a:p>
            <a:r>
              <a:rPr lang="en-GB" sz="4800" b="1" err="1">
                <a:solidFill>
                  <a:srgbClr val="00668B"/>
                </a:solidFill>
                <a:latin typeface="Arial" panose="020B0604020202020204" pitchFamily="34" charset="0"/>
                <a:ea typeface="+mn-ea"/>
                <a:cs typeface="Calibri Light"/>
              </a:rPr>
              <a:t>Slid.o</a:t>
            </a:r>
            <a:r>
              <a:rPr lang="en-GB" sz="4800" b="1">
                <a:solidFill>
                  <a:srgbClr val="00668B"/>
                </a:solidFill>
                <a:latin typeface="Arial" panose="020B0604020202020204" pitchFamily="34" charset="0"/>
                <a:ea typeface="+mn-ea"/>
                <a:cs typeface="Calibri Light"/>
              </a:rPr>
              <a:t> </a:t>
            </a:r>
            <a:br>
              <a:rPr lang="en-GB" sz="4800" b="1">
                <a:solidFill>
                  <a:srgbClr val="00668B"/>
                </a:solidFill>
                <a:latin typeface="Arial" panose="020B0604020202020204" pitchFamily="34" charset="0"/>
                <a:ea typeface="+mn-ea"/>
                <a:cs typeface="Calibri Light"/>
              </a:rPr>
            </a:br>
            <a:r>
              <a:rPr lang="en-GB" sz="4800" b="1">
                <a:solidFill>
                  <a:srgbClr val="00668B"/>
                </a:solidFill>
                <a:latin typeface="Arial" panose="020B0604020202020204" pitchFamily="34" charset="0"/>
                <a:ea typeface="+mn-ea"/>
                <a:cs typeface="Calibri Light"/>
              </a:rPr>
              <a:t>– your views! </a:t>
            </a:r>
          </a:p>
        </p:txBody>
      </p:sp>
      <p:sp>
        <p:nvSpPr>
          <p:cNvPr id="3" name="Content Placeholder 2">
            <a:extLst>
              <a:ext uri="{FF2B5EF4-FFF2-40B4-BE49-F238E27FC236}">
                <a16:creationId xmlns:a16="http://schemas.microsoft.com/office/drawing/2014/main" id="{70C01F48-F4EC-4929-A2CF-66B195D51AC7}"/>
              </a:ext>
            </a:extLst>
          </p:cNvPr>
          <p:cNvSpPr>
            <a:spLocks noGrp="1"/>
          </p:cNvSpPr>
          <p:nvPr>
            <p:ph type="subTitle" idx="1"/>
          </p:nvPr>
        </p:nvSpPr>
        <p:spPr/>
        <p:txBody>
          <a:bodyPr/>
          <a:lstStyle/>
          <a:p>
            <a:r>
              <a:rPr lang="en-GB"/>
              <a:t> </a:t>
            </a:r>
          </a:p>
        </p:txBody>
      </p:sp>
    </p:spTree>
    <p:extLst>
      <p:ext uri="{BB962C8B-B14F-4D97-AF65-F5344CB8AC3E}">
        <p14:creationId xmlns:p14="http://schemas.microsoft.com/office/powerpoint/2010/main" val="160213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131CE-D2FE-479E-8CF7-8AB22289A868}"/>
              </a:ext>
            </a:extLst>
          </p:cNvPr>
          <p:cNvSpPr>
            <a:spLocks noGrp="1"/>
          </p:cNvSpPr>
          <p:nvPr>
            <p:ph type="title"/>
          </p:nvPr>
        </p:nvSpPr>
        <p:spPr>
          <a:xfrm>
            <a:off x="1371599" y="294538"/>
            <a:ext cx="9895951" cy="1033669"/>
          </a:xfrm>
        </p:spPr>
        <p:txBody>
          <a:bodyPr>
            <a:normAutofit/>
          </a:bodyPr>
          <a:lstStyle/>
          <a:p>
            <a:r>
              <a:rPr lang="en-GB" sz="4000" b="1">
                <a:solidFill>
                  <a:srgbClr val="FFFFFF"/>
                </a:solidFill>
                <a:latin typeface="Arial" panose="020B0604020202020204" pitchFamily="34" charset="0"/>
                <a:ea typeface="+mn-ea"/>
                <a:cs typeface="Calibri Light"/>
              </a:rPr>
              <a:t>Questions for you:</a:t>
            </a:r>
          </a:p>
        </p:txBody>
      </p:sp>
      <p:sp>
        <p:nvSpPr>
          <p:cNvPr id="3" name="Content Placeholder 2">
            <a:extLst>
              <a:ext uri="{FF2B5EF4-FFF2-40B4-BE49-F238E27FC236}">
                <a16:creationId xmlns:a16="http://schemas.microsoft.com/office/drawing/2014/main" id="{6F5F7F05-CDAB-4489-B47F-7B2B1E338E95}"/>
              </a:ext>
            </a:extLst>
          </p:cNvPr>
          <p:cNvSpPr>
            <a:spLocks noGrp="1"/>
          </p:cNvSpPr>
          <p:nvPr>
            <p:ph idx="1"/>
          </p:nvPr>
        </p:nvSpPr>
        <p:spPr>
          <a:xfrm>
            <a:off x="1371599" y="2318197"/>
            <a:ext cx="9724031" cy="3683358"/>
          </a:xfrm>
        </p:spPr>
        <p:txBody>
          <a:bodyPr anchor="ctr">
            <a:normAutofit/>
          </a:bodyPr>
          <a:lstStyle/>
          <a:p>
            <a:endParaRPr lang="en-GB" sz="2000"/>
          </a:p>
          <a:p>
            <a:r>
              <a:rPr lang="en-GB" sz="3200"/>
              <a:t>What are the priorities for your service users?</a:t>
            </a:r>
          </a:p>
          <a:p>
            <a:r>
              <a:rPr lang="en-GB" sz="3200"/>
              <a:t>Where do you see the gaps being?</a:t>
            </a:r>
          </a:p>
          <a:p>
            <a:endParaRPr lang="en-GB" sz="2000"/>
          </a:p>
        </p:txBody>
      </p:sp>
    </p:spTree>
    <p:extLst>
      <p:ext uri="{BB962C8B-B14F-4D97-AF65-F5344CB8AC3E}">
        <p14:creationId xmlns:p14="http://schemas.microsoft.com/office/powerpoint/2010/main" val="36774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AC2007C0-E29C-4C1E-8A1B-7321FA254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872" y="79653"/>
            <a:ext cx="1620181" cy="648072"/>
          </a:xfrm>
          <a:prstGeom prst="rect">
            <a:avLst/>
          </a:prstGeom>
        </p:spPr>
      </p:pic>
      <p:sp>
        <p:nvSpPr>
          <p:cNvPr id="23" name="TextBox 22">
            <a:extLst>
              <a:ext uri="{FF2B5EF4-FFF2-40B4-BE49-F238E27FC236}">
                <a16:creationId xmlns:a16="http://schemas.microsoft.com/office/drawing/2014/main" id="{902BE620-8742-4575-AAF4-C3C13C4DF0D5}"/>
              </a:ext>
            </a:extLst>
          </p:cNvPr>
          <p:cNvSpPr txBox="1"/>
          <p:nvPr/>
        </p:nvSpPr>
        <p:spPr>
          <a:xfrm>
            <a:off x="165231" y="364421"/>
            <a:ext cx="50746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668B"/>
                </a:solidFill>
                <a:effectLst/>
                <a:uLnTx/>
                <a:uFillTx/>
                <a:latin typeface="Arial" panose="020B0604020202020204" pitchFamily="34" charset="0"/>
                <a:ea typeface="+mn-ea"/>
                <a:cs typeface="Calibri Light"/>
              </a:rPr>
              <a:t>What is digital exclusion?</a:t>
            </a:r>
          </a:p>
        </p:txBody>
      </p:sp>
      <p:sp>
        <p:nvSpPr>
          <p:cNvPr id="30" name="Rectangle 29">
            <a:extLst>
              <a:ext uri="{FF2B5EF4-FFF2-40B4-BE49-F238E27FC236}">
                <a16:creationId xmlns:a16="http://schemas.microsoft.com/office/drawing/2014/main" id="{915653E1-CEA8-4837-886B-8351F1EE2F95}"/>
              </a:ext>
            </a:extLst>
          </p:cNvPr>
          <p:cNvSpPr/>
          <p:nvPr/>
        </p:nvSpPr>
        <p:spPr>
          <a:xfrm>
            <a:off x="659362" y="6059224"/>
            <a:ext cx="8969830" cy="2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Definitions: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UK Government Digital Inclusion Strategy, 2014</a:t>
            </a:r>
            <a:r>
              <a:rPr kumimoji="0" lang="en-GB" sz="1200" b="1" i="0" u="none" strike="noStrike" kern="1200" cap="none" spc="0" normalizeH="0" baseline="0" noProof="0">
                <a:ln>
                  <a:noFill/>
                </a:ln>
                <a:solidFill>
                  <a:srgbClr val="000000"/>
                </a:solidFill>
                <a:effectLst/>
                <a:uLnTx/>
                <a:uFillTx/>
                <a:latin typeface="Arial" panose="020B0604020202020204"/>
                <a:ea typeface="+mn-ea"/>
                <a:cs typeface="+mn-cs"/>
              </a:rPr>
              <a:t> 	Data Source: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Analysis by the RBKC Corporate Strategy team</a:t>
            </a:r>
          </a:p>
        </p:txBody>
      </p:sp>
      <p:sp>
        <p:nvSpPr>
          <p:cNvPr id="31" name="TextBox 30">
            <a:extLst>
              <a:ext uri="{FF2B5EF4-FFF2-40B4-BE49-F238E27FC236}">
                <a16:creationId xmlns:a16="http://schemas.microsoft.com/office/drawing/2014/main" id="{FCE09F5A-6BC8-4C9D-9D57-8436ABDDCBA0}"/>
              </a:ext>
            </a:extLst>
          </p:cNvPr>
          <p:cNvSpPr txBox="1"/>
          <p:nvPr/>
        </p:nvSpPr>
        <p:spPr>
          <a:xfrm>
            <a:off x="609201" y="1258431"/>
            <a:ext cx="10910995" cy="3908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68B"/>
                </a:solidFill>
                <a:effectLst/>
                <a:uLnTx/>
                <a:uFillTx/>
                <a:latin typeface="Arial" panose="020B0604020202020204"/>
                <a:ea typeface="+mn-ea"/>
                <a:cs typeface="Calibri"/>
              </a:rPr>
              <a:t>Digital exclusion </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means not being able to use and/or benefit from the internet.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68B"/>
                </a:solidFill>
                <a:effectLst/>
                <a:uLnTx/>
                <a:uFillTx/>
                <a:latin typeface="Arial" panose="020B0604020202020204"/>
                <a:ea typeface="+mn-ea"/>
                <a:cs typeface="Calibri"/>
              </a:rPr>
              <a:t>Digital inclusion </a:t>
            </a:r>
            <a:r>
              <a:rPr kumimoji="0" lang="en-GB" sz="1600" b="0" i="0" u="none" strike="noStrike" kern="1200" cap="none" spc="0" normalizeH="0" baseline="0" noProof="0">
                <a:ln>
                  <a:noFill/>
                </a:ln>
                <a:solidFill>
                  <a:srgbClr val="0B0C0C"/>
                </a:solidFill>
                <a:effectLst/>
                <a:uLnTx/>
                <a:uFillTx/>
                <a:latin typeface="Arial" panose="020B0604020202020204"/>
                <a:ea typeface="+mn-ea"/>
                <a:cs typeface="+mn-cs"/>
              </a:rPr>
              <a:t>is about making sure that people can use the internet to do things that benefit them day to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68B"/>
                </a:solidFill>
                <a:effectLst/>
                <a:uLnTx/>
                <a:uFillTx/>
                <a:latin typeface="Arial" panose="020B0604020202020204"/>
                <a:ea typeface="+mn-ea"/>
                <a:cs typeface="Calibri"/>
              </a:rPr>
              <a:t>What are the impacts?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Digital interaction keeps us connected with family and friends. Without this, social isolation and mental health problems can increase.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The internet is increasingly vital in accessing information, services, employment and a wealth of life opportunities.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Being digitally excluded costs. Good Things Foundation (2020) found that families could </a:t>
            </a: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spend £700 more</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 per year on utilities alone if they are not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68B"/>
                </a:solidFill>
                <a:effectLst/>
                <a:uLnTx/>
                <a:uFillTx/>
                <a:latin typeface="Arial" panose="020B0604020202020204"/>
                <a:ea typeface="+mn-ea"/>
                <a:cs typeface="Calibri"/>
              </a:rPr>
              <a:t>How many residents are affected?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Based on data modelling by the Corporate Strategy Team we estimate that just over </a:t>
            </a: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12,000 residents</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 in RBKC are digitally excluded – around </a:t>
            </a: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8% of the borough.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9E8FC0D0-D9B9-46BB-AC04-00D1AB490724}"/>
              </a:ext>
            </a:extLst>
          </p:cNvPr>
          <p:cNvSpPr/>
          <p:nvPr/>
        </p:nvSpPr>
        <p:spPr>
          <a:xfrm>
            <a:off x="659363" y="5229892"/>
            <a:ext cx="10860833" cy="81592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Digital exclusion can have a significant impact on a person’s health and wellbeing. It makes life harder to navigate and more expensive. </a:t>
            </a:r>
          </a:p>
        </p:txBody>
      </p:sp>
    </p:spTree>
    <p:extLst>
      <p:ext uri="{BB962C8B-B14F-4D97-AF65-F5344CB8AC3E}">
        <p14:creationId xmlns:p14="http://schemas.microsoft.com/office/powerpoint/2010/main" val="293929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AC2007C0-E29C-4C1E-8A1B-7321FA254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872" y="79653"/>
            <a:ext cx="1620181" cy="648072"/>
          </a:xfrm>
          <a:prstGeom prst="rect">
            <a:avLst/>
          </a:prstGeom>
        </p:spPr>
      </p:pic>
      <p:sp>
        <p:nvSpPr>
          <p:cNvPr id="15" name="Speech Bubble: Rectangle with Corners Rounded 14">
            <a:extLst>
              <a:ext uri="{FF2B5EF4-FFF2-40B4-BE49-F238E27FC236}">
                <a16:creationId xmlns:a16="http://schemas.microsoft.com/office/drawing/2014/main" id="{C1D455CD-CC5D-4DFE-A5E0-B77D9DB32B87}"/>
              </a:ext>
            </a:extLst>
          </p:cNvPr>
          <p:cNvSpPr/>
          <p:nvPr/>
        </p:nvSpPr>
        <p:spPr>
          <a:xfrm>
            <a:off x="8177863" y="1040878"/>
            <a:ext cx="3373434" cy="1103828"/>
          </a:xfrm>
          <a:prstGeom prst="wedgeRoundRectCallout">
            <a:avLst>
              <a:gd name="adj1" fmla="val -31170"/>
              <a:gd name="adj2" fmla="val 59119"/>
              <a:gd name="adj3" fmla="val 16667"/>
            </a:avLst>
          </a:prstGeom>
          <a:solidFill>
            <a:srgbClr val="00AB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Arial" panose="020B0604020202020204"/>
                <a:ea typeface="+mn-ea"/>
                <a:cs typeface="+mn-cs"/>
              </a:rPr>
              <a:t>‘’I don't do online and there must be hundreds of other elderly people that don't do online and I think that should be changed.’’</a:t>
            </a:r>
          </a:p>
        </p:txBody>
      </p:sp>
      <p:sp>
        <p:nvSpPr>
          <p:cNvPr id="16" name="Title 1">
            <a:extLst>
              <a:ext uri="{FF2B5EF4-FFF2-40B4-BE49-F238E27FC236}">
                <a16:creationId xmlns:a16="http://schemas.microsoft.com/office/drawing/2014/main" id="{2254E1B2-3A87-40B4-A342-F93E00DAB227}"/>
              </a:ext>
            </a:extLst>
          </p:cNvPr>
          <p:cNvSpPr txBox="1">
            <a:spLocks/>
          </p:cNvSpPr>
          <p:nvPr/>
        </p:nvSpPr>
        <p:spPr>
          <a:xfrm>
            <a:off x="3217466" y="334152"/>
            <a:ext cx="7348300" cy="882650"/>
          </a:xfrm>
          <a:prstGeom prst="rect">
            <a:avLst/>
          </a:prstGeom>
          <a:ln>
            <a:noFill/>
          </a:ln>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sz="4000" b="1" i="0" kern="1200">
                <a:solidFill>
                  <a:schemeClr val="accent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000" b="1" i="0" u="none" strike="noStrike" kern="1200" cap="none" spc="0" normalizeH="0" baseline="0" noProof="0">
              <a:ln>
                <a:noFill/>
              </a:ln>
              <a:solidFill>
                <a:srgbClr val="00668B"/>
              </a:solidFill>
              <a:effectLst/>
              <a:uLnTx/>
              <a:uFillTx/>
              <a:latin typeface="Arial" panose="020B0604020202020204" pitchFamily="34" charset="0"/>
              <a:ea typeface="+mj-ea"/>
              <a:cs typeface="Arial" panose="020B0604020202020204" pitchFamily="34" charset="0"/>
            </a:endParaRPr>
          </a:p>
        </p:txBody>
      </p:sp>
      <p:sp>
        <p:nvSpPr>
          <p:cNvPr id="17" name="Rectangle 16">
            <a:extLst>
              <a:ext uri="{FF2B5EF4-FFF2-40B4-BE49-F238E27FC236}">
                <a16:creationId xmlns:a16="http://schemas.microsoft.com/office/drawing/2014/main" id="{BED9FB24-CD6B-455A-B95D-74FB35917C4B}"/>
              </a:ext>
            </a:extLst>
          </p:cNvPr>
          <p:cNvSpPr/>
          <p:nvPr/>
        </p:nvSpPr>
        <p:spPr>
          <a:xfrm>
            <a:off x="524416" y="6406437"/>
            <a:ext cx="2340280" cy="239123"/>
          </a:xfrm>
          <a:prstGeom prst="rect">
            <a:avLst/>
          </a:prstGeom>
          <a:solidFill>
            <a:srgbClr val="FFFFFF"/>
          </a:solidFill>
          <a:ln w="12700" cap="flat" cmpd="sng" algn="ctr">
            <a:solidFill>
              <a:srgbClr val="00668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Arial" panose="020B0604020202020204"/>
                <a:ea typeface="+mn-ea"/>
                <a:cs typeface="+mn-cs"/>
              </a:rPr>
              <a:t>Data Sources: </a:t>
            </a:r>
            <a:r>
              <a:rPr kumimoji="0" lang="en-GB" sz="1200" b="0" i="0" u="none" strike="noStrike" kern="0" cap="none" spc="0" normalizeH="0" baseline="0" noProof="0">
                <a:ln>
                  <a:noFill/>
                </a:ln>
                <a:solidFill>
                  <a:srgbClr val="000000"/>
                </a:solidFill>
                <a:effectLst/>
                <a:uLnTx/>
                <a:uFillTx/>
                <a:latin typeface="Arial" panose="020B0604020202020204"/>
                <a:ea typeface="+mn-ea"/>
                <a:cs typeface="+mn-cs"/>
              </a:rPr>
              <a:t>Listening Tool </a:t>
            </a:r>
          </a:p>
        </p:txBody>
      </p:sp>
      <p:sp>
        <p:nvSpPr>
          <p:cNvPr id="18" name="TextBox 17">
            <a:extLst>
              <a:ext uri="{FF2B5EF4-FFF2-40B4-BE49-F238E27FC236}">
                <a16:creationId xmlns:a16="http://schemas.microsoft.com/office/drawing/2014/main" id="{370E01E5-F897-426D-A62E-790A5D3CD2B6}"/>
              </a:ext>
            </a:extLst>
          </p:cNvPr>
          <p:cNvSpPr txBox="1"/>
          <p:nvPr/>
        </p:nvSpPr>
        <p:spPr>
          <a:xfrm>
            <a:off x="8177863" y="2324766"/>
            <a:ext cx="3373434" cy="1169551"/>
          </a:xfrm>
          <a:prstGeom prst="rect">
            <a:avLst/>
          </a:prstGeom>
          <a:solidFill>
            <a:srgbClr val="00ABA0">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Arial" panose="020B0604020202020204"/>
              </a:rPr>
              <a:t>Despite the council’s commitment to keep all channels open, the Listening Tool tells us that digitally excluded residents are still having a negative experience </a:t>
            </a:r>
            <a:r>
              <a:rPr lang="en-GB" sz="1400" kern="0">
                <a:solidFill>
                  <a:srgbClr val="FFFFFF"/>
                </a:solidFill>
                <a:latin typeface="Arial" panose="020B0604020202020204"/>
              </a:rPr>
              <a:t>when </a:t>
            </a:r>
            <a:r>
              <a:rPr kumimoji="0" lang="en-GB" sz="1400" b="0" i="0" u="none" strike="noStrike" kern="0" cap="none" spc="0" normalizeH="0" baseline="0" noProof="0">
                <a:ln>
                  <a:noFill/>
                </a:ln>
                <a:solidFill>
                  <a:srgbClr val="FFFFFF"/>
                </a:solidFill>
                <a:effectLst/>
                <a:uLnTx/>
                <a:uFillTx/>
                <a:latin typeface="Arial" panose="020B0604020202020204"/>
              </a:rPr>
              <a:t>interacting with RBKC:</a:t>
            </a:r>
          </a:p>
        </p:txBody>
      </p:sp>
      <p:sp>
        <p:nvSpPr>
          <p:cNvPr id="19" name="Speech Bubble: Rectangle with Corners Rounded 18">
            <a:extLst>
              <a:ext uri="{FF2B5EF4-FFF2-40B4-BE49-F238E27FC236}">
                <a16:creationId xmlns:a16="http://schemas.microsoft.com/office/drawing/2014/main" id="{29E5C0E3-7673-4E85-A550-794063DA1306}"/>
              </a:ext>
            </a:extLst>
          </p:cNvPr>
          <p:cNvSpPr/>
          <p:nvPr/>
        </p:nvSpPr>
        <p:spPr>
          <a:xfrm>
            <a:off x="8177863" y="3709536"/>
            <a:ext cx="3373434" cy="1201838"/>
          </a:xfrm>
          <a:prstGeom prst="wedgeRoundRectCallout">
            <a:avLst>
              <a:gd name="adj1" fmla="val -17603"/>
              <a:gd name="adj2" fmla="val -57836"/>
              <a:gd name="adj3" fmla="val 16667"/>
            </a:avLst>
          </a:prstGeom>
          <a:solidFill>
            <a:srgbClr val="00AB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Arial" panose="020B0604020202020204"/>
                <a:ea typeface="+mn-ea"/>
                <a:cs typeface="+mn-cs"/>
              </a:rPr>
              <a:t>‘’The movement towards online dealings with the council is ageist and make it difficult and really excludes a whole generation. Very dissatisfied’’</a:t>
            </a:r>
          </a:p>
        </p:txBody>
      </p:sp>
      <p:sp>
        <p:nvSpPr>
          <p:cNvPr id="20" name="TextBox 19">
            <a:extLst>
              <a:ext uri="{FF2B5EF4-FFF2-40B4-BE49-F238E27FC236}">
                <a16:creationId xmlns:a16="http://schemas.microsoft.com/office/drawing/2014/main" id="{7EB2C43A-B22F-4A9D-ADD7-D6ACFABBFF95}"/>
              </a:ext>
            </a:extLst>
          </p:cNvPr>
          <p:cNvSpPr txBox="1"/>
          <p:nvPr/>
        </p:nvSpPr>
        <p:spPr>
          <a:xfrm>
            <a:off x="407171" y="798767"/>
            <a:ext cx="7587031"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1500">
                <a:solidFill>
                  <a:srgbClr val="000000"/>
                </a:solidFill>
                <a:latin typeface="Arial" panose="020B0604020202020204"/>
              </a:rPr>
              <a:t>Everyday services are moving increasingly online. This can make digitally excluded residents feel forgotten about, and can prevent them from accessing essential support.</a:t>
            </a:r>
          </a:p>
          <a:p>
            <a:pPr>
              <a:defRPr/>
            </a:pPr>
            <a:endParaRPr lang="en-GB" sz="1500">
              <a:solidFill>
                <a:srgbClr val="000000"/>
              </a:solidFill>
              <a:latin typeface="Arial" panose="020B0604020202020204"/>
            </a:endParaRPr>
          </a:p>
          <a:p>
            <a:pPr>
              <a:defRPr/>
            </a:pPr>
            <a:r>
              <a:rPr lang="en-GB" sz="1500" b="1">
                <a:solidFill>
                  <a:srgbClr val="00668B"/>
                </a:solidFill>
                <a:latin typeface="Arial" panose="020B0604020202020204"/>
                <a:cs typeface="Calibri"/>
              </a:rPr>
              <a:t>Banking Services</a:t>
            </a:r>
          </a:p>
          <a:p>
            <a:pPr>
              <a:defRPr/>
            </a:pPr>
            <a:r>
              <a:rPr lang="en-GB" sz="1500">
                <a:solidFill>
                  <a:srgbClr val="000000"/>
                </a:solidFill>
                <a:latin typeface="Arial" panose="020B0604020202020204"/>
              </a:rPr>
              <a:t>Use of online banking services in the UK rose from 30% in 2007 to 76% in 2020. People with lower socioeconomic status use online banking services much less (46%) – </a:t>
            </a:r>
            <a:r>
              <a:rPr lang="en-GB" sz="1500" err="1">
                <a:solidFill>
                  <a:srgbClr val="000000"/>
                </a:solidFill>
                <a:latin typeface="Arial" panose="020B0604020202020204"/>
              </a:rPr>
              <a:t>CyberCrew</a:t>
            </a:r>
            <a:r>
              <a:rPr lang="en-GB" sz="1500">
                <a:solidFill>
                  <a:srgbClr val="000000"/>
                </a:solidFill>
                <a:latin typeface="Arial" panose="020B0604020202020204"/>
              </a:rPr>
              <a:t> (2021)</a:t>
            </a:r>
            <a:br>
              <a:rPr lang="en-GB" sz="1500">
                <a:solidFill>
                  <a:srgbClr val="000000"/>
                </a:solidFill>
                <a:latin typeface="Arial" panose="020B0604020202020204"/>
              </a:rPr>
            </a:br>
            <a:endParaRPr lang="en-GB" sz="1500">
              <a:solidFill>
                <a:srgbClr val="000000"/>
              </a:solidFill>
              <a:latin typeface="Arial" panose="020B0604020202020204"/>
            </a:endParaRPr>
          </a:p>
          <a:p>
            <a:pPr>
              <a:defRPr/>
            </a:pPr>
            <a:r>
              <a:rPr lang="en-GB" sz="1500" b="1">
                <a:solidFill>
                  <a:srgbClr val="00668B"/>
                </a:solidFill>
                <a:latin typeface="Arial" panose="020B0604020202020204"/>
                <a:cs typeface="Calibri"/>
              </a:rPr>
              <a:t>Health Services </a:t>
            </a:r>
          </a:p>
          <a:p>
            <a:pPr>
              <a:defRPr/>
            </a:pPr>
            <a:r>
              <a:rPr lang="en-GB" sz="1500" i="1">
                <a:solidFill>
                  <a:srgbClr val="000000"/>
                </a:solidFill>
                <a:latin typeface="Arial" panose="020B0604020202020204"/>
              </a:rPr>
              <a:t>"My mother-in-law feels disempowered by the change and dislikes being dependent on others to manage her prescriptions. Expecting everyone to be able to access technology disadvantages the elderly and many others who don't have easy access to the internet”</a:t>
            </a:r>
            <a:r>
              <a:rPr lang="en-GB" sz="1500">
                <a:solidFill>
                  <a:srgbClr val="000000"/>
                </a:solidFill>
                <a:latin typeface="Arial" panose="020B0604020202020204"/>
              </a:rPr>
              <a:t> – Healthwatch (2021)</a:t>
            </a:r>
          </a:p>
          <a:p>
            <a:pPr>
              <a:defRPr/>
            </a:pPr>
            <a:endParaRPr lang="en-GB" sz="1500">
              <a:solidFill>
                <a:srgbClr val="000000"/>
              </a:solidFill>
              <a:latin typeface="Arial" panose="020B0604020202020204"/>
            </a:endParaRPr>
          </a:p>
          <a:p>
            <a:pPr>
              <a:defRPr/>
            </a:pPr>
            <a:r>
              <a:rPr lang="en-GB" sz="1500" b="1">
                <a:solidFill>
                  <a:srgbClr val="00668B"/>
                </a:solidFill>
                <a:latin typeface="Arial" panose="020B0604020202020204"/>
                <a:cs typeface="Calibri"/>
              </a:rPr>
              <a:t>Universal Credit  </a:t>
            </a:r>
          </a:p>
          <a:p>
            <a:pPr>
              <a:defRPr/>
            </a:pPr>
            <a:r>
              <a:rPr lang="en-GB" sz="1500">
                <a:solidFill>
                  <a:srgbClr val="000000"/>
                </a:solidFill>
                <a:latin typeface="Arial" panose="020B0604020202020204"/>
              </a:rPr>
              <a:t>This online benefit can be claimed via the phone, however the DWP states that ‘</a:t>
            </a:r>
            <a:r>
              <a:rPr lang="en-GB" sz="1500" i="1">
                <a:solidFill>
                  <a:srgbClr val="000000"/>
                </a:solidFill>
                <a:latin typeface="Arial" panose="020B0604020202020204"/>
              </a:rPr>
              <a:t>claimants should be supported to move their claim online wherever possible</a:t>
            </a:r>
            <a:r>
              <a:rPr lang="en-GB" sz="1500">
                <a:solidFill>
                  <a:srgbClr val="000000"/>
                </a:solidFill>
                <a:latin typeface="Arial" panose="020B0604020202020204"/>
              </a:rPr>
              <a:t>’. Claimants are not able to view their claims without going online. Given the link between digital exclusion and financial hardship, this is a real challenge for many digitally excluded residents.</a:t>
            </a:r>
          </a:p>
          <a:p>
            <a:pPr lvl="1">
              <a:defRPr/>
            </a:pPr>
            <a:endParaRPr lang="en-GB" sz="1600">
              <a:solidFill>
                <a:srgbClr val="000000"/>
              </a:solidFill>
              <a:latin typeface="Arial" panose="020B0604020202020204"/>
            </a:endParaRPr>
          </a:p>
        </p:txBody>
      </p:sp>
      <p:sp>
        <p:nvSpPr>
          <p:cNvPr id="21" name="Rectangle 20">
            <a:extLst>
              <a:ext uri="{FF2B5EF4-FFF2-40B4-BE49-F238E27FC236}">
                <a16:creationId xmlns:a16="http://schemas.microsoft.com/office/drawing/2014/main" id="{5F7B68C2-E5EB-4929-A99D-443B6ACF8D09}"/>
              </a:ext>
            </a:extLst>
          </p:cNvPr>
          <p:cNvSpPr/>
          <p:nvPr/>
        </p:nvSpPr>
        <p:spPr>
          <a:xfrm>
            <a:off x="524415" y="5534024"/>
            <a:ext cx="11036407" cy="881937"/>
          </a:xfrm>
          <a:prstGeom prst="rect">
            <a:avLst/>
          </a:prstGeom>
          <a:solidFill>
            <a:srgbClr val="002060"/>
          </a:solidFill>
          <a:ln w="12700" cap="flat" cmpd="sng" algn="ctr">
            <a:solidFill>
              <a:srgbClr val="00668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a:ln>
                  <a:noFill/>
                </a:ln>
                <a:solidFill>
                  <a:srgbClr val="FFFFFF"/>
                </a:solidFill>
                <a:effectLst/>
                <a:uLnTx/>
                <a:uFillTx/>
                <a:latin typeface="Arial" panose="020B0604020202020204"/>
                <a:ea typeface="+mn-ea"/>
                <a:cs typeface="+mn-cs"/>
              </a:rPr>
              <a:t>Things are becoming harder for digitally excluded residents as </a:t>
            </a:r>
            <a:r>
              <a:rPr lang="en-GB" b="1" kern="0">
                <a:solidFill>
                  <a:srgbClr val="FFFFFF"/>
                </a:solidFill>
                <a:latin typeface="Arial" panose="020B0604020202020204"/>
              </a:rPr>
              <a:t>life moves </a:t>
            </a:r>
            <a:r>
              <a:rPr kumimoji="0" lang="en-GB" b="1" i="0" u="none" strike="noStrike" kern="0" cap="none" spc="0" normalizeH="0" baseline="0" noProof="0">
                <a:ln>
                  <a:noFill/>
                </a:ln>
                <a:solidFill>
                  <a:srgbClr val="FFFFFF"/>
                </a:solidFill>
                <a:effectLst/>
                <a:uLnTx/>
                <a:uFillTx/>
                <a:latin typeface="Arial" panose="020B0604020202020204"/>
                <a:ea typeface="+mn-ea"/>
                <a:cs typeface="+mn-cs"/>
              </a:rPr>
              <a:t>increasingly online. The gap between residents who use the internet and those who do not is widening. Doing nothing should not be an option.</a:t>
            </a:r>
          </a:p>
        </p:txBody>
      </p:sp>
      <p:sp>
        <p:nvSpPr>
          <p:cNvPr id="22" name="TextBox 21">
            <a:extLst>
              <a:ext uri="{FF2B5EF4-FFF2-40B4-BE49-F238E27FC236}">
                <a16:creationId xmlns:a16="http://schemas.microsoft.com/office/drawing/2014/main" id="{070D48B1-F63B-4240-B9D0-8580F3DA92B8}"/>
              </a:ext>
            </a:extLst>
          </p:cNvPr>
          <p:cNvSpPr txBox="1"/>
          <p:nvPr/>
        </p:nvSpPr>
        <p:spPr>
          <a:xfrm>
            <a:off x="123825" y="209771"/>
            <a:ext cx="5466573" cy="523220"/>
          </a:xfrm>
          <a:prstGeom prst="rect">
            <a:avLst/>
          </a:prstGeom>
          <a:noFill/>
        </p:spPr>
        <p:txBody>
          <a:bodyPr wrap="square" rtlCol="0">
            <a:spAutoFit/>
          </a:bodyPr>
          <a:lstStyle/>
          <a:p>
            <a:pPr algn="ctr">
              <a:defRPr/>
            </a:pPr>
            <a:r>
              <a:rPr lang="en-GB" sz="2700" b="1">
                <a:solidFill>
                  <a:srgbClr val="00668B"/>
                </a:solidFill>
                <a:latin typeface="Arial" panose="020B0604020202020204" pitchFamily="34" charset="0"/>
                <a:cs typeface="Calibri Light"/>
              </a:rPr>
              <a:t>The problem is getting worse</a:t>
            </a:r>
          </a:p>
        </p:txBody>
      </p:sp>
    </p:spTree>
    <p:extLst>
      <p:ext uri="{BB962C8B-B14F-4D97-AF65-F5344CB8AC3E}">
        <p14:creationId xmlns:p14="http://schemas.microsoft.com/office/powerpoint/2010/main" val="23755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6E00653A-C93B-4A4C-ACB8-2A740A7B57FE}"/>
              </a:ext>
            </a:extLst>
          </p:cNvPr>
          <p:cNvGraphicFramePr>
            <a:graphicFrameLocks/>
          </p:cNvGraphicFramePr>
          <p:nvPr/>
        </p:nvGraphicFramePr>
        <p:xfrm>
          <a:off x="729898" y="2486594"/>
          <a:ext cx="10916191" cy="3125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2D454434-0D6C-4C03-B0DD-D6213704F311}"/>
              </a:ext>
            </a:extLst>
          </p:cNvPr>
          <p:cNvSpPr txBox="1"/>
          <p:nvPr/>
        </p:nvSpPr>
        <p:spPr>
          <a:xfrm>
            <a:off x="6526747" y="2909518"/>
            <a:ext cx="2397457" cy="369332"/>
          </a:xfrm>
          <a:prstGeom prst="rect">
            <a:avLst/>
          </a:prstGeom>
          <a:noFill/>
        </p:spPr>
        <p:txBody>
          <a:bodyPr wrap="square" rtlCol="0">
            <a:spAutoFit/>
          </a:bodyPr>
          <a:lstStyle/>
          <a:p>
            <a:pPr algn="ctr">
              <a:defRPr/>
            </a:pPr>
            <a:r>
              <a:rPr lang="en-GB" b="1">
                <a:solidFill>
                  <a:srgbClr val="000000"/>
                </a:solidFill>
                <a:latin typeface="Arial" panose="020B0604020202020204"/>
              </a:rPr>
              <a:t>Unemployed </a:t>
            </a:r>
            <a:endParaRPr lang="en-GB">
              <a:solidFill>
                <a:srgbClr val="000000"/>
              </a:solidFill>
              <a:latin typeface="Arial" panose="020B0604020202020204"/>
            </a:endParaRPr>
          </a:p>
        </p:txBody>
      </p:sp>
      <p:sp>
        <p:nvSpPr>
          <p:cNvPr id="21" name="TextBox 20">
            <a:extLst>
              <a:ext uri="{FF2B5EF4-FFF2-40B4-BE49-F238E27FC236}">
                <a16:creationId xmlns:a16="http://schemas.microsoft.com/office/drawing/2014/main" id="{D1903026-B2AF-4602-9BDB-976694E6CF9C}"/>
              </a:ext>
            </a:extLst>
          </p:cNvPr>
          <p:cNvSpPr txBox="1"/>
          <p:nvPr/>
        </p:nvSpPr>
        <p:spPr>
          <a:xfrm>
            <a:off x="9121723" y="2909518"/>
            <a:ext cx="2456035" cy="369332"/>
          </a:xfrm>
          <a:prstGeom prst="rect">
            <a:avLst/>
          </a:prstGeom>
          <a:noFill/>
        </p:spPr>
        <p:txBody>
          <a:bodyPr wrap="square">
            <a:spAutoFit/>
          </a:bodyPr>
          <a:lstStyle/>
          <a:p>
            <a:pPr algn="ctr">
              <a:defRPr/>
            </a:pPr>
            <a:r>
              <a:rPr lang="en-GB" b="1">
                <a:solidFill>
                  <a:srgbClr val="000000"/>
                </a:solidFill>
                <a:latin typeface="Arial" panose="020B0604020202020204"/>
              </a:rPr>
              <a:t>Low income</a:t>
            </a:r>
            <a:endParaRPr lang="en-GB">
              <a:solidFill>
                <a:srgbClr val="000000"/>
              </a:solidFill>
              <a:latin typeface="Arial" panose="020B0604020202020204"/>
            </a:endParaRPr>
          </a:p>
        </p:txBody>
      </p:sp>
      <p:pic>
        <p:nvPicPr>
          <p:cNvPr id="22" name="Graphic 5" descr="Person eating outline">
            <a:extLst>
              <a:ext uri="{FF2B5EF4-FFF2-40B4-BE49-F238E27FC236}">
                <a16:creationId xmlns:a16="http://schemas.microsoft.com/office/drawing/2014/main" id="{C0806833-FF78-41CC-8727-6210B7DB50A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17930" y="2694759"/>
            <a:ext cx="556416" cy="556416"/>
          </a:xfrm>
          <a:prstGeom prst="rect">
            <a:avLst/>
          </a:prstGeom>
        </p:spPr>
      </p:pic>
      <p:sp>
        <p:nvSpPr>
          <p:cNvPr id="24" name="TextBox 23">
            <a:extLst>
              <a:ext uri="{FF2B5EF4-FFF2-40B4-BE49-F238E27FC236}">
                <a16:creationId xmlns:a16="http://schemas.microsoft.com/office/drawing/2014/main" id="{D05847CF-4E28-4318-8821-87C06E6416BE}"/>
              </a:ext>
            </a:extLst>
          </p:cNvPr>
          <p:cNvSpPr txBox="1"/>
          <p:nvPr/>
        </p:nvSpPr>
        <p:spPr>
          <a:xfrm>
            <a:off x="4085987" y="2770324"/>
            <a:ext cx="1837141" cy="584775"/>
          </a:xfrm>
          <a:prstGeom prst="rect">
            <a:avLst/>
          </a:prstGeom>
          <a:noFill/>
        </p:spPr>
        <p:txBody>
          <a:bodyPr wrap="square" rtlCol="0">
            <a:spAutoFit/>
          </a:bodyPr>
          <a:lstStyle/>
          <a:p>
            <a:pPr>
              <a:defRPr/>
            </a:pPr>
            <a:r>
              <a:rPr lang="en-GB" sz="1600" b="1">
                <a:solidFill>
                  <a:srgbClr val="000000"/>
                </a:solidFill>
                <a:latin typeface="Arial" panose="020B0604020202020204"/>
              </a:rPr>
              <a:t>Disabled people</a:t>
            </a:r>
          </a:p>
          <a:p>
            <a:pPr>
              <a:defRPr/>
            </a:pPr>
            <a:r>
              <a:rPr lang="en-GB" sz="1600" b="1">
                <a:solidFill>
                  <a:srgbClr val="000000"/>
                </a:solidFill>
                <a:latin typeface="Arial" panose="020B0604020202020204"/>
              </a:rPr>
              <a:t> and their carers</a:t>
            </a:r>
            <a:endParaRPr lang="en-GB" sz="1600">
              <a:solidFill>
                <a:srgbClr val="000000"/>
              </a:solidFill>
              <a:latin typeface="Arial" panose="020B0604020202020204"/>
            </a:endParaRPr>
          </a:p>
        </p:txBody>
      </p:sp>
      <p:sp>
        <p:nvSpPr>
          <p:cNvPr id="25" name="TextBox 6">
            <a:extLst>
              <a:ext uri="{FF2B5EF4-FFF2-40B4-BE49-F238E27FC236}">
                <a16:creationId xmlns:a16="http://schemas.microsoft.com/office/drawing/2014/main" id="{25864BF4-75C7-4681-AF2E-69AEB9AC5556}"/>
              </a:ext>
            </a:extLst>
          </p:cNvPr>
          <p:cNvSpPr txBox="1"/>
          <p:nvPr/>
        </p:nvSpPr>
        <p:spPr>
          <a:xfrm>
            <a:off x="468637" y="2917368"/>
            <a:ext cx="2420180" cy="646331"/>
          </a:xfrm>
          <a:prstGeom prst="rect">
            <a:avLst/>
          </a:prstGeom>
          <a:noFill/>
        </p:spPr>
        <p:txBody>
          <a:bodyPr wrap="square" rtlCol="0">
            <a:spAutoFit/>
          </a:bodyPr>
          <a:lstStyle/>
          <a:p>
            <a:pPr algn="ctr">
              <a:defRPr/>
            </a:pPr>
            <a:r>
              <a:rPr lang="en-GB" b="1">
                <a:solidFill>
                  <a:srgbClr val="000000"/>
                </a:solidFill>
                <a:latin typeface="Arial" panose="020B0604020202020204"/>
              </a:rPr>
              <a:t>Over 60s </a:t>
            </a:r>
            <a:endParaRPr lang="en-GB">
              <a:solidFill>
                <a:srgbClr val="000000"/>
              </a:solidFill>
              <a:latin typeface="Arial" panose="020B0604020202020204"/>
            </a:endParaRPr>
          </a:p>
          <a:p>
            <a:pPr algn="ctr">
              <a:defRPr/>
            </a:pPr>
            <a:endParaRPr lang="en-GB">
              <a:solidFill>
                <a:srgbClr val="000000"/>
              </a:solidFill>
              <a:latin typeface="Arial" panose="020B0604020202020204"/>
            </a:endParaRPr>
          </a:p>
        </p:txBody>
      </p:sp>
      <p:pic>
        <p:nvPicPr>
          <p:cNvPr id="26" name="Graphic 25" descr="Coins outline">
            <a:extLst>
              <a:ext uri="{FF2B5EF4-FFF2-40B4-BE49-F238E27FC236}">
                <a16:creationId xmlns:a16="http://schemas.microsoft.com/office/drawing/2014/main" id="{764A6313-50A1-44E7-B1EA-02C9C1D7635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121723" y="2724458"/>
            <a:ext cx="524009" cy="524009"/>
          </a:xfrm>
          <a:prstGeom prst="rect">
            <a:avLst/>
          </a:prstGeom>
        </p:spPr>
      </p:pic>
      <p:pic>
        <p:nvPicPr>
          <p:cNvPr id="27" name="Graphic 26" descr="Universal access outline">
            <a:extLst>
              <a:ext uri="{FF2B5EF4-FFF2-40B4-BE49-F238E27FC236}">
                <a16:creationId xmlns:a16="http://schemas.microsoft.com/office/drawing/2014/main" id="{4737CB9D-A7FD-495F-8116-C569146E38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08624" y="2731653"/>
            <a:ext cx="698091" cy="698091"/>
          </a:xfrm>
          <a:prstGeom prst="rect">
            <a:avLst/>
          </a:prstGeom>
        </p:spPr>
      </p:pic>
      <p:pic>
        <p:nvPicPr>
          <p:cNvPr id="28" name="Graphic 27" descr="Users outline">
            <a:extLst>
              <a:ext uri="{FF2B5EF4-FFF2-40B4-BE49-F238E27FC236}">
                <a16:creationId xmlns:a16="http://schemas.microsoft.com/office/drawing/2014/main" id="{32534E62-4F66-4F4B-857D-CFA751C0F10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36155" y="2759375"/>
            <a:ext cx="595163" cy="595163"/>
          </a:xfrm>
          <a:prstGeom prst="rect">
            <a:avLst/>
          </a:prstGeom>
        </p:spPr>
      </p:pic>
      <p:sp>
        <p:nvSpPr>
          <p:cNvPr id="29" name="Rectangle 28">
            <a:extLst>
              <a:ext uri="{FF2B5EF4-FFF2-40B4-BE49-F238E27FC236}">
                <a16:creationId xmlns:a16="http://schemas.microsoft.com/office/drawing/2014/main" id="{E0446011-7161-4613-BF62-A1B3CCD17FA1}"/>
              </a:ext>
            </a:extLst>
          </p:cNvPr>
          <p:cNvSpPr/>
          <p:nvPr/>
        </p:nvSpPr>
        <p:spPr>
          <a:xfrm>
            <a:off x="709801" y="5496448"/>
            <a:ext cx="10916191" cy="477371"/>
          </a:xfrm>
          <a:prstGeom prst="rect">
            <a:avLst/>
          </a:prstGeom>
          <a:solidFill>
            <a:srgbClr val="002060"/>
          </a:solidFill>
          <a:ln w="12700" cap="flat" cmpd="sng" algn="ctr">
            <a:solidFill>
              <a:srgbClr val="00668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a:solidFill>
                  <a:srgbClr val="FFFFFF"/>
                </a:solidFill>
                <a:latin typeface="Arial" panose="020B0604020202020204"/>
              </a:rPr>
              <a:t>Digital exclusion affects different groups of residents in very different ways.</a:t>
            </a:r>
          </a:p>
        </p:txBody>
      </p:sp>
      <p:sp>
        <p:nvSpPr>
          <p:cNvPr id="33" name="Rectangle 32">
            <a:extLst>
              <a:ext uri="{FF2B5EF4-FFF2-40B4-BE49-F238E27FC236}">
                <a16:creationId xmlns:a16="http://schemas.microsoft.com/office/drawing/2014/main" id="{98FE4149-C45D-4411-BC76-E26B4A2FEBA1}"/>
              </a:ext>
            </a:extLst>
          </p:cNvPr>
          <p:cNvSpPr/>
          <p:nvPr/>
        </p:nvSpPr>
        <p:spPr>
          <a:xfrm>
            <a:off x="709801" y="5983150"/>
            <a:ext cx="4015744" cy="227107"/>
          </a:xfrm>
          <a:prstGeom prst="rect">
            <a:avLst/>
          </a:prstGeom>
          <a:solidFill>
            <a:srgbClr val="FFFFFF"/>
          </a:solidFill>
          <a:ln w="12700" cap="flat" cmpd="sng" algn="ctr">
            <a:solidFill>
              <a:srgbClr val="00668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Arial" panose="020B0604020202020204"/>
                <a:ea typeface="+mn-ea"/>
                <a:cs typeface="+mn-cs"/>
              </a:rPr>
              <a:t>Data Sources: </a:t>
            </a:r>
            <a:r>
              <a:rPr kumimoji="0" lang="en-GB" sz="1200" b="0" i="0" u="none" strike="noStrike" kern="0" cap="none" spc="0" normalizeH="0" baseline="0" noProof="0">
                <a:ln>
                  <a:noFill/>
                </a:ln>
                <a:solidFill>
                  <a:srgbClr val="000000"/>
                </a:solidFill>
                <a:effectLst/>
                <a:uLnTx/>
                <a:uFillTx/>
                <a:latin typeface="Arial" panose="020B0604020202020204"/>
                <a:ea typeface="+mn-ea"/>
                <a:cs typeface="+mn-cs"/>
              </a:rPr>
              <a:t>LOTI High Level Summary</a:t>
            </a:r>
          </a:p>
        </p:txBody>
      </p:sp>
      <p:sp>
        <p:nvSpPr>
          <p:cNvPr id="34" name="TextBox 33">
            <a:extLst>
              <a:ext uri="{FF2B5EF4-FFF2-40B4-BE49-F238E27FC236}">
                <a16:creationId xmlns:a16="http://schemas.microsoft.com/office/drawing/2014/main" id="{25FB05F0-AB29-484D-BC29-2A42925D3B84}"/>
              </a:ext>
            </a:extLst>
          </p:cNvPr>
          <p:cNvSpPr txBox="1"/>
          <p:nvPr/>
        </p:nvSpPr>
        <p:spPr>
          <a:xfrm>
            <a:off x="710848" y="1171578"/>
            <a:ext cx="10784078" cy="1569660"/>
          </a:xfrm>
          <a:prstGeom prst="rect">
            <a:avLst/>
          </a:prstGeom>
          <a:noFill/>
        </p:spPr>
        <p:txBody>
          <a:bodyPr wrap="square" lIns="91440" tIns="45720" rIns="91440" bIns="45720" anchor="t">
            <a:spAutoFit/>
          </a:bodyPr>
          <a:lstStyle/>
          <a:p>
            <a:pPr>
              <a:defRPr/>
            </a:pPr>
            <a:r>
              <a:rPr lang="en-GB" sz="1600">
                <a:solidFill>
                  <a:srgbClr val="000000"/>
                </a:solidFill>
                <a:latin typeface="Arial" panose="020B0604020202020204"/>
              </a:rPr>
              <a:t>Following an exercise to map the risk of digital exclusion in the boroughs, last summer we surveyed </a:t>
            </a:r>
            <a:r>
              <a:rPr lang="en-GB" sz="1600" b="1">
                <a:solidFill>
                  <a:srgbClr val="000000"/>
                </a:solidFill>
                <a:latin typeface="Arial" panose="020B0604020202020204"/>
              </a:rPr>
              <a:t>over 800 digitally excluded residents </a:t>
            </a:r>
            <a:r>
              <a:rPr lang="en-GB" sz="1600">
                <a:solidFill>
                  <a:srgbClr val="000000"/>
                </a:solidFill>
                <a:latin typeface="Arial" panose="020B0604020202020204"/>
              </a:rPr>
              <a:t>from RBKC and Westminster as part of regional initiative supported by the GLA and London Office of Technology and Innovation (LOTI). </a:t>
            </a:r>
            <a:endParaRPr lang="en-GB" sz="1600">
              <a:solidFill>
                <a:srgbClr val="000000"/>
              </a:solidFill>
              <a:highlight>
                <a:srgbClr val="FFFF00"/>
              </a:highlight>
              <a:latin typeface="Arial" panose="020B0604020202020204"/>
            </a:endParaRPr>
          </a:p>
          <a:p>
            <a:pPr>
              <a:defRPr/>
            </a:pPr>
            <a:endParaRPr lang="en-GB" sz="1600">
              <a:solidFill>
                <a:srgbClr val="000000"/>
              </a:solidFill>
              <a:latin typeface="Arial" panose="020B0604020202020204"/>
              <a:cs typeface="Arial"/>
            </a:endParaRPr>
          </a:p>
          <a:p>
            <a:pPr>
              <a:defRPr/>
            </a:pPr>
            <a:r>
              <a:rPr lang="en-GB" sz="1600">
                <a:solidFill>
                  <a:srgbClr val="000000"/>
                </a:solidFill>
                <a:latin typeface="Arial" panose="020B0604020202020204"/>
              </a:rPr>
              <a:t>The survey focused on four key cohorts at significant risk of digital exclusion. Below are example findings.</a:t>
            </a:r>
            <a:endParaRPr lang="en-GB" sz="1600">
              <a:solidFill>
                <a:srgbClr val="000000"/>
              </a:solidFill>
              <a:latin typeface="Arial" panose="020B0604020202020204"/>
              <a:cs typeface="Arial"/>
            </a:endParaRPr>
          </a:p>
          <a:p>
            <a:pPr marL="342900" indent="-342900">
              <a:buFont typeface="Arial" panose="020B0604020202020204" pitchFamily="34" charset="0"/>
              <a:buChar char="•"/>
              <a:defRPr/>
            </a:pPr>
            <a:endParaRPr lang="en-GB" sz="1600">
              <a:solidFill>
                <a:srgbClr val="000000"/>
              </a:solidFill>
              <a:latin typeface="Arial" panose="020B0604020202020204"/>
            </a:endParaRPr>
          </a:p>
        </p:txBody>
      </p:sp>
      <p:sp>
        <p:nvSpPr>
          <p:cNvPr id="35" name="TextBox 34">
            <a:extLst>
              <a:ext uri="{FF2B5EF4-FFF2-40B4-BE49-F238E27FC236}">
                <a16:creationId xmlns:a16="http://schemas.microsoft.com/office/drawing/2014/main" id="{21F5A70F-8113-4CD4-AACA-ED518D3D649C}"/>
              </a:ext>
            </a:extLst>
          </p:cNvPr>
          <p:cNvSpPr txBox="1"/>
          <p:nvPr/>
        </p:nvSpPr>
        <p:spPr>
          <a:xfrm>
            <a:off x="-146748" y="403697"/>
            <a:ext cx="88802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668B"/>
                </a:solidFill>
                <a:effectLst/>
                <a:uLnTx/>
                <a:uFillTx/>
                <a:latin typeface="Arial" panose="020B0604020202020204" pitchFamily="34" charset="0"/>
                <a:ea typeface="+mn-ea"/>
                <a:cs typeface="Calibri Light"/>
              </a:rPr>
              <a:t>Who is digitally excluded in WCC and RBKC?</a:t>
            </a:r>
          </a:p>
        </p:txBody>
      </p:sp>
    </p:spTree>
    <p:extLst>
      <p:ext uri="{BB962C8B-B14F-4D97-AF65-F5344CB8AC3E}">
        <p14:creationId xmlns:p14="http://schemas.microsoft.com/office/powerpoint/2010/main" val="52295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E5FD07A0-FB30-4690-929A-6AD057707EFD}"/>
              </a:ext>
            </a:extLst>
          </p:cNvPr>
          <p:cNvPicPr>
            <a:picLocks noChangeAspect="1"/>
          </p:cNvPicPr>
          <p:nvPr/>
        </p:nvPicPr>
        <p:blipFill>
          <a:blip r:embed="rId3"/>
          <a:stretch>
            <a:fillRect/>
          </a:stretch>
        </p:blipFill>
        <p:spPr>
          <a:xfrm>
            <a:off x="4210908" y="2062115"/>
            <a:ext cx="3592512" cy="2986088"/>
          </a:xfrm>
          <a:prstGeom prst="rect">
            <a:avLst/>
          </a:prstGeom>
        </p:spPr>
      </p:pic>
      <p:sp>
        <p:nvSpPr>
          <p:cNvPr id="8" name="TextBox 7">
            <a:extLst>
              <a:ext uri="{FF2B5EF4-FFF2-40B4-BE49-F238E27FC236}">
                <a16:creationId xmlns:a16="http://schemas.microsoft.com/office/drawing/2014/main" id="{F45B3373-F288-42C8-B700-DDF82D617A82}"/>
              </a:ext>
            </a:extLst>
          </p:cNvPr>
          <p:cNvSpPr txBox="1"/>
          <p:nvPr/>
        </p:nvSpPr>
        <p:spPr>
          <a:xfrm>
            <a:off x="4310762" y="663020"/>
            <a:ext cx="3642614" cy="1215717"/>
          </a:xfrm>
          <a:prstGeom prst="borderCallout1">
            <a:avLst>
              <a:gd name="adj1" fmla="val 103396"/>
              <a:gd name="adj2" fmla="val 48237"/>
              <a:gd name="adj3" fmla="val 136614"/>
              <a:gd name="adj4" fmla="val 48607"/>
            </a:avLst>
          </a:prstGeom>
          <a:no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a:ln>
                  <a:noFill/>
                </a:ln>
                <a:solidFill>
                  <a:srgbClr val="00668B"/>
                </a:solidFill>
                <a:effectLst/>
                <a:uLnTx/>
                <a:uFillTx/>
                <a:latin typeface="Arial" panose="020B0604020202020204"/>
              </a:rPr>
              <a:t>Not for me (31%)</a:t>
            </a:r>
          </a:p>
          <a:p>
            <a:pPr marL="0" marR="0" lvl="0" indent="0" defTabSz="914400" eaLnBrk="1" fontAlgn="auto" latinLnBrk="0" hangingPunct="1">
              <a:lnSpc>
                <a:spcPct val="100000"/>
              </a:lnSpc>
              <a:spcBef>
                <a:spcPts val="0"/>
              </a:spcBef>
              <a:spcAft>
                <a:spcPts val="0"/>
              </a:spcAft>
              <a:buClrTx/>
              <a:buSzTx/>
              <a:buFontTx/>
              <a:buNone/>
              <a:tabLst/>
              <a:defRPr/>
            </a:pPr>
            <a:r>
              <a:rPr lang="en-GB" sz="1200" kern="0">
                <a:solidFill>
                  <a:srgbClr val="000000"/>
                </a:solidFill>
                <a:latin typeface="Arial" panose="020B0604020202020204"/>
              </a:rPr>
              <a:t>With no</a:t>
            </a:r>
            <a:r>
              <a:rPr kumimoji="0" lang="en-GB" sz="1200" b="0" i="0" u="none" strike="noStrike" kern="0" cap="none" spc="0" normalizeH="0" baseline="0" noProof="0">
                <a:ln>
                  <a:noFill/>
                </a:ln>
                <a:solidFill>
                  <a:srgbClr val="000000"/>
                </a:solidFill>
                <a:effectLst/>
                <a:uLnTx/>
                <a:uFillTx/>
                <a:latin typeface="Arial" panose="020B0604020202020204"/>
              </a:rPr>
              <a:t> interest in using the internet, </a:t>
            </a:r>
            <a:r>
              <a:rPr kumimoji="0" lang="en-GB" sz="1200" b="0" i="0" u="none" strike="noStrike" kern="0" cap="none" spc="0" normalizeH="0" baseline="0" noProof="0">
                <a:ln>
                  <a:noFill/>
                </a:ln>
                <a:effectLst/>
                <a:uLnTx/>
                <a:uFillTx/>
                <a:latin typeface="Arial" panose="020B0604020202020204"/>
              </a:rPr>
              <a:t>most in this group </a:t>
            </a:r>
            <a:r>
              <a:rPr kumimoji="0" lang="en-GB" sz="1200" b="0" i="0" u="none" strike="noStrike" kern="0" cap="none" spc="0" normalizeH="0" baseline="0" noProof="0">
                <a:ln>
                  <a:noFill/>
                </a:ln>
                <a:solidFill>
                  <a:srgbClr val="00668B"/>
                </a:solidFill>
                <a:effectLst/>
                <a:uLnTx/>
                <a:uFillTx/>
                <a:latin typeface="Arial" panose="020B0604020202020204"/>
              </a:rPr>
              <a:t>see no benefit in accessing it.</a:t>
            </a:r>
            <a:r>
              <a:rPr kumimoji="0" lang="en-GB" sz="1200" b="0" i="0" u="none" strike="noStrike" kern="0" cap="none" spc="0" normalizeH="0" baseline="0" noProof="0">
                <a:ln>
                  <a:noFill/>
                </a:ln>
                <a:solidFill>
                  <a:srgbClr val="000000"/>
                </a:solidFill>
                <a:effectLst/>
                <a:uLnTx/>
                <a:uFillTx/>
                <a:latin typeface="Arial" panose="020B0604020202020204"/>
              </a:rPr>
              <a:t> This group is may need to </a:t>
            </a:r>
            <a:r>
              <a:rPr kumimoji="0" lang="en-GB" sz="1200" b="0" i="0" u="none" strike="noStrike" kern="0" cap="none" spc="0" normalizeH="0" baseline="0" noProof="0">
                <a:ln>
                  <a:noFill/>
                </a:ln>
                <a:effectLst/>
                <a:uLnTx/>
                <a:uFillTx/>
                <a:latin typeface="Arial" panose="020B0604020202020204"/>
              </a:rPr>
              <a:t>begin with</a:t>
            </a:r>
            <a:r>
              <a:rPr kumimoji="0" lang="en-GB" sz="1200" b="0" i="0" u="none" strike="noStrike" kern="0" cap="none" spc="0" normalizeH="0" baseline="0" noProof="0">
                <a:ln>
                  <a:noFill/>
                </a:ln>
                <a:solidFill>
                  <a:srgbClr val="00668B"/>
                </a:solidFill>
                <a:effectLst/>
                <a:uLnTx/>
                <a:uFillTx/>
                <a:latin typeface="Arial" panose="020B0604020202020204"/>
              </a:rPr>
              <a:t> being shown how the</a:t>
            </a:r>
            <a:r>
              <a:rPr lang="en-GB" sz="1200" kern="0">
                <a:solidFill>
                  <a:srgbClr val="00668B"/>
                </a:solidFill>
                <a:latin typeface="Arial" panose="020B0604020202020204"/>
              </a:rPr>
              <a:t> internet could help them meet their specific </a:t>
            </a:r>
            <a:r>
              <a:rPr lang="en-GB" sz="1200" kern="0">
                <a:latin typeface="Arial" panose="020B0604020202020204"/>
              </a:rPr>
              <a:t>needs before they get started.</a:t>
            </a:r>
            <a:endParaRPr kumimoji="0" lang="en-GB" sz="1200" b="0" i="0" u="none" strike="noStrike" kern="0" cap="none" spc="0" normalizeH="0" baseline="0" noProof="0">
              <a:ln>
                <a:noFill/>
              </a:ln>
              <a:effectLst/>
              <a:uLnTx/>
              <a:uFillTx/>
              <a:latin typeface="Arial" panose="020B0604020202020204"/>
            </a:endParaRPr>
          </a:p>
        </p:txBody>
      </p:sp>
      <p:sp>
        <p:nvSpPr>
          <p:cNvPr id="9" name="TextBox 8">
            <a:extLst>
              <a:ext uri="{FF2B5EF4-FFF2-40B4-BE49-F238E27FC236}">
                <a16:creationId xmlns:a16="http://schemas.microsoft.com/office/drawing/2014/main" id="{88C0940C-057C-44AC-91CD-B78E1AC39828}"/>
              </a:ext>
            </a:extLst>
          </p:cNvPr>
          <p:cNvSpPr txBox="1"/>
          <p:nvPr/>
        </p:nvSpPr>
        <p:spPr>
          <a:xfrm>
            <a:off x="622230" y="2109831"/>
            <a:ext cx="3477532" cy="1585049"/>
          </a:xfrm>
          <a:prstGeom prst="borderCallout1">
            <a:avLst>
              <a:gd name="adj1" fmla="val 51364"/>
              <a:gd name="adj2" fmla="val 101162"/>
              <a:gd name="adj3" fmla="val 57018"/>
              <a:gd name="adj4" fmla="val 116352"/>
            </a:avLst>
          </a:prstGeom>
          <a:no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a:ln>
                  <a:noFill/>
                </a:ln>
                <a:solidFill>
                  <a:srgbClr val="00668B"/>
                </a:solidFill>
                <a:effectLst/>
                <a:uLnTx/>
                <a:uFillTx/>
                <a:latin typeface="Arial" panose="020B0604020202020204"/>
              </a:rPr>
              <a:t>Reliant on others (23%)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rPr>
              <a:t>This group faces barriers linked to </a:t>
            </a:r>
            <a:r>
              <a:rPr kumimoji="0" lang="en-GB" sz="1200" b="0" i="0" u="none" strike="noStrike" kern="0" cap="none" spc="0" normalizeH="0" baseline="0" noProof="0">
                <a:ln>
                  <a:noFill/>
                </a:ln>
                <a:solidFill>
                  <a:srgbClr val="00668B"/>
                </a:solidFill>
                <a:effectLst/>
                <a:uLnTx/>
                <a:uFillTx/>
                <a:latin typeface="Arial" panose="020B0604020202020204"/>
              </a:rPr>
              <a:t>impairments and finding digital tools overly complex </a:t>
            </a:r>
            <a:r>
              <a:rPr kumimoji="0" lang="en-GB" sz="1200" b="0" i="0" u="none" strike="noStrike" kern="0" cap="none" spc="0" normalizeH="0" baseline="0" noProof="0">
                <a:ln>
                  <a:noFill/>
                </a:ln>
                <a:solidFill>
                  <a:srgbClr val="000000"/>
                </a:solidFill>
                <a:effectLst/>
                <a:uLnTx/>
                <a:uFillTx/>
                <a:latin typeface="Arial" panose="020B0604020202020204"/>
              </a:rPr>
              <a:t>(rather than cost). There is </a:t>
            </a:r>
            <a:r>
              <a:rPr kumimoji="0" lang="en-GB" sz="1200" b="0" i="0" u="none" strike="noStrike" kern="0" cap="none" spc="0" normalizeH="0" baseline="0" noProof="0">
                <a:ln>
                  <a:noFill/>
                </a:ln>
                <a:solidFill>
                  <a:srgbClr val="00668B"/>
                </a:solidFill>
                <a:effectLst/>
                <a:uLnTx/>
                <a:uFillTx/>
                <a:latin typeface="Arial" panose="020B0604020202020204"/>
              </a:rPr>
              <a:t>interest in developing basic skills</a:t>
            </a:r>
            <a:r>
              <a:rPr kumimoji="0" lang="en-GB" sz="1200" b="0" i="0" u="none" strike="noStrike" kern="0" cap="none" spc="0" normalizeH="0" baseline="0" noProof="0">
                <a:ln>
                  <a:noFill/>
                </a:ln>
                <a:solidFill>
                  <a:srgbClr val="000000"/>
                </a:solidFill>
                <a:effectLst/>
                <a:uLnTx/>
                <a:uFillTx/>
                <a:latin typeface="Arial" panose="020B0604020202020204"/>
              </a:rPr>
              <a:t>. They could benefit from ‘train the trainer’ initiatives, supporting those currently accessing them </a:t>
            </a:r>
            <a:r>
              <a:rPr lang="en-GB" sz="1200" kern="0">
                <a:solidFill>
                  <a:srgbClr val="000000"/>
                </a:solidFill>
                <a:latin typeface="Arial" panose="020B0604020202020204"/>
              </a:rPr>
              <a:t>on their behalf to help them improve their confidence and skills.</a:t>
            </a:r>
            <a:endParaRPr kumimoji="0" lang="en-GB" sz="1200" b="0" i="0" u="none" strike="noStrike" kern="0" cap="none" spc="0" normalizeH="0" baseline="0" noProof="0">
              <a:ln>
                <a:noFill/>
              </a:ln>
              <a:solidFill>
                <a:srgbClr val="000000"/>
              </a:solidFill>
              <a:effectLst/>
              <a:uLnTx/>
              <a:uFillTx/>
              <a:latin typeface="Arial" panose="020B0604020202020204"/>
            </a:endParaRPr>
          </a:p>
        </p:txBody>
      </p:sp>
      <p:sp>
        <p:nvSpPr>
          <p:cNvPr id="10" name="TextBox 9">
            <a:extLst>
              <a:ext uri="{FF2B5EF4-FFF2-40B4-BE49-F238E27FC236}">
                <a16:creationId xmlns:a16="http://schemas.microsoft.com/office/drawing/2014/main" id="{C8D03375-1AE0-43E0-8AEF-7F19604D92E4}"/>
              </a:ext>
            </a:extLst>
          </p:cNvPr>
          <p:cNvSpPr txBox="1"/>
          <p:nvPr/>
        </p:nvSpPr>
        <p:spPr>
          <a:xfrm>
            <a:off x="7973071" y="2086503"/>
            <a:ext cx="3592512" cy="1215717"/>
          </a:xfrm>
          <a:prstGeom prst="borderCallout1">
            <a:avLst>
              <a:gd name="adj1" fmla="val 54118"/>
              <a:gd name="adj2" fmla="val -1428"/>
              <a:gd name="adj3" fmla="val 71644"/>
              <a:gd name="adj4" fmla="val -18692"/>
            </a:avLst>
          </a:prstGeom>
          <a:no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a:ln>
                  <a:noFill/>
                </a:ln>
                <a:solidFill>
                  <a:srgbClr val="00668B"/>
                </a:solidFill>
                <a:effectLst/>
                <a:uLnTx/>
                <a:uFillTx/>
                <a:latin typeface="Arial" panose="020B0604020202020204"/>
              </a:rPr>
              <a:t>Unconfident (14%)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rPr>
              <a:t>Uncertainty, </a:t>
            </a:r>
            <a:r>
              <a:rPr kumimoji="0" lang="en-GB" sz="1200" b="0" i="0" u="none" strike="noStrike" kern="0" cap="none" spc="0" normalizeH="0" baseline="0" noProof="0">
                <a:ln>
                  <a:noFill/>
                </a:ln>
                <a:solidFill>
                  <a:srgbClr val="00668B"/>
                </a:solidFill>
                <a:effectLst/>
                <a:uLnTx/>
                <a:uFillTx/>
                <a:latin typeface="Arial" panose="020B0604020202020204"/>
              </a:rPr>
              <a:t>lack of confidence and trust in using the internet </a:t>
            </a:r>
            <a:r>
              <a:rPr lang="en-GB" sz="1200" kern="0">
                <a:solidFill>
                  <a:srgbClr val="00668B"/>
                </a:solidFill>
                <a:latin typeface="Arial" panose="020B0604020202020204"/>
              </a:rPr>
              <a:t>and devices </a:t>
            </a:r>
            <a:r>
              <a:rPr kumimoji="0" lang="en-GB" sz="1200" b="0" i="0" u="none" strike="noStrike" kern="0" cap="none" spc="0" normalizeH="0" baseline="0" noProof="0">
                <a:ln>
                  <a:noFill/>
                </a:ln>
                <a:solidFill>
                  <a:srgbClr val="000000"/>
                </a:solidFill>
                <a:effectLst/>
                <a:uLnTx/>
                <a:uFillTx/>
                <a:latin typeface="Arial" panose="020B0604020202020204"/>
              </a:rPr>
              <a:t>characterise this group, with both fear of making mistakes and of being taken advantage of online. </a:t>
            </a:r>
            <a:r>
              <a:rPr kumimoji="0" lang="en-GB" sz="1200" b="0" i="0" u="none" strike="noStrike" kern="0" cap="none" spc="0" normalizeH="0" baseline="0" noProof="0">
                <a:ln>
                  <a:noFill/>
                </a:ln>
                <a:effectLst/>
                <a:uLnTx/>
                <a:uFillTx/>
                <a:latin typeface="Arial" panose="020B0604020202020204"/>
              </a:rPr>
              <a:t>This affects many working age adults as well as older residents.</a:t>
            </a:r>
          </a:p>
        </p:txBody>
      </p:sp>
      <p:sp>
        <p:nvSpPr>
          <p:cNvPr id="11" name="TextBox 10">
            <a:extLst>
              <a:ext uri="{FF2B5EF4-FFF2-40B4-BE49-F238E27FC236}">
                <a16:creationId xmlns:a16="http://schemas.microsoft.com/office/drawing/2014/main" id="{502A4940-E896-4D12-9623-679E10E3721A}"/>
              </a:ext>
            </a:extLst>
          </p:cNvPr>
          <p:cNvSpPr txBox="1"/>
          <p:nvPr/>
        </p:nvSpPr>
        <p:spPr>
          <a:xfrm>
            <a:off x="622231" y="3960307"/>
            <a:ext cx="3477532" cy="1215717"/>
          </a:xfrm>
          <a:prstGeom prst="borderCallout1">
            <a:avLst>
              <a:gd name="adj1" fmla="val 61457"/>
              <a:gd name="adj2" fmla="val 102433"/>
              <a:gd name="adj3" fmla="val 34214"/>
              <a:gd name="adj4" fmla="val 125840"/>
            </a:avLst>
          </a:prstGeom>
          <a:no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a:ln>
                  <a:noFill/>
                </a:ln>
                <a:solidFill>
                  <a:srgbClr val="00668B"/>
                </a:solidFill>
                <a:effectLst/>
                <a:uLnTx/>
                <a:uFillTx/>
                <a:latin typeface="Arial" panose="020B0604020202020204"/>
              </a:rPr>
              <a:t>Low income and underconfident (12%)</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rPr>
              <a:t>This group is more likely to face </a:t>
            </a:r>
            <a:r>
              <a:rPr kumimoji="0" lang="en-GB" sz="1200" b="0" i="0" u="none" strike="noStrike" kern="0" cap="none" spc="0" normalizeH="0" baseline="0" noProof="0">
                <a:ln>
                  <a:noFill/>
                </a:ln>
                <a:solidFill>
                  <a:srgbClr val="00668B"/>
                </a:solidFill>
                <a:effectLst/>
                <a:uLnTx/>
                <a:uFillTx/>
                <a:latin typeface="Arial" panose="020B0604020202020204"/>
              </a:rPr>
              <a:t>multiple barriers</a:t>
            </a:r>
            <a:r>
              <a:rPr kumimoji="0" lang="en-GB" sz="1200" b="0" i="0" u="none" strike="noStrike" kern="0" cap="none" spc="0" normalizeH="0" baseline="0" noProof="0">
                <a:ln>
                  <a:noFill/>
                </a:ln>
                <a:solidFill>
                  <a:srgbClr val="000000"/>
                </a:solidFill>
                <a:effectLst/>
                <a:uLnTx/>
                <a:uFillTx/>
                <a:latin typeface="Arial" panose="020B0604020202020204"/>
              </a:rPr>
              <a:t>. They lack equipment, many lack confidence and a majority </a:t>
            </a:r>
            <a:r>
              <a:rPr kumimoji="0" lang="en-GB" sz="1200" b="0" i="0" u="none" strike="noStrike" kern="0" cap="none" spc="0" normalizeH="0" baseline="0" noProof="0">
                <a:ln>
                  <a:noFill/>
                </a:ln>
                <a:solidFill>
                  <a:srgbClr val="00668B"/>
                </a:solidFill>
                <a:effectLst/>
                <a:uLnTx/>
                <a:uFillTx/>
                <a:latin typeface="Arial" panose="020B0604020202020204"/>
              </a:rPr>
              <a:t>are impeded by the high cost of devices. </a:t>
            </a:r>
            <a:r>
              <a:rPr kumimoji="0" lang="en-GB" sz="1200" b="0" i="0" u="none" strike="noStrike" kern="0" cap="none" spc="0" normalizeH="0" baseline="0" noProof="0">
                <a:ln>
                  <a:noFill/>
                </a:ln>
                <a:effectLst/>
                <a:uLnTx/>
                <a:uFillTx/>
                <a:latin typeface="Arial" panose="020B0604020202020204"/>
              </a:rPr>
              <a:t>They require multiple types of support both with devices and skills.</a:t>
            </a:r>
          </a:p>
        </p:txBody>
      </p:sp>
      <p:sp>
        <p:nvSpPr>
          <p:cNvPr id="12" name="TextBox 11">
            <a:extLst>
              <a:ext uri="{FF2B5EF4-FFF2-40B4-BE49-F238E27FC236}">
                <a16:creationId xmlns:a16="http://schemas.microsoft.com/office/drawing/2014/main" id="{AABD80F0-2CA6-4FC5-A84B-C8F94E73D21A}"/>
              </a:ext>
            </a:extLst>
          </p:cNvPr>
          <p:cNvSpPr txBox="1"/>
          <p:nvPr/>
        </p:nvSpPr>
        <p:spPr>
          <a:xfrm>
            <a:off x="7970125" y="3858399"/>
            <a:ext cx="3592512" cy="1215717"/>
          </a:xfrm>
          <a:prstGeom prst="borderCallout1">
            <a:avLst>
              <a:gd name="adj1" fmla="val 51064"/>
              <a:gd name="adj2" fmla="val -1530"/>
              <a:gd name="adj3" fmla="val 39335"/>
              <a:gd name="adj4" fmla="val -14963"/>
            </a:avLst>
          </a:prstGeom>
          <a:no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a:ln>
                  <a:noFill/>
                </a:ln>
                <a:solidFill>
                  <a:srgbClr val="00668B"/>
                </a:solidFill>
                <a:effectLst/>
                <a:uLnTx/>
                <a:uFillTx/>
                <a:latin typeface="Arial" panose="020B0604020202020204"/>
              </a:rPr>
              <a:t>Financially constrained (8%)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668B"/>
                </a:solidFill>
                <a:effectLst/>
                <a:uLnTx/>
                <a:uFillTx/>
                <a:latin typeface="Arial" panose="020B0604020202020204"/>
              </a:rPr>
              <a:t>Cost is the barrier </a:t>
            </a:r>
            <a:r>
              <a:rPr kumimoji="0" lang="en-GB" sz="1200" b="0" i="0" u="none" strike="noStrike" kern="0" cap="none" spc="0" normalizeH="0" baseline="0" noProof="0">
                <a:ln>
                  <a:noFill/>
                </a:ln>
                <a:solidFill>
                  <a:srgbClr val="000000"/>
                </a:solidFill>
                <a:effectLst/>
                <a:uLnTx/>
                <a:uFillTx/>
                <a:latin typeface="Arial" panose="020B0604020202020204"/>
              </a:rPr>
              <a:t>for this group rather than lack of confidence or interest. </a:t>
            </a:r>
            <a:r>
              <a:rPr lang="en-GB" sz="1200" kern="0">
                <a:solidFill>
                  <a:srgbClr val="00668B"/>
                </a:solidFill>
                <a:latin typeface="Arial" panose="020B0604020202020204"/>
              </a:rPr>
              <a:t>Access to free or low cost devices and connectivity </a:t>
            </a:r>
            <a:r>
              <a:rPr kumimoji="0" lang="en-GB" sz="1200" b="0" i="0" u="none" strike="noStrike" kern="0" cap="none" spc="0" normalizeH="0" baseline="0" noProof="0">
                <a:ln>
                  <a:noFill/>
                </a:ln>
                <a:solidFill>
                  <a:srgbClr val="000000"/>
                </a:solidFill>
                <a:effectLst/>
                <a:uLnTx/>
                <a:uFillTx/>
                <a:latin typeface="Arial" panose="020B0604020202020204"/>
              </a:rPr>
              <a:t>would help. </a:t>
            </a:r>
            <a:r>
              <a:rPr kumimoji="0" lang="en-GB" sz="1200" b="0" i="0" u="none" strike="noStrike" kern="0" cap="none" spc="0" normalizeH="0" baseline="0" noProof="0">
                <a:ln>
                  <a:noFill/>
                </a:ln>
                <a:solidFill>
                  <a:srgbClr val="00668B"/>
                </a:solidFill>
                <a:effectLst/>
                <a:uLnTx/>
                <a:uFillTx/>
                <a:latin typeface="Arial" panose="020B0604020202020204"/>
              </a:rPr>
              <a:t>Support to develop skills </a:t>
            </a:r>
            <a:r>
              <a:rPr lang="en-GB" sz="1200" kern="0">
                <a:solidFill>
                  <a:srgbClr val="000000"/>
                </a:solidFill>
                <a:latin typeface="Arial" panose="020B0604020202020204"/>
              </a:rPr>
              <a:t>may</a:t>
            </a:r>
            <a:r>
              <a:rPr kumimoji="0" lang="en-GB" sz="1200" b="0" i="0" u="none" strike="noStrike" kern="0" cap="none" spc="0" normalizeH="0" baseline="0" noProof="0">
                <a:ln>
                  <a:noFill/>
                </a:ln>
                <a:solidFill>
                  <a:srgbClr val="000000"/>
                </a:solidFill>
                <a:effectLst/>
                <a:uLnTx/>
                <a:uFillTx/>
                <a:latin typeface="Arial" panose="020B0604020202020204"/>
              </a:rPr>
              <a:t> also be needed as many in this group only have basic skills.</a:t>
            </a:r>
          </a:p>
        </p:txBody>
      </p:sp>
      <p:sp>
        <p:nvSpPr>
          <p:cNvPr id="13" name="Rectangle 12">
            <a:extLst>
              <a:ext uri="{FF2B5EF4-FFF2-40B4-BE49-F238E27FC236}">
                <a16:creationId xmlns:a16="http://schemas.microsoft.com/office/drawing/2014/main" id="{32F1D5AB-687F-4441-89C7-DCDB614A4D37}"/>
              </a:ext>
            </a:extLst>
          </p:cNvPr>
          <p:cNvSpPr/>
          <p:nvPr/>
        </p:nvSpPr>
        <p:spPr>
          <a:xfrm>
            <a:off x="653143" y="5633615"/>
            <a:ext cx="10962752" cy="907862"/>
          </a:xfrm>
          <a:prstGeom prst="rect">
            <a:avLst/>
          </a:prstGeom>
          <a:solidFill>
            <a:srgbClr val="002060"/>
          </a:solidFill>
          <a:ln w="12700" cap="flat" cmpd="sng" algn="ctr">
            <a:solidFill>
              <a:srgbClr val="00668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latin typeface="Arial" panose="020B0604020202020204"/>
                <a:ea typeface="+mn-ea"/>
                <a:cs typeface="+mn-cs"/>
              </a:rPr>
              <a:t>Different people face different barriers to using the internet. </a:t>
            </a:r>
            <a:r>
              <a:rPr lang="en-GB" sz="2000" b="1" kern="0">
                <a:solidFill>
                  <a:schemeClr val="bg1"/>
                </a:solidFill>
                <a:latin typeface="Arial" panose="020B0604020202020204"/>
              </a:rPr>
              <a:t>Analysis of our local</a:t>
            </a:r>
            <a:r>
              <a:rPr kumimoji="0" lang="en-GB" sz="2000" b="1" i="0" u="none" strike="noStrike" kern="0" cap="none" spc="0" normalizeH="0" baseline="0" noProof="0">
                <a:ln>
                  <a:noFill/>
                </a:ln>
                <a:solidFill>
                  <a:schemeClr val="bg1"/>
                </a:solidFill>
                <a:effectLst/>
                <a:uLnTx/>
                <a:uFillTx/>
                <a:latin typeface="Arial" panose="020B0604020202020204"/>
                <a:ea typeface="+mn-ea"/>
                <a:cs typeface="+mn-cs"/>
              </a:rPr>
              <a:t> </a:t>
            </a:r>
            <a:r>
              <a:rPr lang="en-GB" sz="2000" b="1" kern="0">
                <a:solidFill>
                  <a:schemeClr val="bg1"/>
                </a:solidFill>
                <a:latin typeface="Arial" panose="020B0604020202020204"/>
              </a:rPr>
              <a:t>survey </a:t>
            </a:r>
            <a:r>
              <a:rPr kumimoji="0" lang="en-GB" sz="2000" b="1" i="0" u="none" strike="noStrike" kern="0" cap="none" spc="0" normalizeH="0" baseline="0" noProof="0">
                <a:ln>
                  <a:noFill/>
                </a:ln>
                <a:solidFill>
                  <a:schemeClr val="bg1"/>
                </a:solidFill>
                <a:effectLst/>
                <a:uLnTx/>
                <a:uFillTx/>
                <a:latin typeface="Arial" panose="020B0604020202020204"/>
                <a:ea typeface="+mn-ea"/>
                <a:cs typeface="+mn-cs"/>
              </a:rPr>
              <a:t>showed that the most digitally excluded residents</a:t>
            </a:r>
            <a:r>
              <a:rPr kumimoji="0" lang="en-GB" sz="2000" b="1" i="0" u="none" strike="noStrike" kern="0" cap="none" spc="0" normalizeH="0" baseline="0" noProof="0">
                <a:ln>
                  <a:noFill/>
                </a:ln>
                <a:solidFill>
                  <a:srgbClr val="FFFF00"/>
                </a:solidFill>
                <a:effectLst/>
                <a:uLnTx/>
                <a:uFillTx/>
                <a:latin typeface="Arial" panose="020B0604020202020204"/>
                <a:ea typeface="+mn-ea"/>
                <a:cs typeface="+mn-cs"/>
              </a:rPr>
              <a:t> </a:t>
            </a:r>
            <a:r>
              <a:rPr lang="en-GB" sz="2000" b="1" kern="0">
                <a:solidFill>
                  <a:srgbClr val="FFFFFF"/>
                </a:solidFill>
                <a:latin typeface="Arial" panose="020B0604020202020204"/>
              </a:rPr>
              <a:t>fall </a:t>
            </a:r>
            <a:r>
              <a:rPr kumimoji="0" lang="en-GB" sz="2000" b="1" i="0" u="none" strike="noStrike" kern="0" cap="none" spc="0" normalizeH="0" baseline="0" noProof="0">
                <a:ln>
                  <a:noFill/>
                </a:ln>
                <a:solidFill>
                  <a:srgbClr val="FFFFFF"/>
                </a:solidFill>
                <a:effectLst/>
                <a:uLnTx/>
                <a:uFillTx/>
                <a:latin typeface="Arial" panose="020B0604020202020204"/>
                <a:ea typeface="+mn-ea"/>
                <a:cs typeface="+mn-cs"/>
              </a:rPr>
              <a:t>into five main groups. </a:t>
            </a:r>
            <a:r>
              <a:rPr lang="en-GB" sz="2000" b="1" kern="0">
                <a:solidFill>
                  <a:srgbClr val="FFFFFF"/>
                </a:solidFill>
                <a:latin typeface="Arial" panose="020B0604020202020204"/>
              </a:rPr>
              <a:t>E</a:t>
            </a:r>
            <a:r>
              <a:rPr kumimoji="0" lang="en-GB" sz="2000" b="1" i="0" u="none" strike="noStrike" kern="0" cap="none" spc="0" normalizeH="0" baseline="0" noProof="0">
                <a:ln>
                  <a:noFill/>
                </a:ln>
                <a:solidFill>
                  <a:srgbClr val="FFFFFF"/>
                </a:solidFill>
                <a:effectLst/>
                <a:uLnTx/>
                <a:uFillTx/>
                <a:latin typeface="Arial" panose="020B0604020202020204"/>
                <a:ea typeface="+mn-ea"/>
                <a:cs typeface="+mn-cs"/>
              </a:rPr>
              <a:t>ach group requires tailored support.</a:t>
            </a:r>
          </a:p>
        </p:txBody>
      </p:sp>
      <p:sp>
        <p:nvSpPr>
          <p:cNvPr id="14" name="Rectangle 13">
            <a:extLst>
              <a:ext uri="{FF2B5EF4-FFF2-40B4-BE49-F238E27FC236}">
                <a16:creationId xmlns:a16="http://schemas.microsoft.com/office/drawing/2014/main" id="{FD128F53-892E-4EAE-A93E-E1EDD9147633}"/>
              </a:ext>
            </a:extLst>
          </p:cNvPr>
          <p:cNvSpPr/>
          <p:nvPr/>
        </p:nvSpPr>
        <p:spPr>
          <a:xfrm>
            <a:off x="650283" y="6532775"/>
            <a:ext cx="6755354" cy="199621"/>
          </a:xfrm>
          <a:prstGeom prst="rect">
            <a:avLst/>
          </a:prstGeom>
          <a:solidFill>
            <a:srgbClr val="FFFFFF"/>
          </a:solidFill>
          <a:ln w="12700" cap="flat" cmpd="sng" algn="ctr">
            <a:solidFill>
              <a:srgbClr val="00668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0000"/>
                </a:solidFill>
                <a:effectLst/>
                <a:uLnTx/>
                <a:uFillTx/>
                <a:latin typeface="Arial" panose="020B0604020202020204"/>
                <a:ea typeface="+mn-ea"/>
                <a:cs typeface="+mn-cs"/>
              </a:rPr>
              <a:t>Data Sources: </a:t>
            </a:r>
            <a:r>
              <a:rPr kumimoji="0" lang="en-GB" sz="1200" b="0" i="0" u="none" strike="noStrike" kern="0" cap="none" spc="0" normalizeH="0" baseline="0" noProof="0">
                <a:ln>
                  <a:noFill/>
                </a:ln>
                <a:solidFill>
                  <a:srgbClr val="000000"/>
                </a:solidFill>
                <a:effectLst/>
                <a:uLnTx/>
                <a:uFillTx/>
                <a:latin typeface="Arial" panose="020B0604020202020204"/>
                <a:ea typeface="+mn-ea"/>
                <a:cs typeface="+mn-cs"/>
              </a:rPr>
              <a:t>DI Survey Segmentation summary (Westminster City Council and LOTI)</a:t>
            </a:r>
          </a:p>
        </p:txBody>
      </p:sp>
      <p:sp>
        <p:nvSpPr>
          <p:cNvPr id="15" name="TextBox 14">
            <a:extLst>
              <a:ext uri="{FF2B5EF4-FFF2-40B4-BE49-F238E27FC236}">
                <a16:creationId xmlns:a16="http://schemas.microsoft.com/office/drawing/2014/main" id="{62EB7464-C776-46E3-8635-7B83FC64A4B8}"/>
              </a:ext>
            </a:extLst>
          </p:cNvPr>
          <p:cNvSpPr txBox="1"/>
          <p:nvPr/>
        </p:nvSpPr>
        <p:spPr>
          <a:xfrm>
            <a:off x="-304800" y="84985"/>
            <a:ext cx="81425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668B"/>
                </a:solidFill>
                <a:effectLst/>
                <a:uLnTx/>
                <a:uFillTx/>
                <a:latin typeface="Arial" panose="020B0604020202020204" pitchFamily="34" charset="0"/>
                <a:ea typeface="+mn-ea"/>
                <a:cs typeface="Calibri Light"/>
              </a:rPr>
              <a:t>What are the barriers to digital inclusion?</a:t>
            </a:r>
          </a:p>
        </p:txBody>
      </p:sp>
    </p:spTree>
    <p:extLst>
      <p:ext uri="{BB962C8B-B14F-4D97-AF65-F5344CB8AC3E}">
        <p14:creationId xmlns:p14="http://schemas.microsoft.com/office/powerpoint/2010/main" val="105881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3808-C7F3-4CF3-8D2F-DBD93444331A}"/>
              </a:ext>
            </a:extLst>
          </p:cNvPr>
          <p:cNvSpPr>
            <a:spLocks noGrp="1"/>
          </p:cNvSpPr>
          <p:nvPr>
            <p:ph type="title"/>
          </p:nvPr>
        </p:nvSpPr>
        <p:spPr>
          <a:xfrm>
            <a:off x="530942" y="345462"/>
            <a:ext cx="11353800" cy="549888"/>
          </a:xfrm>
        </p:spPr>
        <p:txBody>
          <a:bodyPr>
            <a:normAutofit/>
          </a:bodyPr>
          <a:lstStyle/>
          <a:p>
            <a:pPr>
              <a:lnSpc>
                <a:spcPct val="100000"/>
              </a:lnSpc>
              <a:spcBef>
                <a:spcPts val="0"/>
              </a:spcBef>
              <a:defRPr/>
            </a:pPr>
            <a:r>
              <a:rPr lang="en-GB" sz="2800" b="1">
                <a:solidFill>
                  <a:srgbClr val="00668B"/>
                </a:solidFill>
                <a:latin typeface="Arial" panose="020B0604020202020204" pitchFamily="34" charset="0"/>
                <a:ea typeface="+mn-ea"/>
                <a:cs typeface="Calibri Light"/>
              </a:rPr>
              <a:t>Local surveys of digitally excluded residents (60+)</a:t>
            </a:r>
          </a:p>
        </p:txBody>
      </p:sp>
      <p:sp>
        <p:nvSpPr>
          <p:cNvPr id="3" name="Content Placeholder 2">
            <a:extLst>
              <a:ext uri="{FF2B5EF4-FFF2-40B4-BE49-F238E27FC236}">
                <a16:creationId xmlns:a16="http://schemas.microsoft.com/office/drawing/2014/main" id="{1D1DFA86-553B-4161-93E0-1E4B076D9CED}"/>
              </a:ext>
            </a:extLst>
          </p:cNvPr>
          <p:cNvSpPr>
            <a:spLocks noGrp="1"/>
          </p:cNvSpPr>
          <p:nvPr>
            <p:ph idx="1"/>
          </p:nvPr>
        </p:nvSpPr>
        <p:spPr>
          <a:xfrm>
            <a:off x="8115300" y="1323976"/>
            <a:ext cx="3657600" cy="3857624"/>
          </a:xfrm>
          <a:solidFill>
            <a:srgbClr val="FEE6E6"/>
          </a:solidFill>
          <a:ln>
            <a:solidFill>
              <a:schemeClr val="tx1"/>
            </a:solidFill>
          </a:ln>
        </p:spPr>
        <p:txBody>
          <a:bodyPr vert="horz" lIns="91440" tIns="45720" rIns="91440" bIns="45720" rtlCol="0" anchor="t">
            <a:normAutofit fontScale="25000" lnSpcReduction="20000"/>
          </a:bodyPr>
          <a:lstStyle/>
          <a:p>
            <a:pPr marL="0" indent="0" algn="ctr">
              <a:buNone/>
            </a:pPr>
            <a:r>
              <a:rPr lang="en-GB" sz="7200" b="1"/>
              <a:t>What motivates people to get online?</a:t>
            </a:r>
          </a:p>
          <a:p>
            <a:pPr marL="0" indent="0">
              <a:buNone/>
            </a:pPr>
            <a:r>
              <a:rPr lang="en-GB" sz="7200" b="1"/>
              <a:t>81% see connecting with family and friends as the greatest benefit of the internet</a:t>
            </a:r>
          </a:p>
          <a:p>
            <a:pPr marL="0" indent="0">
              <a:buNone/>
            </a:pPr>
            <a:r>
              <a:rPr lang="en-GB" sz="7200" b="1"/>
              <a:t>Current usage:</a:t>
            </a:r>
          </a:p>
          <a:p>
            <a:pPr marL="0" indent="0">
              <a:buNone/>
            </a:pPr>
            <a:r>
              <a:rPr lang="en-GB" sz="7200"/>
              <a:t>70% use the internet to connect with others (WhatsApp, Zoom etc.)</a:t>
            </a:r>
          </a:p>
          <a:p>
            <a:pPr marL="0" indent="0">
              <a:buNone/>
            </a:pPr>
            <a:r>
              <a:rPr lang="en-GB" sz="7200"/>
              <a:t>59% for entertainment purposes (YouTube, streaming films, music)</a:t>
            </a:r>
          </a:p>
          <a:p>
            <a:pPr marL="0" indent="0">
              <a:buNone/>
            </a:pPr>
            <a:r>
              <a:rPr lang="en-GB" sz="7200"/>
              <a:t>9% for council tax or other local council services</a:t>
            </a:r>
          </a:p>
          <a:p>
            <a:pPr marL="0" indent="0">
              <a:buNone/>
            </a:pPr>
            <a:r>
              <a:rPr lang="en-GB" sz="7200"/>
              <a:t>8% to access NHS sites or for online NHS/ GP consultations</a:t>
            </a:r>
          </a:p>
        </p:txBody>
      </p:sp>
      <p:sp>
        <p:nvSpPr>
          <p:cNvPr id="4" name="TextBox 3">
            <a:extLst>
              <a:ext uri="{FF2B5EF4-FFF2-40B4-BE49-F238E27FC236}">
                <a16:creationId xmlns:a16="http://schemas.microsoft.com/office/drawing/2014/main" id="{E371D770-FEA1-4EA5-B87B-DF3C7BEA5AA3}"/>
              </a:ext>
            </a:extLst>
          </p:cNvPr>
          <p:cNvSpPr txBox="1"/>
          <p:nvPr/>
        </p:nvSpPr>
        <p:spPr>
          <a:xfrm>
            <a:off x="466724" y="1390650"/>
            <a:ext cx="3495675" cy="3693319"/>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b="1"/>
              <a:t>What skills would people like to gain?</a:t>
            </a:r>
          </a:p>
          <a:p>
            <a:endParaRPr lang="en-GB"/>
          </a:p>
          <a:p>
            <a:r>
              <a:rPr lang="en-GB"/>
              <a:t>99.4% of 60+ do not consider that they have all the skills they need</a:t>
            </a:r>
          </a:p>
          <a:p>
            <a:endParaRPr lang="en-GB"/>
          </a:p>
          <a:p>
            <a:r>
              <a:rPr lang="en-GB"/>
              <a:t>36% just want to do the basics (</a:t>
            </a:r>
            <a:r>
              <a:rPr lang="en-GB" err="1"/>
              <a:t>eg</a:t>
            </a:r>
            <a:r>
              <a:rPr lang="en-GB"/>
              <a:t> send and receive emails)</a:t>
            </a:r>
          </a:p>
          <a:p>
            <a:endParaRPr lang="en-GB"/>
          </a:p>
          <a:p>
            <a:r>
              <a:rPr lang="en-GB"/>
              <a:t>16% want to be able to do most things affecting their personal life like internet banking, staying safe online, solving problem</a:t>
            </a:r>
          </a:p>
        </p:txBody>
      </p:sp>
      <p:sp>
        <p:nvSpPr>
          <p:cNvPr id="5" name="TextBox 4">
            <a:extLst>
              <a:ext uri="{FF2B5EF4-FFF2-40B4-BE49-F238E27FC236}">
                <a16:creationId xmlns:a16="http://schemas.microsoft.com/office/drawing/2014/main" id="{8EA07248-E015-471E-A580-542F17464268}"/>
              </a:ext>
            </a:extLst>
          </p:cNvPr>
          <p:cNvSpPr txBox="1"/>
          <p:nvPr/>
        </p:nvSpPr>
        <p:spPr>
          <a:xfrm>
            <a:off x="4419599" y="1390650"/>
            <a:ext cx="3238501" cy="3693319"/>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b="1"/>
              <a:t>How would people prefer to receive support?</a:t>
            </a:r>
          </a:p>
          <a:p>
            <a:endParaRPr lang="en-GB" b="1"/>
          </a:p>
          <a:p>
            <a:r>
              <a:rPr lang="en-GB" b="1"/>
              <a:t>47% said they’d prefer help from friends and family</a:t>
            </a:r>
          </a:p>
          <a:p>
            <a:endParaRPr lang="en-GB" b="1">
              <a:cs typeface="Calibri"/>
            </a:endParaRPr>
          </a:p>
          <a:p>
            <a:r>
              <a:rPr lang="en-GB"/>
              <a:t>14% wanted </a:t>
            </a:r>
            <a:r>
              <a:rPr lang="en-GB" b="1"/>
              <a:t>1-2-1</a:t>
            </a:r>
            <a:r>
              <a:rPr lang="en-GB"/>
              <a:t> face to face help in a community setting, e.g. a Library</a:t>
            </a:r>
          </a:p>
          <a:p>
            <a:endParaRPr lang="en-GB"/>
          </a:p>
          <a:p>
            <a:r>
              <a:rPr lang="en-GB"/>
              <a:t>10% wanted </a:t>
            </a:r>
            <a:r>
              <a:rPr lang="en-GB" b="1"/>
              <a:t>group</a:t>
            </a:r>
            <a:r>
              <a:rPr lang="en-GB"/>
              <a:t> face to face training in a community setting</a:t>
            </a:r>
          </a:p>
          <a:p>
            <a:endParaRPr lang="en-GB"/>
          </a:p>
        </p:txBody>
      </p:sp>
      <p:sp>
        <p:nvSpPr>
          <p:cNvPr id="6" name="Rectangle 5">
            <a:extLst>
              <a:ext uri="{FF2B5EF4-FFF2-40B4-BE49-F238E27FC236}">
                <a16:creationId xmlns:a16="http://schemas.microsoft.com/office/drawing/2014/main" id="{7D8767B5-B6A7-4866-B2D6-C9BE6FABFAF4}"/>
              </a:ext>
            </a:extLst>
          </p:cNvPr>
          <p:cNvSpPr/>
          <p:nvPr/>
        </p:nvSpPr>
        <p:spPr>
          <a:xfrm>
            <a:off x="757426" y="5734573"/>
            <a:ext cx="10916191" cy="477371"/>
          </a:xfrm>
          <a:prstGeom prst="rect">
            <a:avLst/>
          </a:prstGeom>
          <a:solidFill>
            <a:srgbClr val="002060"/>
          </a:solidFill>
          <a:ln w="12700" cap="flat" cmpd="sng" algn="ctr">
            <a:solidFill>
              <a:srgbClr val="00668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a:solidFill>
                  <a:srgbClr val="FFFFFF"/>
                </a:solidFill>
                <a:latin typeface="Arial" panose="020B0604020202020204"/>
              </a:rPr>
              <a:t>These views from our older residents can help us to shape our digital inclusion plans</a:t>
            </a:r>
          </a:p>
        </p:txBody>
      </p:sp>
    </p:spTree>
    <p:extLst>
      <p:ext uri="{BB962C8B-B14F-4D97-AF65-F5344CB8AC3E}">
        <p14:creationId xmlns:p14="http://schemas.microsoft.com/office/powerpoint/2010/main" val="11008403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4B8ED195159E4C90594A3CA34FD09A" ma:contentTypeVersion="13" ma:contentTypeDescription="Create a new document." ma:contentTypeScope="" ma:versionID="98a72846714d0895619426677608b1e2">
  <xsd:schema xmlns:xsd="http://www.w3.org/2001/XMLSchema" xmlns:xs="http://www.w3.org/2001/XMLSchema" xmlns:p="http://schemas.microsoft.com/office/2006/metadata/properties" xmlns:ns2="3784ff38-aecb-485e-a038-f9141d6ef5c6" xmlns:ns3="951cb35c-1d86-4773-bcc5-e8ad83a913ca" targetNamespace="http://schemas.microsoft.com/office/2006/metadata/properties" ma:root="true" ma:fieldsID="42fd6cb387b5b5f4fcfef85e84592b91" ns2:_="" ns3:_="">
    <xsd:import namespace="3784ff38-aecb-485e-a038-f9141d6ef5c6"/>
    <xsd:import namespace="951cb35c-1d86-4773-bcc5-e8ad83a913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4ff38-aecb-485e-a038-f9141d6ef5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1cb35c-1d86-4773-bcc5-e8ad83a913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AD8CE4-002E-4C75-9944-89F01135B708}"/>
</file>

<file path=customXml/itemProps2.xml><?xml version="1.0" encoding="utf-8"?>
<ds:datastoreItem xmlns:ds="http://schemas.openxmlformats.org/officeDocument/2006/customXml" ds:itemID="{514AC0A2-12B0-4EFB-8A84-7CD02A238515}"/>
</file>

<file path=docProps/app.xml><?xml version="1.0" encoding="utf-8"?>
<Properties xmlns="http://schemas.openxmlformats.org/officeDocument/2006/extended-properties" xmlns:vt="http://schemas.openxmlformats.org/officeDocument/2006/docPropsVTypes">
  <Template/>
  <TotalTime>0</TotalTime>
  <Words>3058</Words>
  <Application>Microsoft Office PowerPoint</Application>
  <PresentationFormat>Widescreen</PresentationFormat>
  <Paragraphs>289</Paragraphs>
  <Slides>17</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-apple-system</vt:lpstr>
      <vt:lpstr>Arial</vt:lpstr>
      <vt:lpstr>Calibri</vt:lpstr>
      <vt:lpstr>Calibri Light</vt:lpstr>
      <vt:lpstr>Segoe UI</vt:lpstr>
      <vt:lpstr>1_Office Theme</vt:lpstr>
      <vt:lpstr>Older People's Providers Network</vt:lpstr>
      <vt:lpstr>What we’ll cover today</vt:lpstr>
      <vt:lpstr>Slid.o  – your views! </vt:lpstr>
      <vt:lpstr>Questions for you:</vt:lpstr>
      <vt:lpstr>PowerPoint Presentation</vt:lpstr>
      <vt:lpstr>PowerPoint Presentation</vt:lpstr>
      <vt:lpstr>PowerPoint Presentation</vt:lpstr>
      <vt:lpstr>PowerPoint Presentation</vt:lpstr>
      <vt:lpstr>Local surveys of digitally excluded residents (60+)</vt:lpstr>
      <vt:lpstr>Local surveys of digitally excluded residents (60+)</vt:lpstr>
      <vt:lpstr>Non-internet users</vt:lpstr>
      <vt:lpstr>Digital Inclusion in Westminster</vt:lpstr>
      <vt:lpstr>Digital Inclusion in K&amp;C – more than the sum of our parts</vt:lpstr>
      <vt:lpstr>Digital Inclusion in Kensington and Chelsea</vt:lpstr>
      <vt:lpstr>What next: opportunities for collaboration</vt:lpstr>
      <vt:lpstr>Discussion points</vt:lpstr>
      <vt:lpstr>How can you be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Raphaelle: RBKC</dc:creator>
  <cp:lastModifiedBy>Ellis, Tim: CP-ICT: RBKC</cp:lastModifiedBy>
  <cp:revision>2</cp:revision>
  <dcterms:created xsi:type="dcterms:W3CDTF">2022-06-10T11:34:16Z</dcterms:created>
  <dcterms:modified xsi:type="dcterms:W3CDTF">2022-06-21T17:34:59Z</dcterms:modified>
</cp:coreProperties>
</file>