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7" r:id="rId3"/>
    <p:sldId id="265" r:id="rId4"/>
    <p:sldId id="280" r:id="rId5"/>
    <p:sldId id="279" r:id="rId6"/>
    <p:sldId id="266" r:id="rId7"/>
    <p:sldId id="267" r:id="rId8"/>
    <p:sldId id="281" r:id="rId9"/>
    <p:sldId id="282" r:id="rId10"/>
    <p:sldId id="283" r:id="rId11"/>
    <p:sldId id="268" r:id="rId12"/>
    <p:sldId id="270" r:id="rId13"/>
    <p:sldId id="269" r:id="rId14"/>
    <p:sldId id="271" r:id="rId15"/>
    <p:sldId id="273" r:id="rId16"/>
    <p:sldId id="263" r:id="rId17"/>
    <p:sldId id="278" r:id="rId18"/>
  </p:sldIdLst>
  <p:sldSz cx="9144000" cy="5143500" type="screen16x9"/>
  <p:notesSz cx="6858000" cy="9144000"/>
  <p:defaultTextStyle>
    <a:defPPr>
      <a:defRPr lang="en-GB"/>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5D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4" d="100"/>
          <a:sy n="84" d="100"/>
        </p:scale>
        <p:origin x="80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C5D60"/>
                </a:solidFill>
              </a:defRPr>
            </a:lvl1pPr>
          </a:lstStyle>
          <a:p>
            <a:r>
              <a:rPr lang="en-US"/>
              <a:t>Click to edit Master title style</a:t>
            </a:r>
            <a:endParaRPr lang="en-GB" dirty="0"/>
          </a:p>
        </p:txBody>
      </p:sp>
    </p:spTree>
    <p:extLst>
      <p:ext uri="{BB962C8B-B14F-4D97-AF65-F5344CB8AC3E}">
        <p14:creationId xmlns:p14="http://schemas.microsoft.com/office/powerpoint/2010/main" val="287355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7796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normAutofit/>
          </a:bodyPr>
          <a:lstStyle>
            <a:lvl1pPr marL="180975" indent="-180975">
              <a:buClr>
                <a:srgbClr val="FDBA12"/>
              </a:buClr>
              <a:buSzPct val="120000"/>
              <a:defRPr sz="2200">
                <a:solidFill>
                  <a:srgbClr val="5C5D60"/>
                </a:solidFill>
              </a:defRPr>
            </a:lvl1pPr>
            <a:lvl2pPr>
              <a:buClr>
                <a:srgbClr val="FDBA12"/>
              </a:buClr>
              <a:buSzPct val="120000"/>
              <a:defRPr/>
            </a:lvl2pPr>
            <a:lvl3pPr>
              <a:buClr>
                <a:srgbClr val="FDBA12"/>
              </a:buClr>
              <a:buSzPct val="120000"/>
              <a:defRPr/>
            </a:lvl3pPr>
            <a:lvl4pPr>
              <a:buClr>
                <a:srgbClr val="FDBA12"/>
              </a:buClr>
              <a:buSzPct val="120000"/>
              <a:defRPr/>
            </a:lvl4pPr>
            <a:lvl5pPr>
              <a:buClr>
                <a:srgbClr val="FDBA12"/>
              </a:buClr>
              <a:buSzPct val="12000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8683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3"/>
          <p:cNvSpPr>
            <a:spLocks noGrp="1"/>
          </p:cNvSpPr>
          <p:nvPr>
            <p:ph type="body" sz="half" idx="2"/>
          </p:nvPr>
        </p:nvSpPr>
        <p:spPr>
          <a:xfrm>
            <a:off x="323528" y="1117600"/>
            <a:ext cx="4680520" cy="2909887"/>
          </a:xfrm>
        </p:spPr>
        <p:txBody>
          <a:bodyPr/>
          <a:lstStyle>
            <a:lvl1pPr marL="0" indent="0">
              <a:buNone/>
              <a:defRPr sz="1400">
                <a:solidFill>
                  <a:srgbClr val="5C5D6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Picture Placeholder 2"/>
          <p:cNvSpPr>
            <a:spLocks noGrp="1"/>
          </p:cNvSpPr>
          <p:nvPr>
            <p:ph type="pic" idx="1"/>
          </p:nvPr>
        </p:nvSpPr>
        <p:spPr>
          <a:xfrm>
            <a:off x="5292080" y="1117600"/>
            <a:ext cx="3529658" cy="290181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Tree>
    <p:extLst>
      <p:ext uri="{BB962C8B-B14F-4D97-AF65-F5344CB8AC3E}">
        <p14:creationId xmlns:p14="http://schemas.microsoft.com/office/powerpoint/2010/main" val="161252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291344"/>
            <a:ext cx="7200800" cy="1314450"/>
          </a:xfrm>
        </p:spPr>
        <p:txBody>
          <a:bodyPr>
            <a:normAutofit/>
          </a:bodyPr>
          <a:lstStyle>
            <a:lvl1pPr marL="0" indent="0" algn="l">
              <a:buNone/>
              <a:defRPr sz="3200" b="1">
                <a:solidFill>
                  <a:srgbClr val="5C5D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itle Placeholder 1"/>
          <p:cNvSpPr>
            <a:spLocks noGrp="1"/>
          </p:cNvSpPr>
          <p:nvPr>
            <p:ph type="title"/>
          </p:nvPr>
        </p:nvSpPr>
        <p:spPr>
          <a:xfrm>
            <a:off x="323528" y="174664"/>
            <a:ext cx="8229600" cy="493563"/>
          </a:xfrm>
          <a:prstGeom prst="rect">
            <a:avLst/>
          </a:prstGeom>
        </p:spPr>
        <p:txBody>
          <a:bodyPr rtlCol="0">
            <a:normAutofit/>
          </a:bodyPr>
          <a:lstStyle/>
          <a:p>
            <a:r>
              <a:rPr lang="en-US"/>
              <a:t>Click to edit Master title style</a:t>
            </a:r>
            <a:endParaRPr lang="en-GB" dirty="0"/>
          </a:p>
        </p:txBody>
      </p:sp>
    </p:spTree>
    <p:extLst>
      <p:ext uri="{BB962C8B-B14F-4D97-AF65-F5344CB8AC3E}">
        <p14:creationId xmlns:p14="http://schemas.microsoft.com/office/powerpoint/2010/main" val="136732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323528" y="1059582"/>
            <a:ext cx="8229600" cy="432048"/>
          </a:xfrm>
        </p:spPr>
        <p:txBody>
          <a:bodyPr/>
          <a:lstStyle>
            <a:lvl1pPr marL="0" indent="0">
              <a:buFontTx/>
              <a:buNone/>
              <a:defRPr b="1">
                <a:solidFill>
                  <a:srgbClr val="5C5D60"/>
                </a:solidFill>
              </a:defRPr>
            </a:lvl1pPr>
            <a:lvl2pPr marL="0" indent="0">
              <a:buFontTx/>
              <a:buNone/>
              <a:defRPr>
                <a:solidFill>
                  <a:srgbClr val="5C5D60"/>
                </a:solidFill>
              </a:defRPr>
            </a:lvl2pPr>
            <a:lvl3pPr marL="0" indent="0">
              <a:buFontTx/>
              <a:buNone/>
              <a:defRPr/>
            </a:lvl3pPr>
            <a:lvl4pPr marL="0" indent="0">
              <a:buFontTx/>
              <a:buNone/>
              <a:defRPr/>
            </a:lvl4pPr>
            <a:lvl5pPr marL="0" indent="0">
              <a:buFontTx/>
              <a:buNone/>
              <a:defRPr/>
            </a:lvl5pPr>
          </a:lstStyle>
          <a:p>
            <a:pPr lvl="0"/>
            <a:r>
              <a:rPr lang="en-US"/>
              <a:t>Edit Master text styles</a:t>
            </a:r>
          </a:p>
        </p:txBody>
      </p:sp>
      <p:sp>
        <p:nvSpPr>
          <p:cNvPr id="4" name="Content Placeholder 2"/>
          <p:cNvSpPr>
            <a:spLocks noGrp="1"/>
          </p:cNvSpPr>
          <p:nvPr>
            <p:ph idx="10"/>
          </p:nvPr>
        </p:nvSpPr>
        <p:spPr>
          <a:xfrm>
            <a:off x="323528" y="2720956"/>
            <a:ext cx="8229600" cy="426858"/>
          </a:xfrm>
        </p:spPr>
        <p:txBody>
          <a:bodyPr/>
          <a:lstStyle>
            <a:lvl1pPr marL="0" indent="0">
              <a:buFontTx/>
              <a:buNone/>
              <a:defRPr b="1">
                <a:solidFill>
                  <a:srgbClr val="5C5D60"/>
                </a:solidFill>
              </a:defRPr>
            </a:lvl1pPr>
            <a:lvl2pPr marL="0" indent="0">
              <a:buFontTx/>
              <a:buNone/>
              <a:defRPr>
                <a:solidFill>
                  <a:srgbClr val="5C5D60"/>
                </a:solidFill>
              </a:defRPr>
            </a:lvl2pPr>
            <a:lvl3pPr marL="0" indent="0">
              <a:buFontTx/>
              <a:buNone/>
              <a:defRPr/>
            </a:lvl3pPr>
            <a:lvl4pPr marL="0" indent="0">
              <a:buFontTx/>
              <a:buNone/>
              <a:defRPr/>
            </a:lvl4pPr>
            <a:lvl5pPr marL="0" indent="0">
              <a:buFontTx/>
              <a:buNone/>
              <a:defRPr/>
            </a:lvl5pPr>
          </a:lstStyle>
          <a:p>
            <a:pPr lvl="0"/>
            <a:r>
              <a:rPr lang="en-US"/>
              <a:t>Edit Master text styles</a:t>
            </a:r>
          </a:p>
        </p:txBody>
      </p:sp>
      <p:sp>
        <p:nvSpPr>
          <p:cNvPr id="5" name="Content Placeholder 2"/>
          <p:cNvSpPr>
            <a:spLocks noGrp="1"/>
          </p:cNvSpPr>
          <p:nvPr>
            <p:ph idx="11"/>
          </p:nvPr>
        </p:nvSpPr>
        <p:spPr>
          <a:xfrm>
            <a:off x="323528" y="1517898"/>
            <a:ext cx="8229600" cy="432048"/>
          </a:xfrm>
        </p:spPr>
        <p:txBody>
          <a:bodyPr>
            <a:normAutofit/>
          </a:bodyPr>
          <a:lstStyle>
            <a:lvl1pPr marL="0" indent="0">
              <a:buFontTx/>
              <a:buNone/>
              <a:defRPr sz="1800" b="0">
                <a:solidFill>
                  <a:srgbClr val="5C5D60"/>
                </a:solidFill>
              </a:defRPr>
            </a:lvl1pPr>
            <a:lvl2pPr marL="0" indent="0">
              <a:buFontTx/>
              <a:buNone/>
              <a:defRPr>
                <a:solidFill>
                  <a:srgbClr val="5C5D60"/>
                </a:solidFill>
              </a:defRPr>
            </a:lvl2pPr>
            <a:lvl3pPr marL="0" indent="0">
              <a:buFontTx/>
              <a:buNone/>
              <a:defRPr/>
            </a:lvl3pPr>
            <a:lvl4pPr marL="0" indent="0">
              <a:buFontTx/>
              <a:buNone/>
              <a:defRPr/>
            </a:lvl4pPr>
            <a:lvl5pPr marL="0" indent="0">
              <a:buFontTx/>
              <a:buNone/>
              <a:defRPr/>
            </a:lvl5pPr>
          </a:lstStyle>
          <a:p>
            <a:pPr lvl="0"/>
            <a:r>
              <a:rPr lang="en-US"/>
              <a:t>Edit Master text styles</a:t>
            </a:r>
          </a:p>
        </p:txBody>
      </p:sp>
      <p:sp>
        <p:nvSpPr>
          <p:cNvPr id="6" name="Content Placeholder 2"/>
          <p:cNvSpPr>
            <a:spLocks noGrp="1"/>
          </p:cNvSpPr>
          <p:nvPr>
            <p:ph idx="12"/>
          </p:nvPr>
        </p:nvSpPr>
        <p:spPr>
          <a:xfrm>
            <a:off x="323528" y="3179272"/>
            <a:ext cx="8229600" cy="426858"/>
          </a:xfrm>
        </p:spPr>
        <p:txBody>
          <a:bodyPr>
            <a:normAutofit/>
          </a:bodyPr>
          <a:lstStyle>
            <a:lvl1pPr marL="0" indent="0">
              <a:buFontTx/>
              <a:buNone/>
              <a:defRPr sz="1800" b="0">
                <a:solidFill>
                  <a:srgbClr val="5C5D60"/>
                </a:solidFill>
              </a:defRPr>
            </a:lvl1pPr>
            <a:lvl2pPr marL="0" indent="0">
              <a:buFontTx/>
              <a:buNone/>
              <a:defRPr>
                <a:solidFill>
                  <a:srgbClr val="5C5D60"/>
                </a:solidFill>
              </a:defRPr>
            </a:lvl2pPr>
            <a:lvl3pPr marL="0" indent="0">
              <a:buFontTx/>
              <a:buNone/>
              <a:defRPr/>
            </a:lvl3pPr>
            <a:lvl4pPr marL="0" indent="0">
              <a:buFontTx/>
              <a:buNone/>
              <a:defRPr/>
            </a:lvl4pPr>
            <a:lvl5pPr marL="0" indent="0">
              <a:buFontTx/>
              <a:buNone/>
              <a:defRPr/>
            </a:lvl5pPr>
          </a:lstStyle>
          <a:p>
            <a:pPr lvl="0"/>
            <a:r>
              <a:rPr lang="en-US"/>
              <a:t>Edit Master text styles</a:t>
            </a:r>
          </a:p>
        </p:txBody>
      </p:sp>
    </p:spTree>
    <p:extLst>
      <p:ext uri="{BB962C8B-B14F-4D97-AF65-F5344CB8AC3E}">
        <p14:creationId xmlns:p14="http://schemas.microsoft.com/office/powerpoint/2010/main" val="103454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811824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581F275-675E-4580-9E67-7A46A8838641}"/>
              </a:ext>
            </a:extLst>
          </p:cNvPr>
          <p:cNvPicPr>
            <a:picLocks noChangeAspect="1"/>
          </p:cNvPicPr>
          <p:nvPr/>
        </p:nvPicPr>
        <p:blipFill>
          <a:blip r:embed="rId3">
            <a:extLst>
              <a:ext uri="{28A0092B-C50C-407E-A947-70E740481C1C}">
                <a14:useLocalDpi xmlns:a14="http://schemas.microsoft.com/office/drawing/2010/main" val="0"/>
              </a:ext>
            </a:extLst>
          </a:blip>
          <a:srcRect t="84143"/>
          <a:stretch>
            <a:fillRect/>
          </a:stretch>
        </p:blipFill>
        <p:spPr bwMode="auto">
          <a:xfrm>
            <a:off x="0" y="4327525"/>
            <a:ext cx="9144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dirty="0"/>
          </a:p>
        </p:txBody>
      </p:sp>
      <p:sp>
        <p:nvSpPr>
          <p:cNvPr id="4" name="Picture Placeholder 2"/>
          <p:cNvSpPr>
            <a:spLocks noGrp="1"/>
          </p:cNvSpPr>
          <p:nvPr>
            <p:ph type="pic" idx="1"/>
          </p:nvPr>
        </p:nvSpPr>
        <p:spPr>
          <a:xfrm>
            <a:off x="0" y="679450"/>
            <a:ext cx="9144000" cy="44640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Tree>
    <p:extLst>
      <p:ext uri="{BB962C8B-B14F-4D97-AF65-F5344CB8AC3E}">
        <p14:creationId xmlns:p14="http://schemas.microsoft.com/office/powerpoint/2010/main" val="2656657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4AF73-B60B-4223-8FC3-F42D482F88BE}"/>
              </a:ext>
            </a:extLst>
          </p:cNvPr>
          <p:cNvSpPr>
            <a:spLocks noGrp="1"/>
          </p:cNvSpPr>
          <p:nvPr>
            <p:ph type="title"/>
          </p:nvPr>
        </p:nvSpPr>
        <p:spPr bwMode="auto">
          <a:xfrm>
            <a:off x="323850" y="174625"/>
            <a:ext cx="82296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A76CEF54-9634-44E0-96EE-9CF7976CF445}"/>
              </a:ext>
            </a:extLst>
          </p:cNvPr>
          <p:cNvSpPr>
            <a:spLocks noGrp="1"/>
          </p:cNvSpPr>
          <p:nvPr>
            <p:ph type="body" idx="1"/>
          </p:nvPr>
        </p:nvSpPr>
        <p:spPr bwMode="auto">
          <a:xfrm>
            <a:off x="323850" y="1058863"/>
            <a:ext cx="8229600"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Lst>
  <p:txStyles>
    <p:titleStyle>
      <a:lvl1pPr algn="l" rtl="0" eaLnBrk="1" fontAlgn="base" hangingPunct="1">
        <a:spcBef>
          <a:spcPct val="0"/>
        </a:spcBef>
        <a:spcAft>
          <a:spcPct val="0"/>
        </a:spcAft>
        <a:defRPr sz="2400" kern="1200">
          <a:solidFill>
            <a:srgbClr val="5C5D60"/>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400">
          <a:solidFill>
            <a:srgbClr val="5C5D60"/>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forms.gle/pp3MCc6G8TrJKr2v6"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6E59F-127E-408B-A561-BBF2D41FACD1}"/>
              </a:ext>
            </a:extLst>
          </p:cNvPr>
          <p:cNvSpPr>
            <a:spLocks noGrp="1"/>
          </p:cNvSpPr>
          <p:nvPr>
            <p:ph type="ctrTitle"/>
          </p:nvPr>
        </p:nvSpPr>
        <p:spPr>
          <a:xfrm>
            <a:off x="399431" y="174631"/>
            <a:ext cx="6311246" cy="921507"/>
          </a:xfrm>
        </p:spPr>
        <p:txBody>
          <a:bodyPr/>
          <a:lstStyle/>
          <a:p>
            <a:r>
              <a:rPr lang="en-US" dirty="0"/>
              <a:t> </a:t>
            </a:r>
            <a:endParaRPr lang="en-GB" dirty="0"/>
          </a:p>
        </p:txBody>
      </p:sp>
      <p:pic>
        <p:nvPicPr>
          <p:cNvPr id="7" name="Picture 6">
            <a:extLst>
              <a:ext uri="{FF2B5EF4-FFF2-40B4-BE49-F238E27FC236}">
                <a16:creationId xmlns:a16="http://schemas.microsoft.com/office/drawing/2014/main" id="{4BFE01CC-5CF9-4ACA-BC3B-4F474F62B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3" y="1701434"/>
            <a:ext cx="5078852" cy="3442065"/>
          </a:xfrm>
          <a:prstGeom prst="rect">
            <a:avLst/>
          </a:prstGeom>
        </p:spPr>
      </p:pic>
      <p:pic>
        <p:nvPicPr>
          <p:cNvPr id="4" name="Picture 3">
            <a:extLst>
              <a:ext uri="{FF2B5EF4-FFF2-40B4-BE49-F238E27FC236}">
                <a16:creationId xmlns:a16="http://schemas.microsoft.com/office/drawing/2014/main" id="{864B8BCE-1CC1-4BCF-802A-558996667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1898178"/>
            <a:ext cx="1590193" cy="2383819"/>
          </a:xfrm>
          <a:prstGeom prst="rect">
            <a:avLst/>
          </a:prstGeom>
        </p:spPr>
      </p:pic>
      <p:pic>
        <p:nvPicPr>
          <p:cNvPr id="5" name="Picture 4">
            <a:extLst>
              <a:ext uri="{FF2B5EF4-FFF2-40B4-BE49-F238E27FC236}">
                <a16:creationId xmlns:a16="http://schemas.microsoft.com/office/drawing/2014/main" id="{DDAE3E41-9D97-4B1E-8569-2193E6AFE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7533"/>
            <a:ext cx="5063689" cy="1316589"/>
          </a:xfrm>
          <a:prstGeom prst="rect">
            <a:avLst/>
          </a:prstGeom>
        </p:spPr>
      </p:pic>
      <p:sp>
        <p:nvSpPr>
          <p:cNvPr id="6" name="Rectangle 3">
            <a:extLst>
              <a:ext uri="{FF2B5EF4-FFF2-40B4-BE49-F238E27FC236}">
                <a16:creationId xmlns:a16="http://schemas.microsoft.com/office/drawing/2014/main" id="{9C8F60A6-5B56-46A6-9AB1-5BE4B5B22510}"/>
              </a:ext>
            </a:extLst>
          </p:cNvPr>
          <p:cNvSpPr>
            <a:spLocks noChangeArrowheads="1"/>
          </p:cNvSpPr>
          <p:nvPr/>
        </p:nvSpPr>
        <p:spPr bwMode="auto">
          <a:xfrm>
            <a:off x="5595623" y="915566"/>
            <a:ext cx="3402855" cy="669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lvl="0" eaLnBrk="0" fontAlgn="base" hangingPunct="0">
              <a:spcBef>
                <a:spcPct val="0"/>
              </a:spcBef>
              <a:spcAft>
                <a:spcPct val="0"/>
              </a:spcAft>
            </a:pPr>
            <a:r>
              <a:rPr lang="en-GB" altLang="en-US" b="1" dirty="0">
                <a:solidFill>
                  <a:srgbClr val="000000"/>
                </a:solidFill>
                <a:latin typeface="Arial" panose="020B0604020202020204" pitchFamily="34" charset="0"/>
                <a:ea typeface="Times New Roman" panose="02020603050405020304" pitchFamily="18" charset="0"/>
              </a:rPr>
              <a:t>Niall Reilly</a:t>
            </a:r>
            <a:endParaRPr lang="en-GB" altLang="en-US" sz="825" b="1" dirty="0"/>
          </a:p>
          <a:p>
            <a:pPr lvl="0" eaLnBrk="0" fontAlgn="base" hangingPunct="0">
              <a:spcBef>
                <a:spcPct val="0"/>
              </a:spcBef>
              <a:spcAft>
                <a:spcPct val="0"/>
              </a:spcAft>
            </a:pPr>
            <a:r>
              <a:rPr lang="en-GB" altLang="en-US" b="1" dirty="0">
                <a:solidFill>
                  <a:srgbClr val="000000"/>
                </a:solidFill>
                <a:latin typeface="Arial" panose="020B0604020202020204" pitchFamily="34" charset="0"/>
                <a:ea typeface="Times New Roman" panose="02020603050405020304" pitchFamily="18" charset="0"/>
              </a:rPr>
              <a:t>DigitALL Project Coordinator</a:t>
            </a:r>
            <a:r>
              <a:rPr lang="en-GB" altLang="en-US" sz="2100" b="1" dirty="0">
                <a:solidFill>
                  <a:srgbClr val="000000"/>
                </a:solidFill>
                <a:latin typeface="Arial" panose="020B0604020202020204" pitchFamily="34" charset="0"/>
                <a:ea typeface="Times New Roman" panose="02020603050405020304" pitchFamily="18" charset="0"/>
              </a:rPr>
              <a:t> </a:t>
            </a:r>
            <a:endParaRPr lang="en-GB" altLang="en-US" sz="900" b="1" dirty="0"/>
          </a:p>
        </p:txBody>
      </p:sp>
    </p:spTree>
    <p:extLst>
      <p:ext uri="{BB962C8B-B14F-4D97-AF65-F5344CB8AC3E}">
        <p14:creationId xmlns:p14="http://schemas.microsoft.com/office/powerpoint/2010/main" val="121832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3956670-9AD3-416F-B636-12F4D607D179}"/>
              </a:ext>
            </a:extLst>
          </p:cNvPr>
          <p:cNvSpPr>
            <a:spLocks noGrp="1"/>
          </p:cNvSpPr>
          <p:nvPr>
            <p:ph type="subTitle" idx="1"/>
          </p:nvPr>
        </p:nvSpPr>
        <p:spPr>
          <a:xfrm>
            <a:off x="323528" y="1291344"/>
            <a:ext cx="8064896" cy="2720566"/>
          </a:xfrm>
        </p:spPr>
        <p:txBody>
          <a:bodyPr>
            <a:normAutofit fontScale="77500" lnSpcReduction="20000"/>
          </a:bodyPr>
          <a:lstStyle/>
          <a:p>
            <a:r>
              <a:rPr lang="en-US" dirty="0"/>
              <a:t>Amandeep (53) and her mother Qamile (81) have never been confident enough to develop online skills as they both speak very little English. Through DigitALL they have both been provided with tablets and attend sessions together with a Farsi speaking tutor. They are hoping to improve their English skills by installing a language app and using Google assistant on the tablet </a:t>
            </a:r>
            <a:endParaRPr lang="en-GB" dirty="0"/>
          </a:p>
        </p:txBody>
      </p:sp>
      <p:sp>
        <p:nvSpPr>
          <p:cNvPr id="3" name="Title 2">
            <a:extLst>
              <a:ext uri="{FF2B5EF4-FFF2-40B4-BE49-F238E27FC236}">
                <a16:creationId xmlns:a16="http://schemas.microsoft.com/office/drawing/2014/main" id="{527A6FD4-9633-47A9-A068-7DFC39A8B6B3}"/>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95939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0285" y="987574"/>
            <a:ext cx="8136582" cy="3297336"/>
          </a:xfrm>
        </p:spPr>
        <p:txBody>
          <a:bodyPr>
            <a:normAutofit fontScale="92500" lnSpcReduction="10000"/>
          </a:bodyPr>
          <a:lstStyle/>
          <a:p>
            <a:r>
              <a:rPr lang="en-US" dirty="0"/>
              <a:t>The flexibility we are working with enables us to support a real range of people across the tri-borough</a:t>
            </a:r>
          </a:p>
          <a:p>
            <a:endParaRPr lang="en-US" dirty="0"/>
          </a:p>
          <a:p>
            <a:r>
              <a:rPr lang="en-US" dirty="0"/>
              <a:t>This ensures we are reaching the most digitally excluded individuals and supporting them comprehensively</a:t>
            </a:r>
            <a:endParaRPr lang="en-GB" dirty="0"/>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r>
              <a:rPr lang="en-US" dirty="0"/>
              <a:t>Strengths of the Partnership</a:t>
            </a:r>
            <a:endParaRPr lang="en-GB" altLang="en-US" dirty="0"/>
          </a:p>
        </p:txBody>
      </p:sp>
    </p:spTree>
    <p:extLst>
      <p:ext uri="{BB962C8B-B14F-4D97-AF65-F5344CB8AC3E}">
        <p14:creationId xmlns:p14="http://schemas.microsoft.com/office/powerpoint/2010/main" val="351048606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nreilly\AppData\Local\Microsoft\Windows\INetCache\Content.MSO\F4901E59.tmp">
            <a:extLst>
              <a:ext uri="{FF2B5EF4-FFF2-40B4-BE49-F238E27FC236}">
                <a16:creationId xmlns:a16="http://schemas.microsoft.com/office/drawing/2014/main" id="{EF7FD7D6-141D-471C-8967-75827B47AA7D}"/>
              </a:ext>
            </a:extLst>
          </p:cNvPr>
          <p:cNvPicPr/>
          <p:nvPr/>
        </p:nvPicPr>
        <p:blipFill rotWithShape="1">
          <a:blip r:embed="rId2">
            <a:extLst>
              <a:ext uri="{28A0092B-C50C-407E-A947-70E740481C1C}">
                <a14:useLocalDpi xmlns:a14="http://schemas.microsoft.com/office/drawing/2010/main" val="0"/>
              </a:ext>
            </a:extLst>
          </a:blip>
          <a:srcRect t="21069" r="42460" b="10467"/>
          <a:stretch/>
        </p:blipFill>
        <p:spPr bwMode="auto">
          <a:xfrm>
            <a:off x="466039" y="1043994"/>
            <a:ext cx="4538010" cy="2823900"/>
          </a:xfrm>
          <a:prstGeom prst="rect">
            <a:avLst/>
          </a:prstGeom>
          <a:noFill/>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E88B9F80-F3A9-4BC2-B237-947D8A794D10}"/>
              </a:ext>
            </a:extLst>
          </p:cNvPr>
          <p:cNvSpPr txBox="1"/>
          <p:nvPr/>
        </p:nvSpPr>
        <p:spPr>
          <a:xfrm>
            <a:off x="5796136" y="1203598"/>
            <a:ext cx="2592288" cy="2308324"/>
          </a:xfrm>
          <a:prstGeom prst="rect">
            <a:avLst/>
          </a:prstGeom>
          <a:noFill/>
        </p:spPr>
        <p:txBody>
          <a:bodyPr wrap="square" rtlCol="0">
            <a:spAutoFit/>
          </a:bodyPr>
          <a:lstStyle/>
          <a:p>
            <a:r>
              <a:rPr lang="en-US" dirty="0"/>
              <a:t>25% of participants are Iranian</a:t>
            </a:r>
          </a:p>
          <a:p>
            <a:r>
              <a:rPr lang="en-US" dirty="0"/>
              <a:t>28.5% of participants are Black British, African, Caribbean or other Black Background</a:t>
            </a:r>
          </a:p>
          <a:p>
            <a:r>
              <a:rPr lang="en-US" dirty="0"/>
              <a:t>12.5% have an Asian Background</a:t>
            </a:r>
            <a:endParaRPr lang="en-GB" dirty="0"/>
          </a:p>
        </p:txBody>
      </p:sp>
    </p:spTree>
    <p:extLst>
      <p:ext uri="{BB962C8B-B14F-4D97-AF65-F5344CB8AC3E}">
        <p14:creationId xmlns:p14="http://schemas.microsoft.com/office/powerpoint/2010/main" val="405815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3BC7-90D5-4A9E-BE3C-F0D3A031DE65}"/>
              </a:ext>
            </a:extLst>
          </p:cNvPr>
          <p:cNvSpPr>
            <a:spLocks noGrp="1"/>
          </p:cNvSpPr>
          <p:nvPr>
            <p:ph type="title"/>
          </p:nvPr>
        </p:nvSpPr>
        <p:spPr/>
        <p:txBody>
          <a:bodyPr/>
          <a:lstStyle/>
          <a:p>
            <a:r>
              <a:rPr lang="en-US" dirty="0"/>
              <a:t>Is English your First Language?</a:t>
            </a:r>
            <a:endParaRPr lang="en-GB" dirty="0"/>
          </a:p>
        </p:txBody>
      </p:sp>
      <p:pic>
        <p:nvPicPr>
          <p:cNvPr id="4098" name="Picture 2" descr="Forms response chart. Question title: Is English your first Language?. Number of responses: 9 responses.">
            <a:extLst>
              <a:ext uri="{FF2B5EF4-FFF2-40B4-BE49-F238E27FC236}">
                <a16:creationId xmlns:a16="http://schemas.microsoft.com/office/drawing/2014/main" id="{FE980565-6BED-4E0D-BC5E-05409856D11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630"/>
          <a:stretch/>
        </p:blipFill>
        <p:spPr bwMode="auto">
          <a:xfrm>
            <a:off x="311541" y="1635646"/>
            <a:ext cx="8073228" cy="269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55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5D4B-02E8-46C2-90E9-D07E1FFFB2CC}"/>
              </a:ext>
            </a:extLst>
          </p:cNvPr>
          <p:cNvSpPr>
            <a:spLocks noGrp="1"/>
          </p:cNvSpPr>
          <p:nvPr>
            <p:ph type="title"/>
          </p:nvPr>
        </p:nvSpPr>
        <p:spPr/>
        <p:txBody>
          <a:bodyPr/>
          <a:lstStyle/>
          <a:p>
            <a:r>
              <a:rPr lang="en-US" dirty="0"/>
              <a:t>Do you have any disabilities or health issues? </a:t>
            </a:r>
            <a:endParaRPr lang="en-GB" dirty="0"/>
          </a:p>
        </p:txBody>
      </p:sp>
      <p:sp>
        <p:nvSpPr>
          <p:cNvPr id="3" name="Content Placeholder 2">
            <a:extLst>
              <a:ext uri="{FF2B5EF4-FFF2-40B4-BE49-F238E27FC236}">
                <a16:creationId xmlns:a16="http://schemas.microsoft.com/office/drawing/2014/main" id="{F5537C21-61DD-43B2-9663-C4893422A2AD}"/>
              </a:ext>
            </a:extLst>
          </p:cNvPr>
          <p:cNvSpPr>
            <a:spLocks noGrp="1"/>
          </p:cNvSpPr>
          <p:nvPr>
            <p:ph idx="1"/>
          </p:nvPr>
        </p:nvSpPr>
        <p:spPr>
          <a:xfrm>
            <a:off x="323850" y="1058862"/>
            <a:ext cx="8496622" cy="3961159"/>
          </a:xfrm>
        </p:spPr>
        <p:txBody>
          <a:bodyPr/>
          <a:lstStyle/>
          <a:p>
            <a:endParaRPr lang="en-US" sz="2400" dirty="0"/>
          </a:p>
          <a:p>
            <a:r>
              <a:rPr lang="en-US" sz="2400" dirty="0"/>
              <a:t>15 percent have a disability that affects their mobility</a:t>
            </a:r>
          </a:p>
          <a:p>
            <a:r>
              <a:rPr lang="en-US" sz="2400" dirty="0"/>
              <a:t>7.5 percent have a mental health difficulty</a:t>
            </a:r>
          </a:p>
          <a:p>
            <a:r>
              <a:rPr lang="en-US" sz="2400" dirty="0"/>
              <a:t>9 percent have visual impairments</a:t>
            </a:r>
          </a:p>
          <a:p>
            <a:r>
              <a:rPr lang="en-US" sz="2400" dirty="0"/>
              <a:t>66 percent have a health issue that requires medication</a:t>
            </a:r>
          </a:p>
          <a:p>
            <a:r>
              <a:rPr lang="en-US" sz="2400" dirty="0"/>
              <a:t>12.5 percent have dyslexia </a:t>
            </a:r>
            <a:endParaRPr lang="en-GB" sz="2400" dirty="0"/>
          </a:p>
          <a:p>
            <a:endParaRPr lang="en-GB" dirty="0"/>
          </a:p>
        </p:txBody>
      </p:sp>
    </p:spTree>
    <p:extLst>
      <p:ext uri="{BB962C8B-B14F-4D97-AF65-F5344CB8AC3E}">
        <p14:creationId xmlns:p14="http://schemas.microsoft.com/office/powerpoint/2010/main" val="127184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51571-9EF0-42B4-BE56-963A4DE204EF}"/>
              </a:ext>
            </a:extLst>
          </p:cNvPr>
          <p:cNvSpPr>
            <a:spLocks noGrp="1"/>
          </p:cNvSpPr>
          <p:nvPr>
            <p:ph type="title"/>
          </p:nvPr>
        </p:nvSpPr>
        <p:spPr/>
        <p:txBody>
          <a:bodyPr/>
          <a:lstStyle/>
          <a:p>
            <a:r>
              <a:rPr lang="en-US" dirty="0"/>
              <a:t>Diversity of Circumstance</a:t>
            </a:r>
            <a:endParaRPr lang="en-GB" dirty="0"/>
          </a:p>
        </p:txBody>
      </p:sp>
      <p:sp>
        <p:nvSpPr>
          <p:cNvPr id="3" name="Content Placeholder 2">
            <a:extLst>
              <a:ext uri="{FF2B5EF4-FFF2-40B4-BE49-F238E27FC236}">
                <a16:creationId xmlns:a16="http://schemas.microsoft.com/office/drawing/2014/main" id="{0C456713-685F-4A95-ACC0-A50D34602C2F}"/>
              </a:ext>
            </a:extLst>
          </p:cNvPr>
          <p:cNvSpPr>
            <a:spLocks noGrp="1"/>
          </p:cNvSpPr>
          <p:nvPr>
            <p:ph idx="1"/>
          </p:nvPr>
        </p:nvSpPr>
        <p:spPr/>
        <p:txBody>
          <a:bodyPr/>
          <a:lstStyle/>
          <a:p>
            <a:r>
              <a:rPr lang="en-US" dirty="0"/>
              <a:t>The project includes:</a:t>
            </a:r>
          </a:p>
          <a:p>
            <a:endParaRPr lang="en-US" dirty="0"/>
          </a:p>
          <a:p>
            <a:r>
              <a:rPr lang="en-US" dirty="0" err="1"/>
              <a:t>Carers</a:t>
            </a:r>
            <a:endParaRPr lang="en-US" dirty="0"/>
          </a:p>
          <a:p>
            <a:r>
              <a:rPr lang="en-US" dirty="0"/>
              <a:t>Older Adults and ALD’s looking for employment</a:t>
            </a:r>
          </a:p>
          <a:p>
            <a:r>
              <a:rPr lang="en-US" dirty="0"/>
              <a:t>Older Adults with long term health issues looking to book appointments, download NHS App</a:t>
            </a:r>
          </a:p>
          <a:p>
            <a:r>
              <a:rPr lang="en-US" dirty="0"/>
              <a:t>Adults who speak no English</a:t>
            </a:r>
          </a:p>
          <a:p>
            <a:r>
              <a:rPr lang="en-US" dirty="0"/>
              <a:t>Mothers and Daughter, Best Friends  Learning together</a:t>
            </a:r>
          </a:p>
          <a:p>
            <a:endParaRPr lang="en-GB" dirty="0"/>
          </a:p>
        </p:txBody>
      </p:sp>
    </p:spTree>
    <p:extLst>
      <p:ext uri="{BB962C8B-B14F-4D97-AF65-F5344CB8AC3E}">
        <p14:creationId xmlns:p14="http://schemas.microsoft.com/office/powerpoint/2010/main" val="331096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a:extLst>
              <a:ext uri="{FF2B5EF4-FFF2-40B4-BE49-F238E27FC236}">
                <a16:creationId xmlns:a16="http://schemas.microsoft.com/office/drawing/2014/main" id="{87060474-B1C6-422B-8AD3-930E668719CC}"/>
              </a:ext>
            </a:extLst>
          </p:cNvPr>
          <p:cNvSpPr>
            <a:spLocks noGrp="1"/>
          </p:cNvSpPr>
          <p:nvPr>
            <p:ph type="title"/>
          </p:nvPr>
        </p:nvSpPr>
        <p:spPr/>
        <p:txBody>
          <a:bodyPr/>
          <a:lstStyle/>
          <a:p>
            <a:endParaRPr lang="en-GB" altLang="en-US" dirty="0"/>
          </a:p>
        </p:txBody>
      </p:sp>
      <p:pic>
        <p:nvPicPr>
          <p:cNvPr id="17412" name="Picture 7">
            <a:extLst>
              <a:ext uri="{FF2B5EF4-FFF2-40B4-BE49-F238E27FC236}">
                <a16:creationId xmlns:a16="http://schemas.microsoft.com/office/drawing/2014/main" id="{D0B672E8-C2D1-4691-8888-4CEB85479155}"/>
              </a:ext>
            </a:extLst>
          </p:cNvPr>
          <p:cNvPicPr>
            <a:picLocks noChangeAspect="1"/>
          </p:cNvPicPr>
          <p:nvPr/>
        </p:nvPicPr>
        <p:blipFill>
          <a:blip r:embed="rId2">
            <a:extLst>
              <a:ext uri="{28A0092B-C50C-407E-A947-70E740481C1C}">
                <a14:useLocalDpi xmlns:a14="http://schemas.microsoft.com/office/drawing/2010/main" val="0"/>
              </a:ext>
            </a:extLst>
          </a:blip>
          <a:srcRect t="84143"/>
          <a:stretch>
            <a:fillRect/>
          </a:stretch>
        </p:blipFill>
        <p:spPr bwMode="auto">
          <a:xfrm>
            <a:off x="0" y="4327525"/>
            <a:ext cx="91440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Placeholder 27">
            <a:extLst>
              <a:ext uri="{FF2B5EF4-FFF2-40B4-BE49-F238E27FC236}">
                <a16:creationId xmlns:a16="http://schemas.microsoft.com/office/drawing/2014/main" id="{B75A0550-6A3C-4ABB-B37A-70C6E1D0EC6C}"/>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l="7309" t="17454" r="37965" b="15355"/>
          <a:stretch/>
        </p:blipFill>
        <p:spPr bwMode="auto">
          <a:xfrm rot="5400000">
            <a:off x="239080" y="1061158"/>
            <a:ext cx="3913312" cy="3456385"/>
          </a:xfrm>
          <a:prstGeom prst="rect">
            <a:avLst/>
          </a:prstGeom>
          <a:noFill/>
          <a:ln>
            <a:noFill/>
          </a:ln>
        </p:spPr>
      </p:pic>
      <p:pic>
        <p:nvPicPr>
          <p:cNvPr id="29" name="Picture 28">
            <a:extLst>
              <a:ext uri="{FF2B5EF4-FFF2-40B4-BE49-F238E27FC236}">
                <a16:creationId xmlns:a16="http://schemas.microsoft.com/office/drawing/2014/main" id="{07E07350-E7D5-41A4-B9EB-1B7BED231FE3}"/>
              </a:ext>
            </a:extLst>
          </p:cNvPr>
          <p:cNvPicPr/>
          <p:nvPr/>
        </p:nvPicPr>
        <p:blipFill rotWithShape="1">
          <a:blip r:embed="rId4">
            <a:extLst>
              <a:ext uri="{28A0092B-C50C-407E-A947-70E740481C1C}">
                <a14:useLocalDpi xmlns:a14="http://schemas.microsoft.com/office/drawing/2010/main" val="0"/>
              </a:ext>
            </a:extLst>
          </a:blip>
          <a:srcRect l="7284" t="16495" r="29898" b="8119"/>
          <a:stretch/>
        </p:blipFill>
        <p:spPr bwMode="auto">
          <a:xfrm rot="5400000">
            <a:off x="4631569" y="1061159"/>
            <a:ext cx="3913311" cy="3456384"/>
          </a:xfrm>
          <a:prstGeom prst="rect">
            <a:avLst/>
          </a:prstGeom>
          <a:noFill/>
          <a:ln>
            <a:noFill/>
          </a:ln>
        </p:spPr>
      </p:pic>
      <p:sp>
        <p:nvSpPr>
          <p:cNvPr id="24" name="Rectangle 23">
            <a:extLst>
              <a:ext uri="{FF2B5EF4-FFF2-40B4-BE49-F238E27FC236}">
                <a16:creationId xmlns:a16="http://schemas.microsoft.com/office/drawing/2014/main" id="{35AF716F-EFB5-4B59-93C9-6E7DBA87EB80}"/>
              </a:ext>
            </a:extLst>
          </p:cNvPr>
          <p:cNvSpPr/>
          <p:nvPr/>
        </p:nvSpPr>
        <p:spPr>
          <a:xfrm>
            <a:off x="1835696" y="3147814"/>
            <a:ext cx="792088" cy="117727"/>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87B611A-2798-4F87-84C6-B010D7879596}"/>
              </a:ext>
            </a:extLst>
          </p:cNvPr>
          <p:cNvSpPr/>
          <p:nvPr/>
        </p:nvSpPr>
        <p:spPr>
          <a:xfrm rot="593997">
            <a:off x="7029802" y="3126423"/>
            <a:ext cx="648072" cy="1440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D146-E354-4099-B49E-A6AA15372E85}"/>
              </a:ext>
            </a:extLst>
          </p:cNvPr>
          <p:cNvSpPr>
            <a:spLocks noGrp="1"/>
          </p:cNvSpPr>
          <p:nvPr>
            <p:ph type="title"/>
          </p:nvPr>
        </p:nvSpPr>
        <p:spPr/>
        <p:txBody>
          <a:bodyPr/>
          <a:lstStyle/>
          <a:p>
            <a:r>
              <a:rPr lang="en-US" dirty="0"/>
              <a:t>How to Refer</a:t>
            </a:r>
            <a:endParaRPr lang="en-GB" dirty="0"/>
          </a:p>
        </p:txBody>
      </p:sp>
      <p:sp>
        <p:nvSpPr>
          <p:cNvPr id="3" name="Content Placeholder 2">
            <a:extLst>
              <a:ext uri="{FF2B5EF4-FFF2-40B4-BE49-F238E27FC236}">
                <a16:creationId xmlns:a16="http://schemas.microsoft.com/office/drawing/2014/main" id="{CFDA8D5B-D401-4895-BA30-A3F8F0FFF80C}"/>
              </a:ext>
            </a:extLst>
          </p:cNvPr>
          <p:cNvSpPr>
            <a:spLocks noGrp="1"/>
          </p:cNvSpPr>
          <p:nvPr>
            <p:ph idx="1"/>
          </p:nvPr>
        </p:nvSpPr>
        <p:spPr>
          <a:xfrm>
            <a:off x="459684" y="1112751"/>
            <a:ext cx="7886700" cy="3263504"/>
          </a:xfrm>
        </p:spPr>
        <p:txBody>
          <a:bodyPr/>
          <a:lstStyle/>
          <a:p>
            <a:r>
              <a:rPr lang="en-US" dirty="0"/>
              <a:t>The Referral Form for the project can be found here: </a:t>
            </a:r>
            <a:r>
              <a:rPr lang="en-US" dirty="0">
                <a:hlinkClick r:id="rId2"/>
              </a:rPr>
              <a:t>https://forms.gle/pp3MCc6G8TrJKr2v6</a:t>
            </a:r>
            <a:endParaRPr lang="en-US" dirty="0"/>
          </a:p>
          <a:p>
            <a:pPr marL="0" indent="0">
              <a:buNone/>
            </a:pPr>
            <a:r>
              <a:rPr lang="en-US" dirty="0"/>
              <a:t>Alternatively you can contact me at:</a:t>
            </a:r>
          </a:p>
          <a:p>
            <a:pPr marL="0" indent="0">
              <a:buNone/>
            </a:pPr>
            <a:r>
              <a:rPr lang="en-US" dirty="0"/>
              <a:t>07570428756</a:t>
            </a:r>
          </a:p>
          <a:p>
            <a:pPr marL="0" indent="0">
              <a:buNone/>
            </a:pPr>
            <a:r>
              <a:rPr lang="en-US" dirty="0"/>
              <a:t>nreilly@openage.org.uk</a:t>
            </a:r>
          </a:p>
          <a:p>
            <a:pPr marL="0" indent="0">
              <a:buNone/>
            </a:pPr>
            <a:endParaRPr lang="en-US" dirty="0"/>
          </a:p>
          <a:p>
            <a:pPr marL="0" indent="0">
              <a:buNone/>
            </a:pPr>
            <a:endParaRPr lang="en-US" dirty="0"/>
          </a:p>
          <a:p>
            <a:endParaRPr lang="en-GB" dirty="0"/>
          </a:p>
        </p:txBody>
      </p:sp>
      <p:sp>
        <p:nvSpPr>
          <p:cNvPr id="9" name="Rectangle 10">
            <a:extLst>
              <a:ext uri="{FF2B5EF4-FFF2-40B4-BE49-F238E27FC236}">
                <a16:creationId xmlns:a16="http://schemas.microsoft.com/office/drawing/2014/main" id="{2CE20F82-F5CC-4F47-8E27-DDA2FEA8A094}"/>
              </a:ext>
            </a:extLst>
          </p:cNvPr>
          <p:cNvSpPr>
            <a:spLocks noChangeArrowheads="1"/>
          </p:cNvSpPr>
          <p:nvPr/>
        </p:nvSpPr>
        <p:spPr bwMode="auto">
          <a:xfrm>
            <a:off x="797616" y="3074409"/>
            <a:ext cx="501816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hangingPunct="0"/>
            <a:r>
              <a:rPr lang="en-GB" altLang="en-US" sz="2700" b="1" dirty="0">
                <a:solidFill>
                  <a:srgbClr val="000000"/>
                </a:solidFill>
                <a:latin typeface="Arial" panose="020B0604020202020204" pitchFamily="34" charset="0"/>
                <a:ea typeface="Times New Roman" panose="02020603050405020304" pitchFamily="18" charset="0"/>
              </a:rPr>
              <a:t>Niall Reilly</a:t>
            </a:r>
            <a:endParaRPr kumimoji="0" lang="en-GB" altLang="en-US" b="0" i="0" u="none" strike="noStrike" cap="none" normalizeH="0" baseline="0" dirty="0">
              <a:ln>
                <a:noFill/>
              </a:ln>
              <a:solidFill>
                <a:schemeClr val="tx1"/>
              </a:solidFill>
              <a:effectLst/>
            </a:endParaRPr>
          </a:p>
          <a:p>
            <a:pPr defTabSz="685800" eaLnBrk="0" hangingPunct="0"/>
            <a:r>
              <a:rPr lang="en-GB" altLang="en-US" sz="2700" b="1" dirty="0">
                <a:solidFill>
                  <a:srgbClr val="000000"/>
                </a:solidFill>
                <a:latin typeface="Arial" panose="020B0604020202020204" pitchFamily="34" charset="0"/>
                <a:ea typeface="Times New Roman" panose="02020603050405020304" pitchFamily="18" charset="0"/>
              </a:rPr>
              <a:t>DigitALL Project Coordinator </a:t>
            </a:r>
            <a:endParaRPr kumimoji="0" lang="en-GB" altLang="en-US" b="0" i="0" u="none" strike="noStrike" cap="none" normalizeH="0" baseline="0" dirty="0">
              <a:ln>
                <a:noFill/>
              </a:ln>
              <a:solidFill>
                <a:schemeClr val="tx1"/>
              </a:solidFill>
              <a:effectLst/>
            </a:endParaRPr>
          </a:p>
          <a:p>
            <a:pPr defTabSz="685800" eaLnBrk="0" hangingPunct="0"/>
            <a:endParaRPr lang="en-GB" altLang="en-US" sz="1350" dirty="0">
              <a:latin typeface="Arial" panose="020B0604020202020204" pitchFamily="34" charset="0"/>
            </a:endParaRPr>
          </a:p>
        </p:txBody>
      </p:sp>
      <p:pic>
        <p:nvPicPr>
          <p:cNvPr id="1033" name="Picture 6">
            <a:extLst>
              <a:ext uri="{FF2B5EF4-FFF2-40B4-BE49-F238E27FC236}">
                <a16:creationId xmlns:a16="http://schemas.microsoft.com/office/drawing/2014/main" id="{D3A20AC7-6F3F-4FFE-B11F-060D7044B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290" y="2101220"/>
            <a:ext cx="1846603" cy="27699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a:extLst>
              <a:ext uri="{FF2B5EF4-FFF2-40B4-BE49-F238E27FC236}">
                <a16:creationId xmlns:a16="http://schemas.microsoft.com/office/drawing/2014/main" id="{9B41CFB6-499F-4CBE-A427-BA44D6CC2B14}"/>
              </a:ext>
            </a:extLst>
          </p:cNvPr>
          <p:cNvSpPr>
            <a:spLocks noChangeArrowheads="1"/>
          </p:cNvSpPr>
          <p:nvPr/>
        </p:nvSpPr>
        <p:spPr bwMode="auto">
          <a:xfrm>
            <a:off x="74543" y="1112751"/>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016198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3850" y="1290638"/>
            <a:ext cx="8136582" cy="3297336"/>
          </a:xfrm>
        </p:spPr>
        <p:txBody>
          <a:bodyPr>
            <a:normAutofit fontScale="55000" lnSpcReduction="20000"/>
          </a:bodyPr>
          <a:lstStyle/>
          <a:p>
            <a:r>
              <a:rPr lang="en-GB" sz="3400" dirty="0"/>
              <a:t>We know that health, wellbeing, welfare and community services are increasingly operating on-line </a:t>
            </a:r>
          </a:p>
          <a:p>
            <a:endParaRPr lang="en-GB" sz="3400" dirty="0"/>
          </a:p>
          <a:p>
            <a:r>
              <a:rPr lang="en-GB" sz="3400" dirty="0"/>
              <a:t>This is of particular concern as Older Adults and Adults with Learning Disabilities are amongst the highest users of health and social care services, and are some of the most digitally excluded groups.</a:t>
            </a:r>
          </a:p>
          <a:p>
            <a:endParaRPr lang="en-US" sz="3400" dirty="0"/>
          </a:p>
          <a:p>
            <a:r>
              <a:rPr lang="en-US" sz="3400" dirty="0"/>
              <a:t>DigitALL looks to work with these excluded groups to ensure that they are supported to access these kinds of services now and in the future. They will also be able to learn a range of skills based on their needs and interests</a:t>
            </a:r>
            <a:endParaRPr lang="en-GB" sz="3400" dirty="0"/>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r>
              <a:rPr lang="en-US" dirty="0"/>
              <a:t>What is DigitALL?</a:t>
            </a:r>
            <a:endParaRPr lang="en-GB" altLang="en-US"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3850" y="1290638"/>
            <a:ext cx="8136582" cy="3297336"/>
          </a:xfrm>
        </p:spPr>
        <p:txBody>
          <a:bodyPr>
            <a:normAutofit fontScale="85000" lnSpcReduction="20000"/>
          </a:bodyPr>
          <a:lstStyle/>
          <a:p>
            <a:r>
              <a:rPr lang="en-US" sz="2400" dirty="0"/>
              <a:t>An in-depth assessment (DART) with all prospective participants to understand what they need from us, their level of confidence and what interests them</a:t>
            </a:r>
          </a:p>
          <a:p>
            <a:endParaRPr lang="en-US" sz="2400" dirty="0"/>
          </a:p>
          <a:p>
            <a:r>
              <a:rPr lang="en-US" sz="3600" dirty="0">
                <a:solidFill>
                  <a:srgbClr val="FF0000"/>
                </a:solidFill>
              </a:rPr>
              <a:t>A</a:t>
            </a:r>
            <a:r>
              <a:rPr lang="en-US" dirty="0"/>
              <a:t>ccess</a:t>
            </a:r>
          </a:p>
          <a:p>
            <a:r>
              <a:rPr lang="en-US" sz="4000" dirty="0">
                <a:solidFill>
                  <a:srgbClr val="FF0000"/>
                </a:solidFill>
              </a:rPr>
              <a:t>C</a:t>
            </a:r>
            <a:r>
              <a:rPr lang="en-US" dirty="0"/>
              <a:t>onnectivity</a:t>
            </a:r>
          </a:p>
          <a:p>
            <a:r>
              <a:rPr lang="en-US" sz="4000" dirty="0">
                <a:solidFill>
                  <a:srgbClr val="FF0000"/>
                </a:solidFill>
              </a:rPr>
              <a:t>E</a:t>
            </a:r>
            <a:r>
              <a:rPr lang="en-US" dirty="0"/>
              <a:t>xperience</a:t>
            </a:r>
          </a:p>
          <a:p>
            <a:r>
              <a:rPr lang="en-US" sz="4000" dirty="0">
                <a:solidFill>
                  <a:srgbClr val="FF0000"/>
                </a:solidFill>
              </a:rPr>
              <a:t>D</a:t>
            </a:r>
            <a:r>
              <a:rPr lang="en-US" dirty="0"/>
              <a:t>estination</a:t>
            </a:r>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r>
              <a:rPr lang="en-US" dirty="0"/>
              <a:t>What do we provide?</a:t>
            </a:r>
            <a:endParaRPr lang="en-GB" altLang="en-US" dirty="0"/>
          </a:p>
        </p:txBody>
      </p:sp>
    </p:spTree>
    <p:extLst>
      <p:ext uri="{BB962C8B-B14F-4D97-AF65-F5344CB8AC3E}">
        <p14:creationId xmlns:p14="http://schemas.microsoft.com/office/powerpoint/2010/main" val="210404934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3850" y="1290638"/>
            <a:ext cx="8136582" cy="3297336"/>
          </a:xfrm>
        </p:spPr>
        <p:txBody>
          <a:bodyPr>
            <a:normAutofit fontScale="62500" lnSpcReduction="20000"/>
          </a:bodyPr>
          <a:lstStyle/>
          <a:p>
            <a:r>
              <a:rPr lang="en-US" dirty="0"/>
              <a:t>Conversation not questionnaire</a:t>
            </a:r>
          </a:p>
          <a:p>
            <a:r>
              <a:rPr lang="en-US" dirty="0"/>
              <a:t>Build a project around needs, focusing on what a participant wants and not what they know. </a:t>
            </a:r>
          </a:p>
          <a:p>
            <a:r>
              <a:rPr lang="en-US" dirty="0"/>
              <a:t>Focus on learner checklist as learning opportunities, not as a baseline to understand knowledge</a:t>
            </a:r>
          </a:p>
          <a:p>
            <a:r>
              <a:rPr lang="en-US" dirty="0"/>
              <a:t>Sets a </a:t>
            </a:r>
            <a:r>
              <a:rPr lang="en-US" dirty="0" err="1"/>
              <a:t>measureable</a:t>
            </a:r>
            <a:r>
              <a:rPr lang="en-US" dirty="0"/>
              <a:t> outcome, also tries to focus on the why?</a:t>
            </a:r>
          </a:p>
          <a:p>
            <a:r>
              <a:rPr lang="en-US" dirty="0"/>
              <a:t>Gives us an opportunity to identify appropriate device, organization </a:t>
            </a:r>
            <a:r>
              <a:rPr lang="en-US" dirty="0" err="1"/>
              <a:t>etc</a:t>
            </a:r>
            <a:endParaRPr lang="en-US" dirty="0"/>
          </a:p>
          <a:p>
            <a:r>
              <a:rPr lang="en-US" dirty="0"/>
              <a:t>Exit DART revisits the tool to monitor progress and signpost future development</a:t>
            </a:r>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r>
              <a:rPr lang="en-US" altLang="en-US" dirty="0"/>
              <a:t>Purpose of the DART</a:t>
            </a:r>
            <a:endParaRPr lang="en-GB" altLang="en-US" dirty="0"/>
          </a:p>
        </p:txBody>
      </p:sp>
    </p:spTree>
    <p:extLst>
      <p:ext uri="{BB962C8B-B14F-4D97-AF65-F5344CB8AC3E}">
        <p14:creationId xmlns:p14="http://schemas.microsoft.com/office/powerpoint/2010/main" val="155624948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3850" y="1290638"/>
            <a:ext cx="8136582" cy="3297336"/>
          </a:xfrm>
        </p:spPr>
        <p:txBody>
          <a:bodyPr>
            <a:normAutofit/>
          </a:bodyPr>
          <a:lstStyle/>
          <a:p>
            <a:r>
              <a:rPr lang="en-US" sz="2400" dirty="0"/>
              <a:t>We use the responses to devise a bespoke pathway for each participant. This includes:</a:t>
            </a:r>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r>
              <a:rPr lang="en-US" dirty="0"/>
              <a:t>What do we provide?</a:t>
            </a:r>
            <a:endParaRPr lang="en-GB" altLang="en-US" dirty="0"/>
          </a:p>
        </p:txBody>
      </p:sp>
    </p:spTree>
    <p:extLst>
      <p:ext uri="{BB962C8B-B14F-4D97-AF65-F5344CB8AC3E}">
        <p14:creationId xmlns:p14="http://schemas.microsoft.com/office/powerpoint/2010/main" val="19811004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3850" y="1290638"/>
            <a:ext cx="8136582" cy="3297336"/>
          </a:xfrm>
        </p:spPr>
        <p:txBody>
          <a:bodyPr>
            <a:normAutofit fontScale="85000" lnSpcReduction="10000"/>
          </a:bodyPr>
          <a:lstStyle/>
          <a:p>
            <a:r>
              <a:rPr lang="en-US" dirty="0">
                <a:solidFill>
                  <a:srgbClr val="FF0000"/>
                </a:solidFill>
              </a:rPr>
              <a:t>DEVICES AND DATA</a:t>
            </a:r>
            <a:r>
              <a:rPr lang="en-US" dirty="0"/>
              <a:t>: </a:t>
            </a:r>
            <a:r>
              <a:rPr lang="en-GB" dirty="0"/>
              <a:t>Providing devices and connectivity we will reduce financial barriers to access</a:t>
            </a:r>
          </a:p>
          <a:p>
            <a:endParaRPr lang="en-US" dirty="0"/>
          </a:p>
          <a:p>
            <a:r>
              <a:rPr lang="en-US" dirty="0"/>
              <a:t>We</a:t>
            </a:r>
            <a:r>
              <a:rPr lang="en-GB" dirty="0"/>
              <a:t> provide loaned devices and free data to participants who need it. We can provide them with a device best suited to them, and can configure the device to suit individual needs</a:t>
            </a:r>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endParaRPr lang="en-GB" altLang="en-US" dirty="0"/>
          </a:p>
        </p:txBody>
      </p:sp>
    </p:spTree>
    <p:extLst>
      <p:ext uri="{BB962C8B-B14F-4D97-AF65-F5344CB8AC3E}">
        <p14:creationId xmlns:p14="http://schemas.microsoft.com/office/powerpoint/2010/main" val="422853357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ubtitle 4">
            <a:extLst>
              <a:ext uri="{FF2B5EF4-FFF2-40B4-BE49-F238E27FC236}">
                <a16:creationId xmlns:a16="http://schemas.microsoft.com/office/drawing/2014/main" id="{00362E79-AF14-4F1E-837E-D2A5735A688A}"/>
              </a:ext>
            </a:extLst>
          </p:cNvPr>
          <p:cNvSpPr>
            <a:spLocks noGrp="1"/>
          </p:cNvSpPr>
          <p:nvPr>
            <p:ph type="subTitle" idx="1"/>
          </p:nvPr>
        </p:nvSpPr>
        <p:spPr>
          <a:xfrm>
            <a:off x="320285" y="987574"/>
            <a:ext cx="8136582" cy="3297336"/>
          </a:xfrm>
        </p:spPr>
        <p:txBody>
          <a:bodyPr>
            <a:normAutofit fontScale="70000" lnSpcReduction="20000"/>
          </a:bodyPr>
          <a:lstStyle/>
          <a:p>
            <a:r>
              <a:rPr lang="en-US" dirty="0">
                <a:solidFill>
                  <a:srgbClr val="FF0000"/>
                </a:solidFill>
              </a:rPr>
              <a:t>DEDICATED SUPPORT</a:t>
            </a:r>
            <a:r>
              <a:rPr lang="en-US" dirty="0"/>
              <a:t>: </a:t>
            </a:r>
            <a:r>
              <a:rPr lang="en-GB" dirty="0"/>
              <a:t>Providing either 1:1 or group training as appropriate and on-going support we will reduce barriers related to , skills, knowledge and confidence</a:t>
            </a:r>
          </a:p>
          <a:p>
            <a:r>
              <a:rPr lang="en-US" dirty="0"/>
              <a:t>Support</a:t>
            </a:r>
            <a:r>
              <a:rPr lang="en-GB" dirty="0"/>
              <a:t> is centred around their interests, and the participant opts for the type of support that best suits them </a:t>
            </a:r>
            <a:r>
              <a:rPr lang="en-GB" dirty="0" err="1"/>
              <a:t>e.g</a:t>
            </a:r>
            <a:r>
              <a:rPr lang="en-GB" dirty="0"/>
              <a:t> whether they want a group class or one-to-one support</a:t>
            </a:r>
          </a:p>
          <a:p>
            <a:r>
              <a:rPr lang="en-US" dirty="0"/>
              <a:t>W</a:t>
            </a:r>
            <a:r>
              <a:rPr lang="en-GB" dirty="0"/>
              <a:t>e offer outreach support to house-bound participants</a:t>
            </a:r>
          </a:p>
          <a:p>
            <a:r>
              <a:rPr lang="en-US" dirty="0"/>
              <a:t> Because of the partnership model, we can offer real flexibility to our participants as there is a range of support they can access</a:t>
            </a:r>
            <a:endParaRPr lang="en-GB" dirty="0"/>
          </a:p>
          <a:p>
            <a:endParaRPr lang="en-GB" altLang="en-US" dirty="0"/>
          </a:p>
        </p:txBody>
      </p:sp>
      <p:sp>
        <p:nvSpPr>
          <p:cNvPr id="12291" name="Title 3">
            <a:extLst>
              <a:ext uri="{FF2B5EF4-FFF2-40B4-BE49-F238E27FC236}">
                <a16:creationId xmlns:a16="http://schemas.microsoft.com/office/drawing/2014/main" id="{328D7070-2D34-489F-A86F-5D6B139F7C01}"/>
              </a:ext>
            </a:extLst>
          </p:cNvPr>
          <p:cNvSpPr>
            <a:spLocks noGrp="1"/>
          </p:cNvSpPr>
          <p:nvPr>
            <p:ph type="title"/>
          </p:nvPr>
        </p:nvSpPr>
        <p:spPr>
          <a:xfrm>
            <a:off x="323850" y="174625"/>
            <a:ext cx="8229600" cy="493713"/>
          </a:xfrm>
        </p:spPr>
        <p:txBody>
          <a:bodyPr/>
          <a:lstStyle/>
          <a:p>
            <a:endParaRPr lang="en-GB" altLang="en-US" dirty="0"/>
          </a:p>
        </p:txBody>
      </p:sp>
    </p:spTree>
    <p:extLst>
      <p:ext uri="{BB962C8B-B14F-4D97-AF65-F5344CB8AC3E}">
        <p14:creationId xmlns:p14="http://schemas.microsoft.com/office/powerpoint/2010/main" val="197713961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8469FE3-7EAD-4AC3-89EC-17D4695B1690}"/>
              </a:ext>
            </a:extLst>
          </p:cNvPr>
          <p:cNvSpPr>
            <a:spLocks noGrp="1"/>
          </p:cNvSpPr>
          <p:nvPr>
            <p:ph type="subTitle" idx="1"/>
          </p:nvPr>
        </p:nvSpPr>
        <p:spPr>
          <a:xfrm>
            <a:off x="323528" y="1291344"/>
            <a:ext cx="8208912" cy="2792574"/>
          </a:xfrm>
        </p:spPr>
        <p:txBody>
          <a:bodyPr>
            <a:normAutofit fontScale="70000" lnSpcReduction="20000"/>
          </a:bodyPr>
          <a:lstStyle/>
          <a:p>
            <a:r>
              <a:rPr lang="en-US" dirty="0"/>
              <a:t>Mario (83) is partially sighted and has felt nervous at joining a class due to his perceived disadvantage. He has never owned a tablet as he’s worried he won’t be able to see it.</a:t>
            </a:r>
          </a:p>
          <a:p>
            <a:endParaRPr lang="en-US" dirty="0"/>
          </a:p>
          <a:p>
            <a:r>
              <a:rPr lang="en-US" dirty="0"/>
              <a:t>Through DigitALL, David has received a tablet which has been configured by RNIB and a sim card. He has attended 5 one-on-one sessions with a tutor and has graduated with the project. He will begin a 5 week ‘Continuing with the Tablet’ course at Open Age</a:t>
            </a:r>
            <a:endParaRPr lang="en-GB" dirty="0"/>
          </a:p>
        </p:txBody>
      </p:sp>
      <p:sp>
        <p:nvSpPr>
          <p:cNvPr id="3" name="Title 2">
            <a:extLst>
              <a:ext uri="{FF2B5EF4-FFF2-40B4-BE49-F238E27FC236}">
                <a16:creationId xmlns:a16="http://schemas.microsoft.com/office/drawing/2014/main" id="{184422FF-AFBB-45B2-9FA7-85E5BF4E6A49}"/>
              </a:ext>
            </a:extLst>
          </p:cNvPr>
          <p:cNvSpPr>
            <a:spLocks noGrp="1"/>
          </p:cNvSpPr>
          <p:nvPr>
            <p:ph type="title"/>
          </p:nvPr>
        </p:nvSpPr>
        <p:spPr/>
        <p:txBody>
          <a:bodyPr/>
          <a:lstStyle/>
          <a:p>
            <a:r>
              <a:rPr lang="en-US" dirty="0"/>
              <a:t>The DigitALL Journey</a:t>
            </a:r>
            <a:endParaRPr lang="en-GB" dirty="0"/>
          </a:p>
        </p:txBody>
      </p:sp>
    </p:spTree>
    <p:extLst>
      <p:ext uri="{BB962C8B-B14F-4D97-AF65-F5344CB8AC3E}">
        <p14:creationId xmlns:p14="http://schemas.microsoft.com/office/powerpoint/2010/main" val="256172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7185F9D-61E4-4F6B-87EB-CEFB2A5106F0}"/>
              </a:ext>
            </a:extLst>
          </p:cNvPr>
          <p:cNvSpPr>
            <a:spLocks noGrp="1"/>
          </p:cNvSpPr>
          <p:nvPr>
            <p:ph type="subTitle" idx="1"/>
          </p:nvPr>
        </p:nvSpPr>
        <p:spPr>
          <a:xfrm>
            <a:off x="323528" y="1291344"/>
            <a:ext cx="7704856" cy="2576550"/>
          </a:xfrm>
        </p:spPr>
        <p:txBody>
          <a:bodyPr>
            <a:normAutofit fontScale="85000" lnSpcReduction="20000"/>
          </a:bodyPr>
          <a:lstStyle/>
          <a:p>
            <a:r>
              <a:rPr lang="en-US" dirty="0"/>
              <a:t>He will be joined by John (68), who also received a new tablet. John had a chronic back injury which meant he was visited by a tutor for four one-on-one sessions. Since recovering from the injury, we have been able to provide transport for him so he will be able to attend the course.</a:t>
            </a:r>
            <a:endParaRPr lang="en-GB" dirty="0"/>
          </a:p>
        </p:txBody>
      </p:sp>
      <p:sp>
        <p:nvSpPr>
          <p:cNvPr id="3" name="Title 2">
            <a:extLst>
              <a:ext uri="{FF2B5EF4-FFF2-40B4-BE49-F238E27FC236}">
                <a16:creationId xmlns:a16="http://schemas.microsoft.com/office/drawing/2014/main" id="{81E18D9F-6DD3-4495-ACAC-862BDC29E297}"/>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2078091280"/>
      </p:ext>
    </p:extLst>
  </p:cSld>
  <p:clrMapOvr>
    <a:masterClrMapping/>
  </p:clrMapOvr>
</p:sld>
</file>

<file path=ppt/theme/theme1.xml><?xml version="1.0" encoding="utf-8"?>
<a:theme xmlns:a="http://schemas.openxmlformats.org/drawingml/2006/main" name="OpenAg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4B8ED195159E4C90594A3CA34FD09A" ma:contentTypeVersion="18" ma:contentTypeDescription="Create a new document." ma:contentTypeScope="" ma:versionID="7e011f93abef85ed307161c146d253d0">
  <xsd:schema xmlns:xsd="http://www.w3.org/2001/XMLSchema" xmlns:xs="http://www.w3.org/2001/XMLSchema" xmlns:p="http://schemas.microsoft.com/office/2006/metadata/properties" xmlns:ns2="3784ff38-aecb-485e-a038-f9141d6ef5c6" xmlns:ns3="951cb35c-1d86-4773-bcc5-e8ad83a913ca" targetNamespace="http://schemas.microsoft.com/office/2006/metadata/properties" ma:root="true" ma:fieldsID="f70b6e7c2244ad3b4315d79712d8992a" ns2:_="" ns3:_="">
    <xsd:import namespace="3784ff38-aecb-485e-a038-f9141d6ef5c6"/>
    <xsd:import namespace="951cb35c-1d86-4773-bcc5-e8ad83a913c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4ff38-aecb-485e-a038-f9141d6ef5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7528b4f-b4ce-4ee6-93be-6fa7cbb8625a}" ma:internalName="TaxCatchAll" ma:showField="CatchAllData" ma:web="3784ff38-aecb-485e-a038-f9141d6ef5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1cb35c-1d86-4773-bcc5-e8ad83a913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6461fd2-c938-4dbb-9ea6-22aeb95fad12"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6C8C41-D1A7-4B2F-BC6B-0FE209DDC1BE}"/>
</file>

<file path=customXml/itemProps2.xml><?xml version="1.0" encoding="utf-8"?>
<ds:datastoreItem xmlns:ds="http://schemas.openxmlformats.org/officeDocument/2006/customXml" ds:itemID="{361F0CC2-E040-4C23-9323-762838644BED}"/>
</file>

<file path=docProps/app.xml><?xml version="1.0" encoding="utf-8"?>
<Properties xmlns="http://schemas.openxmlformats.org/officeDocument/2006/extended-properties" xmlns:vt="http://schemas.openxmlformats.org/officeDocument/2006/docPropsVTypes">
  <Template>OpenAge_Powerpoint_Template</Template>
  <TotalTime>12426</TotalTime>
  <Words>790</Words>
  <Application>Microsoft Office PowerPoint</Application>
  <PresentationFormat>On-screen Show (16:9)</PresentationFormat>
  <Paragraphs>69</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OpenAge-PowerPoint_Template</vt:lpstr>
      <vt:lpstr> </vt:lpstr>
      <vt:lpstr>What is DigitALL?</vt:lpstr>
      <vt:lpstr>What do we provide?</vt:lpstr>
      <vt:lpstr>Purpose of the DART</vt:lpstr>
      <vt:lpstr>What do we provide?</vt:lpstr>
      <vt:lpstr>PowerPoint Presentation</vt:lpstr>
      <vt:lpstr>PowerPoint Presentation</vt:lpstr>
      <vt:lpstr>The DigitALL Journey</vt:lpstr>
      <vt:lpstr>PowerPoint Presentation</vt:lpstr>
      <vt:lpstr>PowerPoint Presentation</vt:lpstr>
      <vt:lpstr>Strengths of the Partnership</vt:lpstr>
      <vt:lpstr>PowerPoint Presentation</vt:lpstr>
      <vt:lpstr>Is English your First Language?</vt:lpstr>
      <vt:lpstr>Do you have any disabilities or health issues? </vt:lpstr>
      <vt:lpstr>Diversity of Circumstance</vt:lpstr>
      <vt:lpstr>PowerPoint Presentation</vt:lpstr>
      <vt:lpstr>How to Refer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Niall Reilly</dc:creator>
  <cp:lastModifiedBy>Niall Reilly</cp:lastModifiedBy>
  <cp:revision>18</cp:revision>
  <dcterms:created xsi:type="dcterms:W3CDTF">2022-06-09T10:32:08Z</dcterms:created>
  <dcterms:modified xsi:type="dcterms:W3CDTF">2022-06-27T08:34:52Z</dcterms:modified>
</cp:coreProperties>
</file>