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4"/>
  </p:sldMasterIdLst>
  <p:notesMasterIdLst>
    <p:notesMasterId r:id="rId31"/>
  </p:notesMasterIdLst>
  <p:handoutMasterIdLst>
    <p:handoutMasterId r:id="rId32"/>
  </p:handoutMasterIdLst>
  <p:sldIdLst>
    <p:sldId id="304" r:id="rId5"/>
    <p:sldId id="325" r:id="rId6"/>
    <p:sldId id="313" r:id="rId7"/>
    <p:sldId id="305" r:id="rId8"/>
    <p:sldId id="343" r:id="rId9"/>
    <p:sldId id="344" r:id="rId10"/>
    <p:sldId id="337" r:id="rId11"/>
    <p:sldId id="339" r:id="rId12"/>
    <p:sldId id="314" r:id="rId13"/>
    <p:sldId id="306" r:id="rId14"/>
    <p:sldId id="326" r:id="rId15"/>
    <p:sldId id="315" r:id="rId16"/>
    <p:sldId id="307" r:id="rId17"/>
    <p:sldId id="318" r:id="rId18"/>
    <p:sldId id="308" r:id="rId19"/>
    <p:sldId id="327" r:id="rId20"/>
    <p:sldId id="328" r:id="rId21"/>
    <p:sldId id="335" r:id="rId22"/>
    <p:sldId id="319" r:id="rId23"/>
    <p:sldId id="320" r:id="rId24"/>
    <p:sldId id="329" r:id="rId25"/>
    <p:sldId id="331" r:id="rId26"/>
    <p:sldId id="310" r:id="rId27"/>
    <p:sldId id="322" r:id="rId28"/>
    <p:sldId id="323" r:id="rId29"/>
    <p:sldId id="340" r:id="rId30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DEF939"/>
    <a:srgbClr val="9933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464" autoAdjust="0"/>
  </p:normalViewPr>
  <p:slideViewPr>
    <p:cSldViewPr snapToGrid="0">
      <p:cViewPr varScale="1">
        <p:scale>
          <a:sx n="63" d="100"/>
          <a:sy n="63" d="100"/>
        </p:scale>
        <p:origin x="74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23EC70-0800-4673-9645-DC94AD6640B0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33AF4-2904-426C-B383-6F18884DDD04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6785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800FA-5C20-46C9-8073-07553DFF5248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164E9-67D1-4D14-998E-81E017432B5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731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64E9-67D1-4D14-998E-81E017432B58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838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164E9-67D1-4D14-998E-81E017432B58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702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281-6524-491E-A398-1DA4124367C0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6E2D-9448-4346-91C8-9C5B9B70D8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777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281-6524-491E-A398-1DA4124367C0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6E2D-9448-4346-91C8-9C5B9B70D8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467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281-6524-491E-A398-1DA4124367C0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6E2D-9448-4346-91C8-9C5B9B70D88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6531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281-6524-491E-A398-1DA4124367C0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6E2D-9448-4346-91C8-9C5B9B70D8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95710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281-6524-491E-A398-1DA4124367C0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6E2D-9448-4346-91C8-9C5B9B70D88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82292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281-6524-491E-A398-1DA4124367C0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6E2D-9448-4346-91C8-9C5B9B70D8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07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281-6524-491E-A398-1DA4124367C0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6E2D-9448-4346-91C8-9C5B9B70D8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580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281-6524-491E-A398-1DA4124367C0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6E2D-9448-4346-91C8-9C5B9B70D8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30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281-6524-491E-A398-1DA4124367C0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6E2D-9448-4346-91C8-9C5B9B70D8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262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281-6524-491E-A398-1DA4124367C0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6E2D-9448-4346-91C8-9C5B9B70D8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303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281-6524-491E-A398-1DA4124367C0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6E2D-9448-4346-91C8-9C5B9B70D8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827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281-6524-491E-A398-1DA4124367C0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6E2D-9448-4346-91C8-9C5B9B70D8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40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281-6524-491E-A398-1DA4124367C0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6E2D-9448-4346-91C8-9C5B9B70D8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3205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281-6524-491E-A398-1DA4124367C0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6E2D-9448-4346-91C8-9C5B9B70D8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61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281-6524-491E-A398-1DA4124367C0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6E2D-9448-4346-91C8-9C5B9B70D8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329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A06E2D-9448-4346-91C8-9C5B9B70D883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30E281-6524-491E-A398-1DA4124367C0}" type="datetimeFigureOut">
              <a:rPr lang="en-GB" smtClean="0"/>
              <a:t>26/06/2020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5577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0E281-6524-491E-A398-1DA4124367C0}" type="datetimeFigureOut">
              <a:rPr lang="en-GB" smtClean="0"/>
              <a:t>26/06/2020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9A06E2D-9448-4346-91C8-9C5B9B70D88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185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SxbcALant8&amp;feature=emb_rel_pause&amp;app=desktop" TargetMode="External"/><Relationship Id="rId2" Type="http://schemas.openxmlformats.org/officeDocument/2006/relationships/hyperlink" Target="https://youtu.be/8lo6g-TYZ-c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v.uk/guidance/nhs-test-and-trace-how-it-work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0wHn1a3mw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lderry@westminster.gov.uk" TargetMode="External"/><Relationship Id="rId2" Type="http://schemas.openxmlformats.org/officeDocument/2006/relationships/hyperlink" Target="mailto:carrie.hirst@nhs.ne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112" y="1553028"/>
            <a:ext cx="8817429" cy="1261533"/>
          </a:xfrm>
        </p:spPr>
        <p:txBody>
          <a:bodyPr>
            <a:noAutofit/>
          </a:bodyPr>
          <a:lstStyle/>
          <a:p>
            <a:r>
              <a:rPr lang="en-GB" sz="6600" b="1" dirty="0">
                <a:solidFill>
                  <a:srgbClr val="0070C0"/>
                </a:solidFill>
              </a:rPr>
              <a:t>Covid-19 Test &amp; Trace</a:t>
            </a:r>
            <a:br>
              <a:rPr lang="en-GB" sz="6600" b="1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What is it &amp; what does it mean for me?</a:t>
            </a:r>
            <a:br>
              <a:rPr lang="en-GB" sz="5400" b="1" dirty="0">
                <a:solidFill>
                  <a:srgbClr val="0070C0"/>
                </a:solidFill>
              </a:rPr>
            </a:br>
            <a:br>
              <a:rPr lang="en-GB" sz="800" b="1" dirty="0">
                <a:solidFill>
                  <a:srgbClr val="0070C0"/>
                </a:solidFill>
              </a:rPr>
            </a:br>
            <a:br>
              <a:rPr lang="en-GB" sz="800" b="1" dirty="0">
                <a:solidFill>
                  <a:srgbClr val="0070C0"/>
                </a:solidFill>
              </a:rPr>
            </a:br>
            <a:br>
              <a:rPr lang="en-GB" sz="800" b="1" dirty="0">
                <a:solidFill>
                  <a:srgbClr val="0070C0"/>
                </a:solidFill>
              </a:rPr>
            </a:br>
            <a:r>
              <a:rPr lang="en-GB" sz="800" b="1" dirty="0">
                <a:solidFill>
                  <a:srgbClr val="0070C0"/>
                </a:solidFill>
              </a:rPr>
              <a:t>    </a:t>
            </a:r>
            <a:br>
              <a:rPr lang="en-GB" sz="800" b="1" dirty="0">
                <a:solidFill>
                  <a:srgbClr val="0070C0"/>
                </a:solidFill>
              </a:rPr>
            </a:br>
            <a:br>
              <a:rPr lang="en-GB" sz="800" b="1" dirty="0">
                <a:solidFill>
                  <a:srgbClr val="0070C0"/>
                </a:solidFill>
              </a:rPr>
            </a:br>
            <a:r>
              <a:rPr lang="en-GB" sz="800" b="1" dirty="0">
                <a:solidFill>
                  <a:srgbClr val="0070C0"/>
                </a:solidFill>
              </a:rPr>
              <a:t>    </a:t>
            </a:r>
            <a:r>
              <a:rPr lang="en-GB" sz="1800" b="1" dirty="0">
                <a:solidFill>
                  <a:srgbClr val="0070C0"/>
                </a:solidFill>
              </a:rPr>
              <a:t>Lesley Derry</a:t>
            </a:r>
            <a:r>
              <a:rPr lang="en-GB" sz="1800" dirty="0">
                <a:solidFill>
                  <a:srgbClr val="0070C0"/>
                </a:solidFill>
              </a:rPr>
              <a:t>, Community Champions Programme Manager, Public Health</a:t>
            </a:r>
            <a:br>
              <a:rPr lang="en-GB" sz="1800" dirty="0">
                <a:solidFill>
                  <a:srgbClr val="0070C0"/>
                </a:solidFill>
              </a:rPr>
            </a:br>
            <a:r>
              <a:rPr lang="en-GB" sz="1800" dirty="0">
                <a:solidFill>
                  <a:srgbClr val="0070C0"/>
                </a:solidFill>
              </a:rPr>
              <a:t>  </a:t>
            </a:r>
            <a:r>
              <a:rPr lang="en-GB" sz="1800" b="1" dirty="0">
                <a:solidFill>
                  <a:srgbClr val="0070C0"/>
                </a:solidFill>
              </a:rPr>
              <a:t>Carrie </a:t>
            </a:r>
            <a:r>
              <a:rPr lang="en-GB" sz="1800" b="1" dirty="0" err="1">
                <a:solidFill>
                  <a:srgbClr val="0070C0"/>
                </a:solidFill>
              </a:rPr>
              <a:t>Hirst</a:t>
            </a:r>
            <a:r>
              <a:rPr lang="en-GB" sz="1800" dirty="0">
                <a:solidFill>
                  <a:srgbClr val="0070C0"/>
                </a:solidFill>
              </a:rPr>
              <a:t>, Engagement &amp; Partnership Manager, West London CCG</a:t>
            </a:r>
          </a:p>
        </p:txBody>
      </p:sp>
      <p:sp>
        <p:nvSpPr>
          <p:cNvPr id="3" name="Rectangle 2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657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ircar\Downloads\Track &amp; test top tips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9" b="48888"/>
          <a:stretch/>
        </p:blipFill>
        <p:spPr bwMode="auto">
          <a:xfrm>
            <a:off x="2006599" y="732030"/>
            <a:ext cx="9260115" cy="514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289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7290" y="2014272"/>
            <a:ext cx="8981593" cy="3531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Use the test kit provided</a:t>
            </a:r>
          </a:p>
          <a:p>
            <a:endParaRPr lang="en-GB" sz="1050" dirty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Take a swab inside the back of your throat &amp; nose</a:t>
            </a:r>
          </a:p>
          <a:p>
            <a:endParaRPr lang="en-GB" sz="1050" dirty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You can do it yourself or ask another person in your house to help </a:t>
            </a:r>
          </a:p>
          <a:p>
            <a:endParaRPr lang="en-GB" sz="1050" dirty="0">
              <a:solidFill>
                <a:srgbClr val="0070C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Video demonstrations </a:t>
            </a:r>
            <a:r>
              <a:rPr lang="en-GB" sz="3200" dirty="0">
                <a:solidFill>
                  <a:srgbClr val="0070C0"/>
                </a:solidFill>
                <a:hlinkClick r:id="rId2"/>
              </a:rPr>
              <a:t>here</a:t>
            </a:r>
            <a:r>
              <a:rPr lang="en-GB" sz="3200" dirty="0">
                <a:solidFill>
                  <a:srgbClr val="0070C0"/>
                </a:solidFill>
              </a:rPr>
              <a:t> &amp; </a:t>
            </a:r>
            <a:r>
              <a:rPr lang="en-GB" sz="3200" dirty="0">
                <a:solidFill>
                  <a:srgbClr val="0070C0"/>
                </a:solidFill>
                <a:hlinkClick r:id="rId3"/>
              </a:rPr>
              <a:t>here</a:t>
            </a:r>
            <a:endParaRPr lang="en-GB" sz="32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777290" y="760572"/>
            <a:ext cx="9496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70C0"/>
                </a:solidFill>
              </a:rPr>
              <a:t>How do you take the home test?</a:t>
            </a:r>
            <a:endParaRPr lang="en-GB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828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25113" y="1985786"/>
            <a:ext cx="675511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rgbClr val="0070C0"/>
                </a:solidFill>
              </a:rPr>
              <a:t>How do you get the results?</a:t>
            </a:r>
            <a:endParaRPr lang="en-GB" sz="6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530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C:\Users\hircar\Desktop\Coronavrius\test and trace\test &amp; trace community informati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71" b="27619"/>
          <a:stretch/>
        </p:blipFill>
        <p:spPr bwMode="auto">
          <a:xfrm>
            <a:off x="1626965" y="302722"/>
            <a:ext cx="9764486" cy="525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7423" y="5338066"/>
            <a:ext cx="498306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dirty="0">
                <a:solidFill>
                  <a:srgbClr val="0070C0"/>
                </a:solidFill>
                <a:latin typeface="Calibri"/>
                <a:cs typeface="Calibri"/>
              </a:rPr>
              <a:t>*Close contact: </a:t>
            </a:r>
            <a:endParaRPr lang="en-GB" sz="1400" b="1" i="1" dirty="0">
              <a:solidFill>
                <a:srgbClr val="0070C0"/>
              </a:solidFill>
              <a:latin typeface="Calibri"/>
              <a:ea typeface="+mn-lt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b="1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Face-to-face contact with someone less than 1 metre away</a:t>
            </a:r>
            <a:endParaRPr lang="en-GB" sz="1400" b="1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b="1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Spending more than 15 minutes within 2 metres of someone</a:t>
            </a:r>
            <a:endParaRPr lang="en-GB" sz="1400" b="1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1400" b="1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Travelling in a car or other small vehicle with someone</a:t>
            </a:r>
            <a:endParaRPr lang="en-GB" sz="1400" b="1" dirty="0">
              <a:solidFill>
                <a:srgbClr val="0070C0"/>
              </a:solidFill>
              <a:latin typeface="Calibri"/>
              <a:cs typeface="Calibri"/>
            </a:endParaRPr>
          </a:p>
          <a:p>
            <a:endParaRPr lang="en-GB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143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836" y="1524391"/>
            <a:ext cx="716367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rgbClr val="0070C0"/>
                </a:solidFill>
              </a:rPr>
              <a:t>What do you do if you receive a positive result?</a:t>
            </a:r>
            <a:endParaRPr lang="en-GB" sz="6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4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2" descr="C:\Users\hircar\Desktop\Coronavrius\test and trace\test &amp; trace community information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b="9456"/>
          <a:stretch/>
        </p:blipFill>
        <p:spPr bwMode="auto">
          <a:xfrm>
            <a:off x="1469572" y="949815"/>
            <a:ext cx="9982199" cy="4710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866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80458" y="1691347"/>
            <a:ext cx="104938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0070C0"/>
                </a:solidFill>
                <a:latin typeface="+mj-lt"/>
                <a:cs typeface="Calibri"/>
              </a:rPr>
              <a:t>You will be contacted by:</a:t>
            </a:r>
          </a:p>
          <a:p>
            <a:endParaRPr lang="en-GB" sz="2800" dirty="0">
              <a:solidFill>
                <a:srgbClr val="0070C0"/>
              </a:solidFill>
              <a:latin typeface="Calibri"/>
              <a:cs typeface="Calibri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3000" dirty="0">
                <a:solidFill>
                  <a:srgbClr val="0070C0"/>
                </a:solidFill>
                <a:latin typeface="Calibri"/>
                <a:cs typeface="Calibri"/>
              </a:rPr>
              <a:t>Phone from </a:t>
            </a:r>
            <a:r>
              <a:rPr lang="en-GB" sz="3000" b="1" dirty="0">
                <a:solidFill>
                  <a:srgbClr val="0070C0"/>
                </a:solidFill>
                <a:latin typeface="Calibri"/>
                <a:cs typeface="Calibri"/>
              </a:rPr>
              <a:t>0300 013 5000</a:t>
            </a:r>
            <a:r>
              <a:rPr lang="en-GB" sz="3000" dirty="0">
                <a:solidFill>
                  <a:srgbClr val="0070C0"/>
                </a:solidFill>
                <a:latin typeface="Calibri"/>
                <a:cs typeface="Calibri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3000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Text message from </a:t>
            </a:r>
            <a:r>
              <a:rPr lang="en-GB" sz="3000" b="1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‘NHS’</a:t>
            </a:r>
            <a:endParaRPr lang="en-US" sz="3000" dirty="0">
              <a:solidFill>
                <a:srgbClr val="0070C0"/>
              </a:solidFill>
              <a:latin typeface="Calibri"/>
              <a:ea typeface="+mn-lt"/>
              <a:cs typeface="Calibri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3000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E-mail asking to sign in to the </a:t>
            </a:r>
            <a:r>
              <a:rPr lang="en-GB" sz="3000" b="1" dirty="0">
                <a:solidFill>
                  <a:srgbClr val="0070C0"/>
                </a:solidFill>
                <a:latin typeface="Calibri"/>
                <a:ea typeface="+mn-lt"/>
                <a:cs typeface="Calibri"/>
              </a:rPr>
              <a:t>official contact tracing website</a:t>
            </a:r>
            <a:endParaRPr lang="en-US" sz="3000" b="1" dirty="0">
              <a:solidFill>
                <a:srgbClr val="0070C0"/>
              </a:solidFill>
              <a:latin typeface="Calibri"/>
              <a:ea typeface="+mn-lt"/>
              <a:cs typeface="Calibri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GB" sz="2800" dirty="0">
              <a:solidFill>
                <a:srgbClr val="0070C0"/>
              </a:solidFill>
              <a:latin typeface="Calibri"/>
              <a:ea typeface="+mn-lt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7075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5493" y="1524391"/>
            <a:ext cx="8502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8" name="Table 3">
            <a:extLst>
              <a:ext uri="{FF2B5EF4-FFF2-40B4-BE49-F238E27FC236}">
                <a16:creationId xmlns:a16="http://schemas.microsoft.com/office/drawing/2014/main" id="{0512F381-C37D-458D-B51E-D85BEC1BA2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396537"/>
              </p:ext>
            </p:extLst>
          </p:nvPr>
        </p:nvGraphicFramePr>
        <p:xfrm>
          <a:off x="1545774" y="1858051"/>
          <a:ext cx="10058400" cy="4133948"/>
        </p:xfrm>
        <a:graphic>
          <a:graphicData uri="http://schemas.openxmlformats.org/drawingml/2006/table">
            <a:tbl>
              <a:tblPr firstRow="1" bandRow="1"/>
              <a:tblGrid>
                <a:gridCol w="5218894">
                  <a:extLst>
                    <a:ext uri="{9D8B030D-6E8A-4147-A177-3AD203B41FA5}">
                      <a16:colId xmlns:a16="http://schemas.microsoft.com/office/drawing/2014/main" val="4183673771"/>
                    </a:ext>
                  </a:extLst>
                </a:gridCol>
                <a:gridCol w="4839506">
                  <a:extLst>
                    <a:ext uri="{9D8B030D-6E8A-4147-A177-3AD203B41FA5}">
                      <a16:colId xmlns:a16="http://schemas.microsoft.com/office/drawing/2014/main" val="757844906"/>
                    </a:ext>
                  </a:extLst>
                </a:gridCol>
              </a:tblGrid>
              <a:tr h="1632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70C0"/>
                          </a:solidFill>
                          <a:ea typeface="+mn-lt"/>
                          <a:cs typeface="+mn-lt"/>
                        </a:rPr>
                        <a:t>Your details</a:t>
                      </a:r>
                      <a:endParaRPr lang="en-US" sz="24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rgbClr val="0070C0"/>
                          </a:solidFill>
                          <a:ea typeface="+mn-lt"/>
                          <a:cs typeface="+mn-lt"/>
                        </a:rPr>
                        <a:t>Close</a:t>
                      </a:r>
                      <a:r>
                        <a:rPr lang="en-GB" sz="2400" b="1" baseline="0" dirty="0">
                          <a:solidFill>
                            <a:srgbClr val="0070C0"/>
                          </a:solidFill>
                          <a:ea typeface="+mn-lt"/>
                          <a:cs typeface="+mn-lt"/>
                        </a:rPr>
                        <a:t> contact’s details</a:t>
                      </a:r>
                      <a:endParaRPr lang="en-US" sz="2400" dirty="0">
                        <a:solidFill>
                          <a:srgbClr val="0070C0"/>
                        </a:solidFill>
                        <a:cs typeface="Calibri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4982760"/>
                  </a:ext>
                </a:extLst>
              </a:tr>
              <a:tr h="367674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a typeface="+mn-lt"/>
                          <a:cs typeface="+mn-lt"/>
                        </a:rPr>
                        <a:t>Your full name</a:t>
                      </a:r>
                      <a:endParaRPr lang="en-US" sz="1600" dirty="0">
                        <a:solidFill>
                          <a:srgbClr val="0070C0"/>
                        </a:solidFill>
                        <a:cs typeface="Calibri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a typeface="+mn-lt"/>
                          <a:cs typeface="+mn-lt"/>
                        </a:rPr>
                        <a:t>Date of birth</a:t>
                      </a:r>
                      <a:endParaRPr lang="en-GB" sz="1600" dirty="0">
                        <a:solidFill>
                          <a:srgbClr val="0070C0"/>
                        </a:solidFill>
                        <a:cs typeface="Calibri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a typeface="+mn-lt"/>
                          <a:cs typeface="+mn-lt"/>
                        </a:rPr>
                        <a:t>NHS Number</a:t>
                      </a:r>
                      <a:endParaRPr lang="en-GB" sz="1600" dirty="0">
                        <a:solidFill>
                          <a:srgbClr val="0070C0"/>
                        </a:solidFill>
                        <a:cs typeface="Calibri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a typeface="+mn-lt"/>
                          <a:cs typeface="+mn-lt"/>
                        </a:rPr>
                        <a:t>Postcode and house number</a:t>
                      </a:r>
                      <a:endParaRPr lang="en-GB" sz="1600" dirty="0">
                        <a:solidFill>
                          <a:srgbClr val="0070C0"/>
                        </a:solidFill>
                        <a:cs typeface="Calibri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a typeface="+mn-lt"/>
                          <a:cs typeface="+mn-lt"/>
                        </a:rPr>
                        <a:t>Telephone number/ e-mail address</a:t>
                      </a:r>
                      <a:endParaRPr lang="en-GB" sz="1600" dirty="0">
                        <a:solidFill>
                          <a:srgbClr val="0070C0"/>
                        </a:solidFill>
                        <a:cs typeface="Calibri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a typeface="+mn-lt"/>
                          <a:cs typeface="+mn-lt"/>
                        </a:rPr>
                        <a:t>Covid-19 symptoms, including when they started and their nature</a:t>
                      </a:r>
                      <a:endParaRPr lang="en-GB" sz="1600" dirty="0">
                        <a:solidFill>
                          <a:srgbClr val="0070C0"/>
                        </a:solidFill>
                        <a:cs typeface="Calibri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a typeface="+mn-lt"/>
                          <a:cs typeface="+mn-lt"/>
                        </a:rPr>
                        <a:t>Contact details of anyone you have been in close contact with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GB" sz="1600" dirty="0">
                        <a:solidFill>
                          <a:srgbClr val="0070C0"/>
                        </a:solidFill>
                        <a:ea typeface="+mn-lt"/>
                        <a:cs typeface="+mn-lt"/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a typeface="+mn-lt"/>
                          <a:cs typeface="+mn-lt"/>
                        </a:rPr>
                        <a:t>Why share?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cs typeface="Calibri"/>
                        </a:rPr>
                        <a:t>To identify and alert others who may be at risk of developing infection, and unknowingly spreading it.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a typeface="+mn-lt"/>
                          <a:cs typeface="+mn-lt"/>
                        </a:rPr>
                        <a:t>Their full name</a:t>
                      </a:r>
                      <a:endParaRPr lang="en-US" sz="1600" dirty="0">
                        <a:solidFill>
                          <a:srgbClr val="0070C0"/>
                        </a:solidFill>
                        <a:ea typeface="+mn-lt"/>
                        <a:cs typeface="+mn-lt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a typeface="+mn-lt"/>
                          <a:cs typeface="+mn-lt"/>
                        </a:rPr>
                        <a:t>Date of birth</a:t>
                      </a:r>
                      <a:endParaRPr lang="en-US" sz="1600" dirty="0">
                        <a:solidFill>
                          <a:srgbClr val="0070C0"/>
                        </a:solidFill>
                        <a:cs typeface="Calibri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a typeface="+mn-lt"/>
                          <a:cs typeface="+mn-lt"/>
                        </a:rPr>
                        <a:t>Details of any Covid-19 symptoms they may have had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endParaRPr lang="en-GB" sz="1600" dirty="0">
                        <a:solidFill>
                          <a:srgbClr val="0070C0"/>
                        </a:solidFill>
                        <a:ea typeface="+mn-lt"/>
                        <a:cs typeface="+mn-lt"/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endParaRPr lang="en-GB" sz="1600" dirty="0">
                        <a:solidFill>
                          <a:srgbClr val="0070C0"/>
                        </a:solidFill>
                        <a:ea typeface="+mn-lt"/>
                        <a:cs typeface="+mn-lt"/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endParaRPr lang="en-GB" sz="1600" dirty="0">
                        <a:solidFill>
                          <a:srgbClr val="0070C0"/>
                        </a:solidFill>
                        <a:ea typeface="+mn-lt"/>
                        <a:cs typeface="+mn-lt"/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endParaRPr lang="en-GB" sz="1600" dirty="0">
                        <a:solidFill>
                          <a:srgbClr val="0070C0"/>
                        </a:solidFill>
                        <a:ea typeface="+mn-lt"/>
                        <a:cs typeface="+mn-lt"/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endParaRPr lang="en-GB" sz="1600" dirty="0">
                        <a:solidFill>
                          <a:srgbClr val="0070C0"/>
                        </a:solidFill>
                        <a:ea typeface="+mn-lt"/>
                        <a:cs typeface="+mn-lt"/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endParaRPr lang="en-GB" sz="1600" dirty="0">
                        <a:solidFill>
                          <a:srgbClr val="0070C0"/>
                        </a:solidFill>
                        <a:ea typeface="+mn-lt"/>
                        <a:cs typeface="+mn-lt"/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GB" sz="1600" b="1" dirty="0">
                          <a:solidFill>
                            <a:srgbClr val="0070C0"/>
                          </a:solidFill>
                          <a:ea typeface="+mn-lt"/>
                          <a:cs typeface="+mn-lt"/>
                        </a:rPr>
                        <a:t>Why share?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600" dirty="0">
                          <a:solidFill>
                            <a:srgbClr val="0070C0"/>
                          </a:solidFill>
                          <a:ea typeface="+mn-lt"/>
                          <a:cs typeface="+mn-lt"/>
                        </a:rPr>
                        <a:t>For the contact tracers to provide advice on self-isolation and how to protect themselves and others from Covid-19.</a:t>
                      </a:r>
                      <a:endParaRPr lang="en-GB" sz="16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74804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544923" y="601061"/>
            <a:ext cx="643477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5400" b="1" dirty="0">
                <a:solidFill>
                  <a:srgbClr val="0070C0"/>
                </a:solidFill>
                <a:cs typeface="Calibri"/>
              </a:rPr>
              <a:t>What will they ask?</a:t>
            </a:r>
          </a:p>
        </p:txBody>
      </p:sp>
    </p:spTree>
    <p:extLst>
      <p:ext uri="{BB962C8B-B14F-4D97-AF65-F5344CB8AC3E}">
        <p14:creationId xmlns:p14="http://schemas.microsoft.com/office/powerpoint/2010/main" val="160034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04957" y="894393"/>
            <a:ext cx="1049382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rgbClr val="0070C0"/>
                </a:solidFill>
                <a:latin typeface="+mj-lt"/>
                <a:cs typeface="Calibri"/>
              </a:rPr>
              <a:t>How do you know its not a scam?</a:t>
            </a:r>
          </a:p>
          <a:p>
            <a:endParaRPr lang="en-GB" dirty="0">
              <a:solidFill>
                <a:srgbClr val="0070C0"/>
              </a:solidFill>
              <a:latin typeface="Calibri"/>
              <a:cs typeface="Calibri"/>
            </a:endParaRPr>
          </a:p>
          <a:p>
            <a:r>
              <a:rPr lang="en-GB" sz="2000" b="1" dirty="0">
                <a:solidFill>
                  <a:srgbClr val="0070C0"/>
                </a:solidFill>
              </a:rPr>
              <a:t>Contact tracers will</a:t>
            </a:r>
            <a:r>
              <a:rPr lang="en-GB" sz="2000" b="1" u="sng" dirty="0">
                <a:solidFill>
                  <a:srgbClr val="0070C0"/>
                </a:solidFill>
              </a:rPr>
              <a:t> never</a:t>
            </a:r>
            <a:r>
              <a:rPr lang="en-GB" sz="2000" b="1" dirty="0">
                <a:solidFill>
                  <a:srgbClr val="0070C0"/>
                </a:solidFill>
              </a:rPr>
              <a:t>: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Ask you to dial a premium rate number (</a:t>
            </a:r>
            <a:r>
              <a:rPr lang="en-GB" sz="2000" dirty="0" err="1">
                <a:solidFill>
                  <a:srgbClr val="0070C0"/>
                </a:solidFill>
              </a:rPr>
              <a:t>e.g</a:t>
            </a:r>
            <a:r>
              <a:rPr lang="en-GB" sz="2000" dirty="0">
                <a:solidFill>
                  <a:srgbClr val="0070C0"/>
                </a:solidFill>
              </a:rPr>
              <a:t>; those starting 09 or 087)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Ask you to make any form of payment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Ask for any details about your bank account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Ask for your social media identities or login details, or those of your contacts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Ask for current/ or to set up new passwords or PINs over the phone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Ask you to purchase a product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Ask you to download any software to your device or ask you to hand over control of your PC, smartphone or tablet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Ask you to access any website that does not belong to the Government or NHS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solidFill>
                <a:srgbClr val="0070C0"/>
              </a:solidFill>
              <a:latin typeface="Calibri"/>
              <a:ea typeface="+mn-lt"/>
              <a:cs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749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535493" y="1524391"/>
            <a:ext cx="850262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rgbClr val="0070C0"/>
                </a:solidFill>
              </a:rPr>
              <a:t>Where can you go if you need more information?</a:t>
            </a:r>
            <a:endParaRPr lang="en-GB" sz="6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832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5538" y="493863"/>
            <a:ext cx="8817429" cy="126153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6600" b="1" dirty="0">
                <a:solidFill>
                  <a:srgbClr val="0070C0"/>
                </a:solidFill>
              </a:rPr>
              <a:t>Today’s session</a:t>
            </a:r>
            <a:br>
              <a:rPr lang="en-GB" sz="6600" b="1" dirty="0">
                <a:solidFill>
                  <a:srgbClr val="0070C0"/>
                </a:solidFill>
              </a:rPr>
            </a:br>
            <a:br>
              <a:rPr lang="en-GB" sz="6600" b="1" dirty="0">
                <a:solidFill>
                  <a:srgbClr val="0070C0"/>
                </a:solidFill>
              </a:rPr>
            </a:br>
            <a:br>
              <a:rPr lang="en-GB" dirty="0">
                <a:solidFill>
                  <a:srgbClr val="0070C0"/>
                </a:solidFill>
                <a:latin typeface="Calibri"/>
              </a:rPr>
            </a:br>
            <a:endParaRPr lang="en-GB" sz="1800" dirty="0">
              <a:solidFill>
                <a:srgbClr val="0070C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394857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1875538" y="1839286"/>
            <a:ext cx="940525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  <a:latin typeface="Calibri"/>
              </a:rPr>
              <a:t>What is test &amp; trace?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  <a:latin typeface="Calibri"/>
              </a:rPr>
              <a:t>Antibody &amp; swab tests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  <a:latin typeface="Calibri"/>
              </a:rPr>
              <a:t>How can you:</a:t>
            </a:r>
          </a:p>
          <a:p>
            <a:r>
              <a:rPr lang="en-GB" sz="2800" dirty="0">
                <a:solidFill>
                  <a:srgbClr val="0070C0"/>
                </a:solidFill>
                <a:latin typeface="Calibri"/>
              </a:rPr>
              <a:t>      - get a test</a:t>
            </a:r>
          </a:p>
          <a:p>
            <a:r>
              <a:rPr lang="en-GB" sz="2800" dirty="0">
                <a:solidFill>
                  <a:srgbClr val="0070C0"/>
                </a:solidFill>
                <a:latin typeface="Calibri"/>
              </a:rPr>
              <a:t>      - take the test</a:t>
            </a:r>
          </a:p>
          <a:p>
            <a:r>
              <a:rPr lang="en-GB" sz="2800" dirty="0">
                <a:solidFill>
                  <a:srgbClr val="0070C0"/>
                </a:solidFill>
                <a:latin typeface="Calibri"/>
              </a:rPr>
              <a:t>      - get the results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  <a:latin typeface="Calibri"/>
              </a:rPr>
              <a:t>What happens when you get the results?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  <a:latin typeface="Calibri"/>
              </a:rPr>
              <a:t>Scams, rumours &amp; concerns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>
                <a:solidFill>
                  <a:srgbClr val="0070C0"/>
                </a:solidFill>
                <a:latin typeface="Calibri"/>
              </a:rPr>
              <a:t>Where can you go if you need more information?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8356669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1792" y="1139697"/>
            <a:ext cx="850262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itchFamily="34" charset="0"/>
              <a:buChar char="•"/>
            </a:pPr>
            <a:r>
              <a:rPr lang="en-GB" sz="4800" b="1" dirty="0">
                <a:solidFill>
                  <a:srgbClr val="0070C0"/>
                </a:solidFill>
              </a:rPr>
              <a:t>Test &amp; trace helpline: </a:t>
            </a:r>
            <a:r>
              <a:rPr lang="en-GB" sz="4400" b="1" dirty="0">
                <a:solidFill>
                  <a:schemeClr val="accent1"/>
                </a:solidFill>
              </a:rPr>
              <a:t>02035143817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GB" sz="4800" b="1" dirty="0">
                <a:solidFill>
                  <a:srgbClr val="0070C0"/>
                </a:solidFill>
              </a:rPr>
              <a:t>Government guidance: </a:t>
            </a:r>
            <a:r>
              <a:rPr lang="en-GB" sz="4400" dirty="0">
                <a:hlinkClick r:id="rId2"/>
              </a:rPr>
              <a:t>https://www.gov.uk/guidance/nhs-test-and-trace-how-it-works</a:t>
            </a:r>
            <a:endParaRPr lang="en-GB" sz="4400" dirty="0"/>
          </a:p>
        </p:txBody>
      </p:sp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45327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66BC14D-B354-43DC-8815-BB819982E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6803571" y="558756"/>
            <a:ext cx="4833268" cy="5608303"/>
          </a:xfrm>
          <a:prstGeom prst="rect">
            <a:avLst/>
          </a:prstGeom>
          <a:noFill/>
        </p:spPr>
      </p:pic>
      <p:pic>
        <p:nvPicPr>
          <p:cNvPr id="11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66BC14D-B354-43DC-8815-BB819982E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403" b="89404"/>
          <a:stretch/>
        </p:blipFill>
        <p:spPr>
          <a:xfrm>
            <a:off x="9449513" y="558757"/>
            <a:ext cx="2027554" cy="551588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663255" y="2192121"/>
            <a:ext cx="4862228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0070C0"/>
                </a:solidFill>
              </a:rPr>
              <a:t>Government </a:t>
            </a:r>
          </a:p>
          <a:p>
            <a:r>
              <a:rPr lang="en-GB" sz="6000" b="1" dirty="0">
                <a:solidFill>
                  <a:srgbClr val="0070C0"/>
                </a:solidFill>
              </a:rPr>
              <a:t>material</a:t>
            </a:r>
          </a:p>
        </p:txBody>
      </p:sp>
    </p:spTree>
    <p:extLst>
      <p:ext uri="{BB962C8B-B14F-4D97-AF65-F5344CB8AC3E}">
        <p14:creationId xmlns:p14="http://schemas.microsoft.com/office/powerpoint/2010/main" val="4052161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66BC14D-B354-43DC-8815-BB819982E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/>
          <a:stretch/>
        </p:blipFill>
        <p:spPr>
          <a:xfrm>
            <a:off x="6716486" y="533635"/>
            <a:ext cx="4997948" cy="5799389"/>
          </a:xfrm>
          <a:prstGeom prst="rect">
            <a:avLst/>
          </a:prstGeom>
          <a:noFill/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66BC14D-B354-43DC-8815-BB819982E7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57" r="75720" b="89404"/>
          <a:stretch/>
        </p:blipFill>
        <p:spPr>
          <a:xfrm>
            <a:off x="6651174" y="555408"/>
            <a:ext cx="2144487" cy="59055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1415142" y="1901771"/>
            <a:ext cx="53013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rgbClr val="0070C0"/>
                </a:solidFill>
              </a:rPr>
              <a:t>Government </a:t>
            </a:r>
          </a:p>
          <a:p>
            <a:r>
              <a:rPr lang="en-GB" sz="6000" b="1" dirty="0">
                <a:solidFill>
                  <a:srgbClr val="0070C0"/>
                </a:solidFill>
              </a:rPr>
              <a:t>material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3574" y="4085438"/>
            <a:ext cx="3400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  <a:hlinkClick r:id="rId3"/>
              </a:rPr>
              <a:t>Government test &amp; trace video</a:t>
            </a:r>
            <a:endParaRPr lang="en-GB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66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4947452" y="2123495"/>
            <a:ext cx="66240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rgbClr val="0070C0"/>
                </a:solidFill>
              </a:rPr>
              <a:t>What can you do to help?</a:t>
            </a:r>
          </a:p>
        </p:txBody>
      </p:sp>
      <p:pic>
        <p:nvPicPr>
          <p:cNvPr id="2050" name="Picture 2" descr="C:\Users\hircar\Desktop\Coronavrius\test and trace\test &amp; trace community informa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515" y="0"/>
            <a:ext cx="2721913" cy="680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88908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715879" y="1754161"/>
            <a:ext cx="76690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7200" b="1" dirty="0">
                <a:solidFill>
                  <a:srgbClr val="0070C0"/>
                </a:solidFill>
              </a:rPr>
              <a:t>Any further questions?</a:t>
            </a:r>
          </a:p>
        </p:txBody>
      </p:sp>
    </p:spTree>
    <p:extLst>
      <p:ext uri="{BB962C8B-B14F-4D97-AF65-F5344CB8AC3E}">
        <p14:creationId xmlns:p14="http://schemas.microsoft.com/office/powerpoint/2010/main" val="10142748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714393" y="1262155"/>
            <a:ext cx="9813578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rgbClr val="0070C0"/>
                </a:solidFill>
              </a:rPr>
              <a:t>Thank you for</a:t>
            </a:r>
          </a:p>
          <a:p>
            <a:r>
              <a:rPr lang="en-GB" sz="6000" b="1" dirty="0">
                <a:solidFill>
                  <a:srgbClr val="0070C0"/>
                </a:solidFill>
              </a:rPr>
              <a:t>joining us today</a:t>
            </a:r>
          </a:p>
          <a:p>
            <a:endParaRPr lang="en-GB" sz="4800" b="1" dirty="0">
              <a:solidFill>
                <a:srgbClr val="0070C0"/>
              </a:solidFill>
            </a:endParaRPr>
          </a:p>
          <a:p>
            <a:r>
              <a:rPr lang="en-GB" sz="3200" b="1" dirty="0">
                <a:solidFill>
                  <a:srgbClr val="0070C0"/>
                </a:solidFill>
              </a:rPr>
              <a:t>The PowerPoint, Q&amp;A and information sheets will be circulated by KCSC – please share far &amp; wide!</a:t>
            </a:r>
          </a:p>
        </p:txBody>
      </p:sp>
    </p:spTree>
    <p:extLst>
      <p:ext uri="{BB962C8B-B14F-4D97-AF65-F5344CB8AC3E}">
        <p14:creationId xmlns:p14="http://schemas.microsoft.com/office/powerpoint/2010/main" val="4080926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664059" y="1539262"/>
            <a:ext cx="98135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Contact details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64059" y="3095538"/>
            <a:ext cx="443339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Carrie </a:t>
            </a:r>
            <a:r>
              <a:rPr lang="en-GB" sz="2000" b="1" dirty="0" err="1">
                <a:solidFill>
                  <a:srgbClr val="0070C0"/>
                </a:solidFill>
              </a:rPr>
              <a:t>Hirst</a:t>
            </a:r>
            <a:endParaRPr lang="en-GB" sz="2000" b="1" dirty="0">
              <a:solidFill>
                <a:srgbClr val="0070C0"/>
              </a:solidFill>
            </a:endParaRPr>
          </a:p>
          <a:p>
            <a:r>
              <a:rPr lang="en-GB" sz="2000" b="1" dirty="0">
                <a:solidFill>
                  <a:srgbClr val="0070C0"/>
                </a:solidFill>
                <a:hlinkClick r:id="rId2"/>
              </a:rPr>
              <a:t>carrie.hirst@nhs.net</a:t>
            </a:r>
            <a:endParaRPr lang="en-GB" sz="2000" b="1" dirty="0">
              <a:solidFill>
                <a:srgbClr val="0070C0"/>
              </a:solidFill>
            </a:endParaRPr>
          </a:p>
          <a:p>
            <a:r>
              <a:rPr lang="en-GB" sz="2000" b="1" dirty="0">
                <a:solidFill>
                  <a:srgbClr val="0070C0"/>
                </a:solidFill>
              </a:rPr>
              <a:t>Engagement &amp; Partnership Manager</a:t>
            </a:r>
          </a:p>
          <a:p>
            <a:r>
              <a:rPr lang="en-GB" sz="2000" b="1" dirty="0">
                <a:solidFill>
                  <a:srgbClr val="0070C0"/>
                </a:solidFill>
              </a:rPr>
              <a:t>West London CCG</a:t>
            </a:r>
          </a:p>
          <a:p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435050" y="3095647"/>
            <a:ext cx="5589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0070C0"/>
                </a:solidFill>
                <a:latin typeface="+mj-lt"/>
              </a:rPr>
              <a:t>Lesley Derry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0070C0"/>
                </a:solidFill>
                <a:cs typeface="Calibri"/>
                <a:hlinkClick r:id="rId3"/>
              </a:rPr>
              <a:t>lderry@westminster.gov.uk</a:t>
            </a:r>
            <a:endParaRPr lang="en-GB" sz="2000" b="1" dirty="0">
              <a:solidFill>
                <a:srgbClr val="0070C0"/>
              </a:solidFill>
              <a:cs typeface="Calibri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0070C0"/>
                </a:solidFill>
                <a:latin typeface="+mj-lt"/>
              </a:rPr>
              <a:t>Community Champions Programme Manager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2000" b="1" dirty="0">
                <a:solidFill>
                  <a:srgbClr val="0070C0"/>
                </a:solidFill>
                <a:latin typeface="+mj-lt"/>
              </a:rPr>
              <a:t>Public Health - </a:t>
            </a:r>
            <a:r>
              <a:rPr lang="en-GB" sz="2000" b="1" dirty="0">
                <a:solidFill>
                  <a:srgbClr val="0070C0"/>
                </a:solidFill>
              </a:rPr>
              <a:t>RBKC &amp; WCC </a:t>
            </a:r>
            <a:endParaRPr lang="en-GB" sz="2000" b="1" dirty="0">
              <a:solidFill>
                <a:srgbClr val="0070C0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382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837" y="1524391"/>
            <a:ext cx="514982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rgbClr val="0070C0"/>
                </a:solidFill>
              </a:rPr>
              <a:t>What are the tests for?</a:t>
            </a:r>
            <a:endParaRPr lang="en-GB" sz="6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94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ircar\Downloads\Track &amp; test top tip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7" r="927" b="71058"/>
          <a:stretch/>
        </p:blipFill>
        <p:spPr bwMode="auto">
          <a:xfrm>
            <a:off x="1686100" y="600273"/>
            <a:ext cx="9950728" cy="531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305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496030" y="973122"/>
            <a:ext cx="10030444" cy="433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NHS Test and Trace</a:t>
            </a:r>
          </a:p>
          <a:p>
            <a:r>
              <a:rPr lang="en-GB" sz="2400" dirty="0">
                <a:solidFill>
                  <a:srgbClr val="0070C0"/>
                </a:solidFill>
              </a:rPr>
              <a:t>Helps to monitor &amp; control the spread of Covid-19 by:</a:t>
            </a:r>
          </a:p>
          <a:p>
            <a:endParaRPr lang="en-GB" sz="1100" dirty="0">
              <a:solidFill>
                <a:srgbClr val="0070C0"/>
              </a:solidFill>
            </a:endParaRPr>
          </a:p>
          <a:p>
            <a:endParaRPr lang="en-GB" sz="1100" b="1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Providing free swab tests to all adults &amp; children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900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Keeping a record of people who have tested positive </a:t>
            </a:r>
          </a:p>
          <a:p>
            <a:pPr marL="285750" indent="-285750">
              <a:buFont typeface="Arial" pitchFamily="34" charset="0"/>
              <a:buChar char="•"/>
            </a:pPr>
            <a:endParaRPr lang="en-GB" sz="1100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Enabling people who test positive to provide details of those they’ve been in close contact with</a:t>
            </a:r>
          </a:p>
          <a:p>
            <a:endParaRPr lang="en-GB" sz="1050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Tracing those contacts to find out if they have any Covid-19 symptoms and provide advice &amp; guidance on next steps</a:t>
            </a:r>
          </a:p>
          <a:p>
            <a:endParaRPr lang="en-GB" sz="1200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Monitoring the number of people infected and their close contacts</a:t>
            </a:r>
            <a:endParaRPr lang="en-GB" sz="1200" dirty="0">
              <a:solidFill>
                <a:srgbClr val="0070C0"/>
              </a:solidFill>
            </a:endParaRPr>
          </a:p>
          <a:p>
            <a:endParaRPr lang="en-GB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35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ectangle 1"/>
          <p:cNvSpPr/>
          <p:nvPr/>
        </p:nvSpPr>
        <p:spPr>
          <a:xfrm>
            <a:off x="1647026" y="450395"/>
            <a:ext cx="9543877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0070C0"/>
                </a:solidFill>
              </a:rPr>
              <a:t>The aim </a:t>
            </a:r>
            <a:endParaRPr lang="en-GB" dirty="0">
              <a:solidFill>
                <a:srgbClr val="0070C0"/>
              </a:solidFill>
            </a:endParaRPr>
          </a:p>
          <a:p>
            <a:r>
              <a:rPr lang="en-GB" sz="2400" dirty="0">
                <a:solidFill>
                  <a:srgbClr val="0070C0"/>
                </a:solidFill>
              </a:rPr>
              <a:t>To </a:t>
            </a:r>
            <a:r>
              <a:rPr lang="en-GB" sz="2400" b="1" dirty="0">
                <a:solidFill>
                  <a:srgbClr val="0070C0"/>
                </a:solidFill>
              </a:rPr>
              <a:t>save lives </a:t>
            </a:r>
            <a:r>
              <a:rPr lang="en-GB" sz="2400" dirty="0">
                <a:solidFill>
                  <a:srgbClr val="0070C0"/>
                </a:solidFill>
              </a:rPr>
              <a:t>&amp; reduce </a:t>
            </a:r>
            <a:r>
              <a:rPr lang="en-GB" sz="2400" b="1" dirty="0">
                <a:solidFill>
                  <a:srgbClr val="0070C0"/>
                </a:solidFill>
              </a:rPr>
              <a:t>the ‘R’ rate </a:t>
            </a:r>
          </a:p>
          <a:p>
            <a:endParaRPr lang="en-GB" sz="2000" dirty="0">
              <a:solidFill>
                <a:srgbClr val="0070C0"/>
              </a:solidFill>
            </a:endParaRPr>
          </a:p>
          <a:p>
            <a:r>
              <a:rPr lang="en-GB" sz="2000" dirty="0">
                <a:solidFill>
                  <a:srgbClr val="0070C0"/>
                </a:solidFill>
              </a:rPr>
              <a:t>The ‘R’ rate (the rate of reproduction)  shows the average number of people one infected person could pass the virus on to, and is the way scientists rate a disease's ability to spread </a:t>
            </a:r>
            <a:r>
              <a:rPr lang="en-GB" i="1" dirty="0" err="1">
                <a:solidFill>
                  <a:srgbClr val="0070C0"/>
                </a:solidFill>
              </a:rPr>
              <a:t>e.g</a:t>
            </a:r>
            <a:r>
              <a:rPr lang="en-GB" i="1" dirty="0">
                <a:solidFill>
                  <a:srgbClr val="0070C0"/>
                </a:solidFill>
              </a:rPr>
              <a:t> R3 means 1 person can spread the virus on to 3 people</a:t>
            </a:r>
          </a:p>
          <a:p>
            <a:endParaRPr lang="en-GB" sz="1600" i="1" dirty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The lower the number, the less people get infected</a:t>
            </a:r>
          </a:p>
          <a:p>
            <a:pPr marL="171450" indent="-171450">
              <a:buFont typeface="Arial" pitchFamily="34" charset="0"/>
              <a:buChar char="•"/>
            </a:pPr>
            <a:endParaRPr lang="en-GB" sz="1200" dirty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When we experience symptoms and self-isolate we help to keep the ‘R’ rate below 1 (which is good!)</a:t>
            </a:r>
          </a:p>
          <a:p>
            <a:endParaRPr lang="en-GB" sz="1200" dirty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The more people do this, the more it helps to reduce the virus spreading </a:t>
            </a:r>
          </a:p>
          <a:p>
            <a:endParaRPr lang="en-GB" sz="1200" dirty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The ‘R’ rate will slowly become less &amp; less</a:t>
            </a:r>
          </a:p>
          <a:p>
            <a:endParaRPr lang="en-GB" sz="1200" dirty="0">
              <a:solidFill>
                <a:srgbClr val="0070C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GB" sz="2000" dirty="0">
                <a:solidFill>
                  <a:srgbClr val="0070C0"/>
                </a:solidFill>
              </a:rPr>
              <a:t>Covid-19 will eventually go away!</a:t>
            </a:r>
            <a:endParaRPr lang="en-GB" sz="1200" dirty="0">
              <a:solidFill>
                <a:srgbClr val="0070C0"/>
              </a:solidFill>
            </a:endParaRPr>
          </a:p>
          <a:p>
            <a:endParaRPr lang="en-GB" sz="11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85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3326" y="1641838"/>
            <a:ext cx="891947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solidFill>
                  <a:srgbClr val="0070C0"/>
                </a:solidFill>
                <a:latin typeface="+mj-lt"/>
              </a:rPr>
              <a:t>What’s the difference between an antibody test &amp; a swab test?</a:t>
            </a:r>
          </a:p>
        </p:txBody>
      </p:sp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986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1846" y="2742724"/>
            <a:ext cx="8928850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  <a:latin typeface="+mj-lt"/>
              </a:rPr>
              <a:t>Antibody test </a:t>
            </a:r>
          </a:p>
          <a:p>
            <a:r>
              <a:rPr lang="en-GB" sz="2400" b="1" dirty="0">
                <a:solidFill>
                  <a:srgbClr val="0070C0"/>
                </a:solidFill>
                <a:latin typeface="+mj-lt"/>
              </a:rPr>
              <a:t>What is it? </a:t>
            </a:r>
            <a:r>
              <a:rPr lang="en-GB" sz="2400" dirty="0">
                <a:solidFill>
                  <a:srgbClr val="0070C0"/>
                </a:solidFill>
                <a:latin typeface="+mj-lt"/>
              </a:rPr>
              <a:t>B</a:t>
            </a:r>
            <a:r>
              <a:rPr lang="en-GB" sz="2400" dirty="0">
                <a:solidFill>
                  <a:srgbClr val="0070C0"/>
                </a:solidFill>
              </a:rPr>
              <a:t>lood test</a:t>
            </a:r>
            <a:endParaRPr lang="en-GB" sz="2400" dirty="0">
              <a:solidFill>
                <a:srgbClr val="0070C0"/>
              </a:solidFill>
              <a:latin typeface="+mj-lt"/>
            </a:endParaRPr>
          </a:p>
          <a:p>
            <a:r>
              <a:rPr lang="en-GB" sz="2400" b="1" dirty="0">
                <a:solidFill>
                  <a:srgbClr val="0070C0"/>
                </a:solidFill>
              </a:rPr>
              <a:t>Available to: </a:t>
            </a:r>
            <a:r>
              <a:rPr lang="en-GB" sz="2400" dirty="0">
                <a:solidFill>
                  <a:srgbClr val="0070C0"/>
                </a:solidFill>
              </a:rPr>
              <a:t>NHS &amp; social care staff, hospital patients &amp; care home residents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Answers the question: </a:t>
            </a:r>
            <a:r>
              <a:rPr lang="en-GB" sz="2400" dirty="0">
                <a:solidFill>
                  <a:srgbClr val="0070C0"/>
                </a:solidFill>
              </a:rPr>
              <a:t>“Have I had covid-19?” </a:t>
            </a:r>
          </a:p>
          <a:p>
            <a:endParaRPr lang="en-GB" sz="2400" b="1" dirty="0">
              <a:solidFill>
                <a:srgbClr val="0070C0"/>
              </a:solidFill>
            </a:endParaRPr>
          </a:p>
          <a:p>
            <a:r>
              <a:rPr lang="en-GB" dirty="0">
                <a:solidFill>
                  <a:srgbClr val="0070C0"/>
                </a:solidFill>
              </a:rPr>
              <a:t>Antibody tests are currently not accurate enough so the Government is not offering them out wider - there are plans to do so in the future when more accurate tests are available</a:t>
            </a:r>
          </a:p>
        </p:txBody>
      </p:sp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716780" y="622463"/>
            <a:ext cx="7968848" cy="19697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Swab test </a:t>
            </a:r>
            <a:endParaRPr lang="en-GB" sz="3200" dirty="0">
              <a:solidFill>
                <a:srgbClr val="0070C0"/>
              </a:solidFill>
            </a:endParaRPr>
          </a:p>
          <a:p>
            <a:r>
              <a:rPr lang="en-GB" sz="2400" b="1" dirty="0">
                <a:solidFill>
                  <a:srgbClr val="0070C0"/>
                </a:solidFill>
              </a:rPr>
              <a:t>What is it? </a:t>
            </a:r>
            <a:r>
              <a:rPr lang="en-GB" sz="2400" dirty="0">
                <a:solidFill>
                  <a:srgbClr val="0070C0"/>
                </a:solidFill>
              </a:rPr>
              <a:t>Cotton bud used to swab your nose &amp; throat 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Available to: </a:t>
            </a:r>
            <a:r>
              <a:rPr lang="en-GB" sz="2400" dirty="0">
                <a:solidFill>
                  <a:srgbClr val="0070C0"/>
                </a:solidFill>
              </a:rPr>
              <a:t>Everyone</a:t>
            </a:r>
          </a:p>
          <a:p>
            <a:r>
              <a:rPr lang="en-GB" sz="2400" b="1" dirty="0">
                <a:solidFill>
                  <a:srgbClr val="0070C0"/>
                </a:solidFill>
              </a:rPr>
              <a:t>Answers the question: </a:t>
            </a:r>
            <a:r>
              <a:rPr lang="en-GB" sz="2400" dirty="0">
                <a:solidFill>
                  <a:srgbClr val="0070C0"/>
                </a:solidFill>
              </a:rPr>
              <a:t>“Do I have covid-19?”</a:t>
            </a:r>
          </a:p>
          <a:p>
            <a:endParaRPr lang="en-GB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8854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3837" y="1524391"/>
            <a:ext cx="57903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600" b="1" dirty="0">
                <a:solidFill>
                  <a:srgbClr val="0070C0"/>
                </a:solidFill>
              </a:rPr>
              <a:t>How can you get a swab test?</a:t>
            </a:r>
            <a:endParaRPr lang="en-GB" sz="6600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659" y="0"/>
            <a:ext cx="626534" cy="6925733"/>
          </a:xfrm>
          <a:prstGeom prst="rect">
            <a:avLst/>
          </a:prstGeom>
          <a:solidFill>
            <a:srgbClr val="0070C0">
              <a:alpha val="80000"/>
            </a:srgb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73726" y="0"/>
            <a:ext cx="626534" cy="6925733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53054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B8ED195159E4C90594A3CA34FD09A" ma:contentTypeVersion="11" ma:contentTypeDescription="Create a new document." ma:contentTypeScope="" ma:versionID="ce39e35ace0f7fb2a2dd452501cc68bc">
  <xsd:schema xmlns:xsd="http://www.w3.org/2001/XMLSchema" xmlns:xs="http://www.w3.org/2001/XMLSchema" xmlns:p="http://schemas.microsoft.com/office/2006/metadata/properties" xmlns:ns2="3784ff38-aecb-485e-a038-f9141d6ef5c6" xmlns:ns3="951cb35c-1d86-4773-bcc5-e8ad83a913ca" targetNamespace="http://schemas.microsoft.com/office/2006/metadata/properties" ma:root="true" ma:fieldsID="9cc662b405507732451e1aa7c687ee5a" ns2:_="" ns3:_="">
    <xsd:import namespace="3784ff38-aecb-485e-a038-f9141d6ef5c6"/>
    <xsd:import namespace="951cb35c-1d86-4773-bcc5-e8ad83a913c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84ff38-aecb-485e-a038-f9141d6ef5c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1cb35c-1d86-4773-bcc5-e8ad83a91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57EF221-B69B-446B-B083-C28740113AA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254C9EC-CDF4-431B-B07F-FE0574F1F9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84ff38-aecb-485e-a038-f9141d6ef5c6"/>
    <ds:schemaRef ds:uri="951cb35c-1d86-4773-bcc5-e8ad83a913c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B3B6222-B0CA-457A-B90B-37516A0B219D}">
  <ds:schemaRefs>
    <ds:schemaRef ds:uri="http://schemas.microsoft.com/office/2006/documentManagement/types"/>
    <ds:schemaRef ds:uri="http://www.w3.org/XML/1998/namespace"/>
    <ds:schemaRef ds:uri="3784ff38-aecb-485e-a038-f9141d6ef5c6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951cb35c-1d86-4773-bcc5-e8ad83a913ca"/>
    <ds:schemaRef ds:uri="http://schemas.microsoft.com/office/2006/metadata/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7310</TotalTime>
  <Words>901</Words>
  <Application>Microsoft Office PowerPoint</Application>
  <PresentationFormat>Widescreen</PresentationFormat>
  <Paragraphs>131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Trebuchet MS</vt:lpstr>
      <vt:lpstr>Wingdings 3</vt:lpstr>
      <vt:lpstr>Facet</vt:lpstr>
      <vt:lpstr>Covid-19 Test &amp; Trace What is it &amp; what does it mean for me?              Lesley Derry, Community Champions Programme Manager, Public Health   Carrie Hirst, Engagement &amp; Partnership Manager, West London CCG</vt:lpstr>
      <vt:lpstr>Today’s session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Community Champions</dc:creator>
  <cp:lastModifiedBy>Zina Serageldin</cp:lastModifiedBy>
  <cp:revision>171</cp:revision>
  <cp:lastPrinted>2019-07-10T08:22:24Z</cp:lastPrinted>
  <dcterms:created xsi:type="dcterms:W3CDTF">2018-06-05T20:16:41Z</dcterms:created>
  <dcterms:modified xsi:type="dcterms:W3CDTF">2020-06-26T13:09:08Z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0x010100054B8ED195159E4C90594A3CA34FD09A</vt:lpwstr>
  </property>
</Properties>
</file>