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6E212-7D11-DD40-8762-6BBDD682ED47}" v="55" dt="2022-06-08T23:25:01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/>
  </p:normalViewPr>
  <p:slideViewPr>
    <p:cSldViewPr snapToGrid="0" snapToObjects="1">
      <p:cViewPr>
        <p:scale>
          <a:sx n="77" d="100"/>
          <a:sy n="77" d="100"/>
        </p:scale>
        <p:origin x="168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ence" userId="d0ebb45c-f7a7-4198-9751-bb0a7672cb81" providerId="ADAL" clId="{C116E212-7D11-DD40-8762-6BBDD682ED47}"/>
    <pc:docChg chg="modSld">
      <pc:chgData name="Angela Spence" userId="d0ebb45c-f7a7-4198-9751-bb0a7672cb81" providerId="ADAL" clId="{C116E212-7D11-DD40-8762-6BBDD682ED47}" dt="2022-06-08T23:25:01.658" v="55" actId="20577"/>
      <pc:docMkLst>
        <pc:docMk/>
      </pc:docMkLst>
      <pc:sldChg chg="modSp mod">
        <pc:chgData name="Angela Spence" userId="d0ebb45c-f7a7-4198-9751-bb0a7672cb81" providerId="ADAL" clId="{C116E212-7D11-DD40-8762-6BBDD682ED47}" dt="2022-06-08T23:23:50.512" v="0" actId="2"/>
        <pc:sldMkLst>
          <pc:docMk/>
          <pc:sldMk cId="1344496752" sldId="259"/>
        </pc:sldMkLst>
        <pc:spChg chg="mod">
          <ac:chgData name="Angela Spence" userId="d0ebb45c-f7a7-4198-9751-bb0a7672cb81" providerId="ADAL" clId="{C116E212-7D11-DD40-8762-6BBDD682ED47}" dt="2022-06-08T23:23:50.512" v="0" actId="2"/>
          <ac:spMkLst>
            <pc:docMk/>
            <pc:sldMk cId="1344496752" sldId="259"/>
            <ac:spMk id="2" creationId="{641089A2-E6FF-86A1-B6B6-E1B817A3445A}"/>
          </ac:spMkLst>
        </pc:spChg>
      </pc:sldChg>
      <pc:sldChg chg="modSp">
        <pc:chgData name="Angela Spence" userId="d0ebb45c-f7a7-4198-9751-bb0a7672cb81" providerId="ADAL" clId="{C116E212-7D11-DD40-8762-6BBDD682ED47}" dt="2022-06-08T23:25:01.658" v="55" actId="20577"/>
        <pc:sldMkLst>
          <pc:docMk/>
          <pc:sldMk cId="2366794447" sldId="260"/>
        </pc:sldMkLst>
        <pc:graphicFrameChg chg="mod">
          <ac:chgData name="Angela Spence" userId="d0ebb45c-f7a7-4198-9751-bb0a7672cb81" providerId="ADAL" clId="{C116E212-7D11-DD40-8762-6BBDD682ED47}" dt="2022-06-08T23:25:01.658" v="55" actId="20577"/>
          <ac:graphicFrameMkLst>
            <pc:docMk/>
            <pc:sldMk cId="2366794447" sldId="260"/>
            <ac:graphicFrameMk id="5" creationId="{F26C7B10-B1D7-621A-6DE3-0BE2CE26A106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318C15-E534-4B41-908C-CC7284AA6C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376D522-9729-4BE3-9BFB-1270A5073453}">
      <dgm:prSet/>
      <dgm:spPr/>
      <dgm:t>
        <a:bodyPr/>
        <a:lstStyle/>
        <a:p>
          <a:r>
            <a:rPr lang="en-US" dirty="0"/>
            <a:t>What impact are you seeing on residents on a day to day basis?</a:t>
          </a:r>
        </a:p>
      </dgm:t>
    </dgm:pt>
    <dgm:pt modelId="{D3C17E2C-F590-47E5-AB4C-D41CC09A916E}" type="parTrans" cxnId="{3DDC7F16-CED4-4638-BC57-2205F4350120}">
      <dgm:prSet/>
      <dgm:spPr/>
      <dgm:t>
        <a:bodyPr/>
        <a:lstStyle/>
        <a:p>
          <a:endParaRPr lang="en-US"/>
        </a:p>
      </dgm:t>
    </dgm:pt>
    <dgm:pt modelId="{1A232737-4030-4690-93C0-3F43540CED62}" type="sibTrans" cxnId="{3DDC7F16-CED4-4638-BC57-2205F4350120}">
      <dgm:prSet/>
      <dgm:spPr/>
      <dgm:t>
        <a:bodyPr/>
        <a:lstStyle/>
        <a:p>
          <a:endParaRPr lang="en-US"/>
        </a:p>
      </dgm:t>
    </dgm:pt>
    <dgm:pt modelId="{11AC3252-F038-403C-8E64-6507FEA0FEEB}">
      <dgm:prSet/>
      <dgm:spPr/>
      <dgm:t>
        <a:bodyPr/>
        <a:lstStyle/>
        <a:p>
          <a:r>
            <a:rPr lang="en-US" dirty="0"/>
            <a:t>What are the concerns for the voluntary and community sector as a whole?</a:t>
          </a:r>
        </a:p>
      </dgm:t>
    </dgm:pt>
    <dgm:pt modelId="{4367FBCC-340D-4F1E-B6D0-CBECAC288963}" type="parTrans" cxnId="{12CD7131-FD5E-4792-8DD6-08C6EBA71003}">
      <dgm:prSet/>
      <dgm:spPr/>
      <dgm:t>
        <a:bodyPr/>
        <a:lstStyle/>
        <a:p>
          <a:endParaRPr lang="en-US"/>
        </a:p>
      </dgm:t>
    </dgm:pt>
    <dgm:pt modelId="{77D664A8-BEE6-473C-AE6B-A371018563A6}" type="sibTrans" cxnId="{12CD7131-FD5E-4792-8DD6-08C6EBA71003}">
      <dgm:prSet/>
      <dgm:spPr/>
      <dgm:t>
        <a:bodyPr/>
        <a:lstStyle/>
        <a:p>
          <a:endParaRPr lang="en-US"/>
        </a:p>
      </dgm:t>
    </dgm:pt>
    <dgm:pt modelId="{A299B71F-B087-432B-87E6-F12060A5CFD6}">
      <dgm:prSet/>
      <dgm:spPr/>
      <dgm:t>
        <a:bodyPr/>
        <a:lstStyle/>
        <a:p>
          <a:r>
            <a:rPr lang="en-US" dirty="0"/>
            <a:t>What do you see needs to be addressed and how?</a:t>
          </a:r>
        </a:p>
      </dgm:t>
    </dgm:pt>
    <dgm:pt modelId="{86D71D98-85E7-4837-B52A-01B1C04C6DDB}" type="parTrans" cxnId="{035549F9-0AEE-4813-9DF2-2F4126B0BAD9}">
      <dgm:prSet/>
      <dgm:spPr/>
      <dgm:t>
        <a:bodyPr/>
        <a:lstStyle/>
        <a:p>
          <a:endParaRPr lang="en-US"/>
        </a:p>
      </dgm:t>
    </dgm:pt>
    <dgm:pt modelId="{854D4169-8A9B-42E1-9748-9F7D7B57DF95}" type="sibTrans" cxnId="{035549F9-0AEE-4813-9DF2-2F4126B0BAD9}">
      <dgm:prSet/>
      <dgm:spPr/>
      <dgm:t>
        <a:bodyPr/>
        <a:lstStyle/>
        <a:p>
          <a:endParaRPr lang="en-US"/>
        </a:p>
      </dgm:t>
    </dgm:pt>
    <dgm:pt modelId="{D5539744-384F-4B1F-9849-45EFF2A9210A}" type="pres">
      <dgm:prSet presAssocID="{7D318C15-E534-4B41-908C-CC7284AA6C18}" presName="root" presStyleCnt="0">
        <dgm:presLayoutVars>
          <dgm:dir/>
          <dgm:resizeHandles val="exact"/>
        </dgm:presLayoutVars>
      </dgm:prSet>
      <dgm:spPr/>
    </dgm:pt>
    <dgm:pt modelId="{A292F1B3-4577-447D-841D-5DE78EA46CFF}" type="pres">
      <dgm:prSet presAssocID="{E376D522-9729-4BE3-9BFB-1270A5073453}" presName="compNode" presStyleCnt="0"/>
      <dgm:spPr/>
    </dgm:pt>
    <dgm:pt modelId="{AECE462C-D013-4C59-80C8-231999DC4106}" type="pres">
      <dgm:prSet presAssocID="{E376D522-9729-4BE3-9BFB-1270A5073453}" presName="bgRect" presStyleLbl="bgShp" presStyleIdx="0" presStyleCnt="3"/>
      <dgm:spPr/>
    </dgm:pt>
    <dgm:pt modelId="{9A8497EB-73D3-4349-AD84-EF41A9B24FEF}" type="pres">
      <dgm:prSet presAssocID="{E376D522-9729-4BE3-9BFB-1270A5073453}" presName="iconRect" presStyleLbl="node1" presStyleIdx="0" presStyleCnt="3" custLinFactY="200000" custLinFactNeighborX="-6360" custLinFactNeighborY="24619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house scene"/>
        </a:ext>
      </dgm:extLst>
    </dgm:pt>
    <dgm:pt modelId="{BA8A2F16-5DBD-432C-A130-4FFA30933550}" type="pres">
      <dgm:prSet presAssocID="{E376D522-9729-4BE3-9BFB-1270A5073453}" presName="spaceRect" presStyleCnt="0"/>
      <dgm:spPr/>
    </dgm:pt>
    <dgm:pt modelId="{7EA220CB-AFB2-4190-86D1-D54F7178528E}" type="pres">
      <dgm:prSet presAssocID="{E376D522-9729-4BE3-9BFB-1270A5073453}" presName="parTx" presStyleLbl="revTx" presStyleIdx="0" presStyleCnt="3">
        <dgm:presLayoutVars>
          <dgm:chMax val="0"/>
          <dgm:chPref val="0"/>
        </dgm:presLayoutVars>
      </dgm:prSet>
      <dgm:spPr/>
    </dgm:pt>
    <dgm:pt modelId="{11C52EDC-C90D-437C-8B9D-D5E4EA4FF83A}" type="pres">
      <dgm:prSet presAssocID="{1A232737-4030-4690-93C0-3F43540CED62}" presName="sibTrans" presStyleCnt="0"/>
      <dgm:spPr/>
    </dgm:pt>
    <dgm:pt modelId="{AD39C018-F45A-463C-B564-5D703A3D81D0}" type="pres">
      <dgm:prSet presAssocID="{11AC3252-F038-403C-8E64-6507FEA0FEEB}" presName="compNode" presStyleCnt="0"/>
      <dgm:spPr/>
    </dgm:pt>
    <dgm:pt modelId="{D1D179F1-AE41-4418-BE19-957CF87E7EC8}" type="pres">
      <dgm:prSet presAssocID="{11AC3252-F038-403C-8E64-6507FEA0FEEB}" presName="bgRect" presStyleLbl="bgShp" presStyleIdx="1" presStyleCnt="3"/>
      <dgm:spPr/>
    </dgm:pt>
    <dgm:pt modelId="{BF6BB37A-2C1B-4C8E-8ED4-91FE09D6B730}" type="pres">
      <dgm:prSet presAssocID="{11AC3252-F038-403C-8E64-6507FEA0FEEB}" presName="iconRect" presStyleLbl="node1" presStyleIdx="1" presStyleCnt="3" custLinFactY="-100000" custLinFactNeighborX="-12160" custLinFactNeighborY="-12860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A7B8411-315D-4EC5-8836-FD16DE85BA73}" type="pres">
      <dgm:prSet presAssocID="{11AC3252-F038-403C-8E64-6507FEA0FEEB}" presName="spaceRect" presStyleCnt="0"/>
      <dgm:spPr/>
    </dgm:pt>
    <dgm:pt modelId="{EAB43AA6-F659-499C-9509-D4D32E59F029}" type="pres">
      <dgm:prSet presAssocID="{11AC3252-F038-403C-8E64-6507FEA0FEEB}" presName="parTx" presStyleLbl="revTx" presStyleIdx="1" presStyleCnt="3">
        <dgm:presLayoutVars>
          <dgm:chMax val="0"/>
          <dgm:chPref val="0"/>
        </dgm:presLayoutVars>
      </dgm:prSet>
      <dgm:spPr/>
    </dgm:pt>
    <dgm:pt modelId="{51F33118-0015-4803-83C1-5E7A34B93EA6}" type="pres">
      <dgm:prSet presAssocID="{77D664A8-BEE6-473C-AE6B-A371018563A6}" presName="sibTrans" presStyleCnt="0"/>
      <dgm:spPr/>
    </dgm:pt>
    <dgm:pt modelId="{D789A6CE-E262-46C4-B5B6-668765BE9DB4}" type="pres">
      <dgm:prSet presAssocID="{A299B71F-B087-432B-87E6-F12060A5CFD6}" presName="compNode" presStyleCnt="0"/>
      <dgm:spPr/>
    </dgm:pt>
    <dgm:pt modelId="{252DE6E1-FF9F-4A67-9EE1-E39FF7E5BC40}" type="pres">
      <dgm:prSet presAssocID="{A299B71F-B087-432B-87E6-F12060A5CFD6}" presName="bgRect" presStyleLbl="bgShp" presStyleIdx="2" presStyleCnt="3"/>
      <dgm:spPr/>
    </dgm:pt>
    <dgm:pt modelId="{E1CDB217-D0A9-48C1-BB66-826C823DA1B8}" type="pres">
      <dgm:prSet presAssocID="{A299B71F-B087-432B-87E6-F12060A5CFD6}" presName="iconRect" presStyleLbl="node1" presStyleIdx="2" presStyleCnt="3" custScaleY="151106" custLinFactY="-100000" custLinFactNeighborX="-24320" custLinFactNeighborY="-12972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F1F49BFE-EF14-4EA7-A491-8D0B62A36D8B}" type="pres">
      <dgm:prSet presAssocID="{A299B71F-B087-432B-87E6-F12060A5CFD6}" presName="spaceRect" presStyleCnt="0"/>
      <dgm:spPr/>
    </dgm:pt>
    <dgm:pt modelId="{7A9886EE-BE4D-41FD-8A0B-774A15D81088}" type="pres">
      <dgm:prSet presAssocID="{A299B71F-B087-432B-87E6-F12060A5CFD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209F410-9EEE-474B-B99F-94D44A11DB5A}" type="presOf" srcId="{11AC3252-F038-403C-8E64-6507FEA0FEEB}" destId="{EAB43AA6-F659-499C-9509-D4D32E59F029}" srcOrd="0" destOrd="0" presId="urn:microsoft.com/office/officeart/2018/2/layout/IconVerticalSolidList"/>
    <dgm:cxn modelId="{3DDC7F16-CED4-4638-BC57-2205F4350120}" srcId="{7D318C15-E534-4B41-908C-CC7284AA6C18}" destId="{E376D522-9729-4BE3-9BFB-1270A5073453}" srcOrd="0" destOrd="0" parTransId="{D3C17E2C-F590-47E5-AB4C-D41CC09A916E}" sibTransId="{1A232737-4030-4690-93C0-3F43540CED62}"/>
    <dgm:cxn modelId="{12CD7131-FD5E-4792-8DD6-08C6EBA71003}" srcId="{7D318C15-E534-4B41-908C-CC7284AA6C18}" destId="{11AC3252-F038-403C-8E64-6507FEA0FEEB}" srcOrd="1" destOrd="0" parTransId="{4367FBCC-340D-4F1E-B6D0-CBECAC288963}" sibTransId="{77D664A8-BEE6-473C-AE6B-A371018563A6}"/>
    <dgm:cxn modelId="{0E3B485C-483F-410F-B6C7-805EF0985000}" type="presOf" srcId="{7D318C15-E534-4B41-908C-CC7284AA6C18}" destId="{D5539744-384F-4B1F-9849-45EFF2A9210A}" srcOrd="0" destOrd="0" presId="urn:microsoft.com/office/officeart/2018/2/layout/IconVerticalSolidList"/>
    <dgm:cxn modelId="{B1A2C996-01A5-4757-AE94-82648A8D8943}" type="presOf" srcId="{A299B71F-B087-432B-87E6-F12060A5CFD6}" destId="{7A9886EE-BE4D-41FD-8A0B-774A15D81088}" srcOrd="0" destOrd="0" presId="urn:microsoft.com/office/officeart/2018/2/layout/IconVerticalSolidList"/>
    <dgm:cxn modelId="{7E3EC1B5-AAD6-4059-9166-FA569B1EB69A}" type="presOf" srcId="{E376D522-9729-4BE3-9BFB-1270A5073453}" destId="{7EA220CB-AFB2-4190-86D1-D54F7178528E}" srcOrd="0" destOrd="0" presId="urn:microsoft.com/office/officeart/2018/2/layout/IconVerticalSolidList"/>
    <dgm:cxn modelId="{035549F9-0AEE-4813-9DF2-2F4126B0BAD9}" srcId="{7D318C15-E534-4B41-908C-CC7284AA6C18}" destId="{A299B71F-B087-432B-87E6-F12060A5CFD6}" srcOrd="2" destOrd="0" parTransId="{86D71D98-85E7-4837-B52A-01B1C04C6DDB}" sibTransId="{854D4169-8A9B-42E1-9748-9F7D7B57DF95}"/>
    <dgm:cxn modelId="{CA6C4C70-F898-4AE7-8A0B-EAAC29C689DD}" type="presParOf" srcId="{D5539744-384F-4B1F-9849-45EFF2A9210A}" destId="{A292F1B3-4577-447D-841D-5DE78EA46CFF}" srcOrd="0" destOrd="0" presId="urn:microsoft.com/office/officeart/2018/2/layout/IconVerticalSolidList"/>
    <dgm:cxn modelId="{3A80E991-7903-4202-AC9F-8EDF3DA57C94}" type="presParOf" srcId="{A292F1B3-4577-447D-841D-5DE78EA46CFF}" destId="{AECE462C-D013-4C59-80C8-231999DC4106}" srcOrd="0" destOrd="0" presId="urn:microsoft.com/office/officeart/2018/2/layout/IconVerticalSolidList"/>
    <dgm:cxn modelId="{1A264945-9752-49BE-83C4-3C10D13833EA}" type="presParOf" srcId="{A292F1B3-4577-447D-841D-5DE78EA46CFF}" destId="{9A8497EB-73D3-4349-AD84-EF41A9B24FEF}" srcOrd="1" destOrd="0" presId="urn:microsoft.com/office/officeart/2018/2/layout/IconVerticalSolidList"/>
    <dgm:cxn modelId="{6278CEB1-2096-4F4F-BCDC-79D3D0810B96}" type="presParOf" srcId="{A292F1B3-4577-447D-841D-5DE78EA46CFF}" destId="{BA8A2F16-5DBD-432C-A130-4FFA30933550}" srcOrd="2" destOrd="0" presId="urn:microsoft.com/office/officeart/2018/2/layout/IconVerticalSolidList"/>
    <dgm:cxn modelId="{60B94B60-4472-4F35-BDA9-71B954509B66}" type="presParOf" srcId="{A292F1B3-4577-447D-841D-5DE78EA46CFF}" destId="{7EA220CB-AFB2-4190-86D1-D54F7178528E}" srcOrd="3" destOrd="0" presId="urn:microsoft.com/office/officeart/2018/2/layout/IconVerticalSolidList"/>
    <dgm:cxn modelId="{9818274D-DA57-45FE-B78F-924B2456FE23}" type="presParOf" srcId="{D5539744-384F-4B1F-9849-45EFF2A9210A}" destId="{11C52EDC-C90D-437C-8B9D-D5E4EA4FF83A}" srcOrd="1" destOrd="0" presId="urn:microsoft.com/office/officeart/2018/2/layout/IconVerticalSolidList"/>
    <dgm:cxn modelId="{B01639D4-F0CE-41C3-9F2D-EE9CE7344BBE}" type="presParOf" srcId="{D5539744-384F-4B1F-9849-45EFF2A9210A}" destId="{AD39C018-F45A-463C-B564-5D703A3D81D0}" srcOrd="2" destOrd="0" presId="urn:microsoft.com/office/officeart/2018/2/layout/IconVerticalSolidList"/>
    <dgm:cxn modelId="{CDD054B0-2673-4ED7-8E6A-9AF3E9B2B4C3}" type="presParOf" srcId="{AD39C018-F45A-463C-B564-5D703A3D81D0}" destId="{D1D179F1-AE41-4418-BE19-957CF87E7EC8}" srcOrd="0" destOrd="0" presId="urn:microsoft.com/office/officeart/2018/2/layout/IconVerticalSolidList"/>
    <dgm:cxn modelId="{023CF332-938B-49AE-A181-2B3794A2201C}" type="presParOf" srcId="{AD39C018-F45A-463C-B564-5D703A3D81D0}" destId="{BF6BB37A-2C1B-4C8E-8ED4-91FE09D6B730}" srcOrd="1" destOrd="0" presId="urn:microsoft.com/office/officeart/2018/2/layout/IconVerticalSolidList"/>
    <dgm:cxn modelId="{C22E01A6-2623-4BAB-A9E0-5CFABA256D79}" type="presParOf" srcId="{AD39C018-F45A-463C-B564-5D703A3D81D0}" destId="{4A7B8411-315D-4EC5-8836-FD16DE85BA73}" srcOrd="2" destOrd="0" presId="urn:microsoft.com/office/officeart/2018/2/layout/IconVerticalSolidList"/>
    <dgm:cxn modelId="{4BED2472-B051-4546-8895-A7D27DC272E7}" type="presParOf" srcId="{AD39C018-F45A-463C-B564-5D703A3D81D0}" destId="{EAB43AA6-F659-499C-9509-D4D32E59F029}" srcOrd="3" destOrd="0" presId="urn:microsoft.com/office/officeart/2018/2/layout/IconVerticalSolidList"/>
    <dgm:cxn modelId="{6C7693F5-D1AE-4779-A5D5-4614E094F40F}" type="presParOf" srcId="{D5539744-384F-4B1F-9849-45EFF2A9210A}" destId="{51F33118-0015-4803-83C1-5E7A34B93EA6}" srcOrd="3" destOrd="0" presId="urn:microsoft.com/office/officeart/2018/2/layout/IconVerticalSolidList"/>
    <dgm:cxn modelId="{6FC79D24-93EF-485D-9A12-0CE8462AB55C}" type="presParOf" srcId="{D5539744-384F-4B1F-9849-45EFF2A9210A}" destId="{D789A6CE-E262-46C4-B5B6-668765BE9DB4}" srcOrd="4" destOrd="0" presId="urn:microsoft.com/office/officeart/2018/2/layout/IconVerticalSolidList"/>
    <dgm:cxn modelId="{3E511391-E051-403B-92B3-996DF0A92BC4}" type="presParOf" srcId="{D789A6CE-E262-46C4-B5B6-668765BE9DB4}" destId="{252DE6E1-FF9F-4A67-9EE1-E39FF7E5BC40}" srcOrd="0" destOrd="0" presId="urn:microsoft.com/office/officeart/2018/2/layout/IconVerticalSolidList"/>
    <dgm:cxn modelId="{064ADF94-7BA2-4AC0-9F7D-AF7EB0810B59}" type="presParOf" srcId="{D789A6CE-E262-46C4-B5B6-668765BE9DB4}" destId="{E1CDB217-D0A9-48C1-BB66-826C823DA1B8}" srcOrd="1" destOrd="0" presId="urn:microsoft.com/office/officeart/2018/2/layout/IconVerticalSolidList"/>
    <dgm:cxn modelId="{5B372133-6A8C-4E3C-8F52-B1FC1F33E9CC}" type="presParOf" srcId="{D789A6CE-E262-46C4-B5B6-668765BE9DB4}" destId="{F1F49BFE-EF14-4EA7-A491-8D0B62A36D8B}" srcOrd="2" destOrd="0" presId="urn:microsoft.com/office/officeart/2018/2/layout/IconVerticalSolidList"/>
    <dgm:cxn modelId="{3DE4E500-61B7-42DC-9414-087E74A26F65}" type="presParOf" srcId="{D789A6CE-E262-46C4-B5B6-668765BE9DB4}" destId="{7A9886EE-BE4D-41FD-8A0B-774A15D810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E462C-D013-4C59-80C8-231999DC4106}">
      <dsp:nvSpPr>
        <dsp:cNvPr id="0" name=""/>
        <dsp:cNvSpPr/>
      </dsp:nvSpPr>
      <dsp:spPr>
        <a:xfrm>
          <a:off x="0" y="531"/>
          <a:ext cx="10515600" cy="1243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497EB-73D3-4349-AD84-EF41A9B24FEF}">
      <dsp:nvSpPr>
        <dsp:cNvPr id="0" name=""/>
        <dsp:cNvSpPr/>
      </dsp:nvSpPr>
      <dsp:spPr>
        <a:xfrm>
          <a:off x="332602" y="3331376"/>
          <a:ext cx="683804" cy="6838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220CB-AFB2-4190-86D1-D54F7178528E}">
      <dsp:nvSpPr>
        <dsp:cNvPr id="0" name=""/>
        <dsp:cNvSpPr/>
      </dsp:nvSpPr>
      <dsp:spPr>
        <a:xfrm>
          <a:off x="1435988" y="5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What impact are you seeing on residents on a day to day basis?</a:t>
          </a:r>
        </a:p>
      </dsp:txBody>
      <dsp:txXfrm>
        <a:off x="1435988" y="531"/>
        <a:ext cx="9079611" cy="1243280"/>
      </dsp:txXfrm>
    </dsp:sp>
    <dsp:sp modelId="{D1D179F1-AE41-4418-BE19-957CF87E7EC8}">
      <dsp:nvSpPr>
        <dsp:cNvPr id="0" name=""/>
        <dsp:cNvSpPr/>
      </dsp:nvSpPr>
      <dsp:spPr>
        <a:xfrm>
          <a:off x="0" y="1554631"/>
          <a:ext cx="10515600" cy="1243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BB37A-2C1B-4C8E-8ED4-91FE09D6B730}">
      <dsp:nvSpPr>
        <dsp:cNvPr id="0" name=""/>
        <dsp:cNvSpPr/>
      </dsp:nvSpPr>
      <dsp:spPr>
        <a:xfrm>
          <a:off x="292941" y="271145"/>
          <a:ext cx="683804" cy="6838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43AA6-F659-499C-9509-D4D32E59F029}">
      <dsp:nvSpPr>
        <dsp:cNvPr id="0" name=""/>
        <dsp:cNvSpPr/>
      </dsp:nvSpPr>
      <dsp:spPr>
        <a:xfrm>
          <a:off x="1435988" y="15546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What are the concerns for the voluntary and community sector as a whole?</a:t>
          </a:r>
        </a:p>
      </dsp:txBody>
      <dsp:txXfrm>
        <a:off x="1435988" y="1554631"/>
        <a:ext cx="9079611" cy="1243280"/>
      </dsp:txXfrm>
    </dsp:sp>
    <dsp:sp modelId="{252DE6E1-FF9F-4A67-9EE1-E39FF7E5BC40}">
      <dsp:nvSpPr>
        <dsp:cNvPr id="0" name=""/>
        <dsp:cNvSpPr/>
      </dsp:nvSpPr>
      <dsp:spPr>
        <a:xfrm>
          <a:off x="0" y="3108732"/>
          <a:ext cx="10515600" cy="1243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DB217-D0A9-48C1-BB66-826C823DA1B8}">
      <dsp:nvSpPr>
        <dsp:cNvPr id="0" name=""/>
        <dsp:cNvSpPr/>
      </dsp:nvSpPr>
      <dsp:spPr>
        <a:xfrm>
          <a:off x="209791" y="1642841"/>
          <a:ext cx="683804" cy="10332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886EE-BE4D-41FD-8A0B-774A15D81088}">
      <dsp:nvSpPr>
        <dsp:cNvPr id="0" name=""/>
        <dsp:cNvSpPr/>
      </dsp:nvSpPr>
      <dsp:spPr>
        <a:xfrm>
          <a:off x="1435988" y="3108732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What do you see needs to be addressed and how?</a:t>
          </a:r>
        </a:p>
      </dsp:txBody>
      <dsp:txXfrm>
        <a:off x="1435988" y="3108732"/>
        <a:ext cx="9079611" cy="1243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E9DB8-AF3B-04F7-54C5-0FDA0D68B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EC302-2D3D-AF7C-3A4C-C90D5C5B6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B83AB-E4BE-EE6C-A923-DC6085D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096B9-0622-3283-724B-A451F511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E4C43-9E19-8EF5-98E8-62CC588A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4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D45D-33BD-D565-3601-49D08EAD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BC98F-62FC-8D90-EABD-08A88F5DC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468B-A67F-E1A2-AC97-008B3EAC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EFB4-0B09-ACA8-0DB0-2D574468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E2DDC-7AE5-C49C-BF8F-409995F5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79770-EE3F-1A3A-3D81-F0E011A71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CCBE1-F558-7B3A-9FA7-10CCCA14A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7B740-8662-2439-17E8-93650EA9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BB4C8-D436-3E91-3808-26BA1A2E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6D307-5E74-1F36-9DB8-AB3FA94C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86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A0B7-CD2E-0449-438D-D3258F430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0552B-8D67-3D70-8248-1AC309F6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02938-C5B5-63E6-ECE0-5E73A0CB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B59D3-C1E2-E711-316D-B01125EE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A3ED9-5CD8-EC7E-D005-7252385BD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5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41065-FCDC-170F-A5F0-E1498BEE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77C95-0655-26CA-835B-B32165B96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580F-A87B-0161-4442-B8EDC78D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CF288-CCD6-1730-E6B6-9A7CF717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0F9E6-93B5-B0BB-7343-CF98434FC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8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D65E3-9502-6863-819D-A9271529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479D3-FA33-BC76-876A-B71878DD4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BC0A6-0D53-712A-089B-7B4DF5150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E3723-8F34-D46E-E80E-B6299CE7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025DB-5D83-DE5E-3ED6-84DFA84B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E52E3-F3F8-2F33-35DF-FBBF1A14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6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F595-720D-3A21-2B5C-6618C1BA3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31408-BF41-B24E-5B55-E4E650F3C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2C8AE-40D3-FCE9-A2DF-23DE0452F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FD0B5-D08D-C091-FC2A-B7330BB7F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39A82-CC07-3236-EC28-C6D28051C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A52BF5-4C76-E6F7-CDD4-BD9B0CEA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12EB0-7B3C-DE74-7945-9D71D7B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F468B-D388-1A2B-6F91-8D0A2C17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6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0E75-DEC4-B0AD-97E7-AC5ED06A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3A624-FBA9-DF2A-13C7-D00717E69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903BE-B3AD-8E52-9C56-E7D0E912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47CB66-2A71-D054-ABCC-3A753C26F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3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EF0894-5F8A-DC39-B8D3-8A35D374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11110-A085-6A0B-D204-4DE18D62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56-A4C5-6708-CB5F-9B085FA7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0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1B6A-17A1-3B86-3ED1-5C1379C1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3531-61C3-2257-D794-083CC5F5F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DA299-8F7F-014C-285A-7B68FF696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C5F05-4DC3-1034-7C25-9975C384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14A09-EE86-9662-092A-0F6EE0D3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74054-BC07-6440-7708-FDE5A4F4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0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3AB90-4B23-6890-2144-5804983EF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E77DE-A434-558A-1870-218DE76DD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BF928-AA6B-EB33-1099-67A3F4024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D8658-8D4B-E8A7-4700-DA2A3630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2A1C9-61FE-B248-F8AA-213738A5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6E433-209D-A9D2-7D70-0DAC5934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2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F8C27-2B20-D142-82EF-CF3D45F49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3EBD3-C780-72E1-2B41-C6167AC7E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EAD50-F88C-9D2B-20C5-58FC2A961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013F-9C56-7648-A1D0-B6BA95DF6806}" type="datetimeFigureOut">
              <a:rPr lang="en-US" smtClean="0"/>
              <a:t>6/8/22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DD376-CE73-18F3-0FF6-0CD90297D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B419A-88FF-871E-7B65-5E2137B2B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4DA3F-6E88-E243-A9DB-F88C316C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8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eta.londoncouncils.gov.uk/news/2021/londoners-feel-cost-living-squeeze" TargetMode="External"/><Relationship Id="rId2" Type="http://schemas.openxmlformats.org/officeDocument/2006/relationships/hyperlink" Target="https://data.london.gov.uk/economic-fairness/living-standard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Old wrinkled hands with some coins">
            <a:extLst>
              <a:ext uri="{FF2B5EF4-FFF2-40B4-BE49-F238E27FC236}">
                <a16:creationId xmlns:a16="http://schemas.microsoft.com/office/drawing/2014/main" id="{53429FEA-A309-A3FA-5C8C-17B7C2716D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FF6DC7-84F3-2DFC-4111-E769E08CE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Cost of living crisis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3FF68-3434-7B31-AF83-AB9A92C4F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KCSC</a:t>
            </a:r>
          </a:p>
        </p:txBody>
      </p:sp>
    </p:spTree>
    <p:extLst>
      <p:ext uri="{BB962C8B-B14F-4D97-AF65-F5344CB8AC3E}">
        <p14:creationId xmlns:p14="http://schemas.microsoft.com/office/powerpoint/2010/main" val="160800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B04AA4-13FE-E55A-1B52-C017FB48C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Impact of inflation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AEEEE-079E-E610-498C-711FC2AAE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According to the Institute for Fiscal Studies</a:t>
            </a:r>
          </a:p>
          <a:p>
            <a:r>
              <a:rPr lang="en-US" dirty="0"/>
              <a:t>Poorer households are currently experiencing higher inflation on average than better off households</a:t>
            </a:r>
          </a:p>
          <a:p>
            <a:r>
              <a:rPr lang="en-US" dirty="0"/>
              <a:t>The annual inflation rate for the poorest 10% in the country was 10.9% in April compared to lowest inflation rate of 7.9% for the richest 10% in the country.   </a:t>
            </a:r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r>
              <a:rPr lang="en-US" dirty="0"/>
              <a:t>Because energy costs, the major driver of recent inflation makes up a greater proportion of household budgets for low income families.  </a:t>
            </a:r>
          </a:p>
        </p:txBody>
      </p:sp>
    </p:spTree>
    <p:extLst>
      <p:ext uri="{BB962C8B-B14F-4D97-AF65-F5344CB8AC3E}">
        <p14:creationId xmlns:p14="http://schemas.microsoft.com/office/powerpoint/2010/main" val="319110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1089A2-E6FF-86A1-B6B6-E1B817A34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Impact of inflation cont…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6778B-F13B-1B60-F566-365FA4AD7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According to the Office for National Statistics:</a:t>
            </a:r>
          </a:p>
          <a:p>
            <a:r>
              <a:rPr lang="en-US" dirty="0"/>
              <a:t>The rate of inflation for the cheapest products online is similar to food inflation as a whole thus exacerbating the financial impact for poorer households</a:t>
            </a:r>
          </a:p>
          <a:p>
            <a:r>
              <a:rPr lang="en-US" dirty="0"/>
              <a:t>Even if inflation rates were similar for both rich and poor households, the impact is still greater on poorer households.  </a:t>
            </a:r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r>
              <a:rPr lang="en-US" dirty="0"/>
              <a:t>Because richer households are more able to absorb the higher energy costs.</a:t>
            </a:r>
          </a:p>
        </p:txBody>
      </p:sp>
    </p:spTree>
    <p:extLst>
      <p:ext uri="{BB962C8B-B14F-4D97-AF65-F5344CB8AC3E}">
        <p14:creationId xmlns:p14="http://schemas.microsoft.com/office/powerpoint/2010/main" val="134449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A53861-EE7A-1FB6-8F90-385570D33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Facts about London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4710E-8B6F-348A-FB00-86B07AA45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fontAlgn="base"/>
            <a:r>
              <a:rPr lang="en-GB" sz="2200" dirty="0"/>
              <a:t>Cost of living was already a challenge for Londoners </a:t>
            </a:r>
          </a:p>
          <a:p>
            <a:pPr fontAlgn="base"/>
            <a:r>
              <a:rPr lang="en-GB" sz="2200" dirty="0"/>
              <a:t>London is home to 5 of the 25 most deprived council areas in England</a:t>
            </a:r>
          </a:p>
          <a:p>
            <a:pPr fontAlgn="base"/>
            <a:r>
              <a:rPr lang="en-GB" sz="2200" dirty="0"/>
              <a:t> 27% of Londoners are living in poverty after housing costs are factored in</a:t>
            </a:r>
          </a:p>
          <a:p>
            <a:pPr fontAlgn="base"/>
            <a:r>
              <a:rPr lang="en-GB" sz="2200" dirty="0"/>
              <a:t>Londoners are set to face a real hit with the cost of living crisis. </a:t>
            </a:r>
          </a:p>
          <a:p>
            <a:pPr fontAlgn="base"/>
            <a:r>
              <a:rPr lang="en-GB" sz="2200" dirty="0"/>
              <a:t>Poverty rates among families with children in London have consistently been the highest of any region, with nearly 4 in 10 children in poverty. </a:t>
            </a:r>
          </a:p>
          <a:p>
            <a:pPr marL="0" indent="0" fontAlgn="base">
              <a:buNone/>
            </a:pPr>
            <a:endParaRPr lang="en-GB" sz="2200" b="1" dirty="0"/>
          </a:p>
          <a:p>
            <a:pPr marL="0" indent="0">
              <a:buNone/>
            </a:pPr>
            <a:r>
              <a:rPr lang="en-GB" sz="1600" u="sng" dirty="0">
                <a:hlinkClick r:id="rId2"/>
              </a:rPr>
              <a:t>https://data.london.gov.uk/economic-fairness/living-standards/</a:t>
            </a:r>
            <a:r>
              <a:rPr lang="en-GB" sz="1600" b="1" dirty="0"/>
              <a:t> </a:t>
            </a:r>
          </a:p>
          <a:p>
            <a:pPr marL="0" indent="0">
              <a:buNone/>
            </a:pPr>
            <a:r>
              <a:rPr lang="en-GB" sz="1600" u="sng" dirty="0">
                <a:hlinkClick r:id="rId3"/>
              </a:rPr>
              <a:t>https://beta.londoncouncils.gov.uk/news/2021/londoners-feel-cost-living-squeeze</a:t>
            </a:r>
            <a:r>
              <a:rPr lang="en-GB" sz="1600" b="1" dirty="0"/>
              <a:t> 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7989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DDF6CE-3598-6CA8-9B64-BF4F2AFF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en-US" sz="5200" dirty="0"/>
              <a:t>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6C7B10-B1D7-621A-6DE3-0BE2CE26A1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11695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79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B8ED195159E4C90594A3CA34FD09A" ma:contentTypeVersion="13" ma:contentTypeDescription="Create a new document." ma:contentTypeScope="" ma:versionID="98a72846714d0895619426677608b1e2">
  <xsd:schema xmlns:xsd="http://www.w3.org/2001/XMLSchema" xmlns:xs="http://www.w3.org/2001/XMLSchema" xmlns:p="http://schemas.microsoft.com/office/2006/metadata/properties" xmlns:ns2="3784ff38-aecb-485e-a038-f9141d6ef5c6" xmlns:ns3="951cb35c-1d86-4773-bcc5-e8ad83a913ca" targetNamespace="http://schemas.microsoft.com/office/2006/metadata/properties" ma:root="true" ma:fieldsID="42fd6cb387b5b5f4fcfef85e84592b91" ns2:_="" ns3:_="">
    <xsd:import namespace="3784ff38-aecb-485e-a038-f9141d6ef5c6"/>
    <xsd:import namespace="951cb35c-1d86-4773-bcc5-e8ad83a913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4ff38-aecb-485e-a038-f9141d6ef5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cb35c-1d86-4773-bcc5-e8ad83a91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784ff38-aecb-485e-a038-f9141d6ef5c6">
      <UserInfo>
        <DisplayName>Fenn Reynolds</DisplayName>
        <AccountId>1587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56A511-6234-4D44-B3A4-E670CF5A92ED}"/>
</file>

<file path=customXml/itemProps2.xml><?xml version="1.0" encoding="utf-8"?>
<ds:datastoreItem xmlns:ds="http://schemas.openxmlformats.org/officeDocument/2006/customXml" ds:itemID="{7F3D1DBD-4DF7-4EEB-9A9D-44348C7A9BC6}"/>
</file>

<file path=customXml/itemProps3.xml><?xml version="1.0" encoding="utf-8"?>
<ds:datastoreItem xmlns:ds="http://schemas.openxmlformats.org/officeDocument/2006/customXml" ds:itemID="{972D9084-4E18-4AD3-8EAE-D8E9BFFC26BF}"/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313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Cost of living crisis</vt:lpstr>
      <vt:lpstr>Impact of inflation</vt:lpstr>
      <vt:lpstr>Impact of inflation cont…</vt:lpstr>
      <vt:lpstr>Facts about London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living crisis</dc:title>
  <dc:creator>Angela Spence</dc:creator>
  <cp:lastModifiedBy>Angela Spence</cp:lastModifiedBy>
  <cp:revision>1</cp:revision>
  <dcterms:created xsi:type="dcterms:W3CDTF">2022-06-08T21:47:41Z</dcterms:created>
  <dcterms:modified xsi:type="dcterms:W3CDTF">2022-06-08T23:25:07Z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0x010100054B8ED195159E4C90594A3CA34FD09A</vt:lpwstr>
  </property>
</Properties>
</file>