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diagrams/data2.xml" ContentType="application/vnd.openxmlformats-officedocument.drawingml.diagramData+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diagrams/data3.xml" ContentType="application/vnd.openxmlformats-officedocument.drawingml.diagramData+xml"/>
  <Override PartName="/ppt/diagrams/data4.xml" ContentType="application/vnd.openxmlformats-officedocument.drawingml.diagramData+xml"/>
  <Override PartName="/ppt/diagrams/data1.xml" ContentType="application/vnd.openxmlformats-officedocument.drawingml.diagramData+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heme/theme1.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ppt/revisionInfo.xml" ContentType="application/vnd.ms-powerpoint.revisioninfo+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318" r:id="rId3"/>
    <p:sldId id="257" r:id="rId4"/>
    <p:sldId id="263" r:id="rId5"/>
    <p:sldId id="266" r:id="rId6"/>
    <p:sldId id="319" r:id="rId7"/>
    <p:sldId id="320" r:id="rId8"/>
    <p:sldId id="268"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AF1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4BB998-877B-49F5-90D3-D75665BC2D2B}" v="32" dt="2022-02-28T15:17:47.5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114" d="100"/>
          <a:sy n="114" d="100"/>
        </p:scale>
        <p:origin x="18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diagrams/_rels/data3.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sv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diagrams/_rels/drawing3.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sv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svg"/><Relationship Id="rId4" Type="http://schemas.openxmlformats.org/officeDocument/2006/relationships/image" Target="../media/image12.svg"/><Relationship Id="rId9" Type="http://schemas.openxmlformats.org/officeDocument/2006/relationships/image" Target="../media/image17.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50EE00A-20CC-41F5-B8FC-B50A60A7659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0E2D2780-3CB9-473E-AD37-31E76800CE82}">
      <dgm:prSet/>
      <dgm:spPr/>
      <dgm:t>
        <a:bodyPr/>
        <a:lstStyle/>
        <a:p>
          <a:r>
            <a:rPr lang="en-GB"/>
            <a:t>Choice </a:t>
          </a:r>
          <a:endParaRPr lang="en-US"/>
        </a:p>
      </dgm:t>
    </dgm:pt>
    <dgm:pt modelId="{C3CAC4BD-364F-463A-8AB8-6B82FAA2EBFC}" type="parTrans" cxnId="{6BE72454-B9BC-4427-8ABF-27793168F82D}">
      <dgm:prSet/>
      <dgm:spPr/>
      <dgm:t>
        <a:bodyPr/>
        <a:lstStyle/>
        <a:p>
          <a:endParaRPr lang="en-US"/>
        </a:p>
      </dgm:t>
    </dgm:pt>
    <dgm:pt modelId="{1EA99D0B-4C6E-411A-8681-D60432D7E9A3}" type="sibTrans" cxnId="{6BE72454-B9BC-4427-8ABF-27793168F82D}">
      <dgm:prSet/>
      <dgm:spPr/>
      <dgm:t>
        <a:bodyPr/>
        <a:lstStyle/>
        <a:p>
          <a:endParaRPr lang="en-US"/>
        </a:p>
      </dgm:t>
    </dgm:pt>
    <dgm:pt modelId="{C1B52BDF-B8A0-4112-B892-E5CD13BDE943}">
      <dgm:prSet/>
      <dgm:spPr/>
      <dgm:t>
        <a:bodyPr/>
        <a:lstStyle/>
        <a:p>
          <a:r>
            <a:rPr lang="en-GB"/>
            <a:t>Control </a:t>
          </a:r>
          <a:endParaRPr lang="en-US"/>
        </a:p>
      </dgm:t>
    </dgm:pt>
    <dgm:pt modelId="{C4F77444-6046-4D43-8D5E-E0518050683C}" type="parTrans" cxnId="{149145D9-2856-47B0-9C90-07731A9BD3BB}">
      <dgm:prSet/>
      <dgm:spPr/>
      <dgm:t>
        <a:bodyPr/>
        <a:lstStyle/>
        <a:p>
          <a:endParaRPr lang="en-US"/>
        </a:p>
      </dgm:t>
    </dgm:pt>
    <dgm:pt modelId="{F5895936-0677-4EC3-BE9E-92F337395399}" type="sibTrans" cxnId="{149145D9-2856-47B0-9C90-07731A9BD3BB}">
      <dgm:prSet/>
      <dgm:spPr/>
      <dgm:t>
        <a:bodyPr/>
        <a:lstStyle/>
        <a:p>
          <a:endParaRPr lang="en-US"/>
        </a:p>
      </dgm:t>
    </dgm:pt>
    <dgm:pt modelId="{5B429113-4A65-4B7B-B621-DC7EE4F55536}">
      <dgm:prSet/>
      <dgm:spPr/>
      <dgm:t>
        <a:bodyPr/>
        <a:lstStyle/>
        <a:p>
          <a:r>
            <a:rPr lang="en-GB"/>
            <a:t>Individual requirements </a:t>
          </a:r>
          <a:endParaRPr lang="en-US"/>
        </a:p>
      </dgm:t>
    </dgm:pt>
    <dgm:pt modelId="{64AA9C5B-2672-4496-9D92-D0D82512A879}" type="parTrans" cxnId="{7A282494-1C97-4C75-B95E-0525ACAC7BA0}">
      <dgm:prSet/>
      <dgm:spPr/>
      <dgm:t>
        <a:bodyPr/>
        <a:lstStyle/>
        <a:p>
          <a:endParaRPr lang="en-US"/>
        </a:p>
      </dgm:t>
    </dgm:pt>
    <dgm:pt modelId="{4A5AAABF-4001-4E1B-9BF2-F46F11117C76}" type="sibTrans" cxnId="{7A282494-1C97-4C75-B95E-0525ACAC7BA0}">
      <dgm:prSet/>
      <dgm:spPr/>
      <dgm:t>
        <a:bodyPr/>
        <a:lstStyle/>
        <a:p>
          <a:endParaRPr lang="en-US"/>
        </a:p>
      </dgm:t>
    </dgm:pt>
    <dgm:pt modelId="{77199B09-76A7-4AAE-A28B-FF9F5FD7B1B4}">
      <dgm:prSet/>
      <dgm:spPr/>
      <dgm:t>
        <a:bodyPr/>
        <a:lstStyle/>
        <a:p>
          <a:r>
            <a:rPr lang="en-GB"/>
            <a:t>Person centred</a:t>
          </a:r>
          <a:endParaRPr lang="en-US"/>
        </a:p>
      </dgm:t>
    </dgm:pt>
    <dgm:pt modelId="{22EC6AE2-5382-4651-8E52-227564E65A82}" type="parTrans" cxnId="{F9463092-EB32-47C9-9192-8B3F32684255}">
      <dgm:prSet/>
      <dgm:spPr/>
      <dgm:t>
        <a:bodyPr/>
        <a:lstStyle/>
        <a:p>
          <a:endParaRPr lang="en-US"/>
        </a:p>
      </dgm:t>
    </dgm:pt>
    <dgm:pt modelId="{EAD39A46-745F-436B-9331-C6F7EC845EEC}" type="sibTrans" cxnId="{F9463092-EB32-47C9-9192-8B3F32684255}">
      <dgm:prSet/>
      <dgm:spPr/>
      <dgm:t>
        <a:bodyPr/>
        <a:lstStyle/>
        <a:p>
          <a:endParaRPr lang="en-US"/>
        </a:p>
      </dgm:t>
    </dgm:pt>
    <dgm:pt modelId="{C6B15417-BC66-47C1-9007-94E2048E1D63}">
      <dgm:prSet/>
      <dgm:spPr/>
      <dgm:t>
        <a:bodyPr/>
        <a:lstStyle/>
        <a:p>
          <a:r>
            <a:rPr lang="en-GB" dirty="0"/>
            <a:t>Ability to design something </a:t>
          </a:r>
          <a:endParaRPr lang="en-US" dirty="0"/>
        </a:p>
      </dgm:t>
    </dgm:pt>
    <dgm:pt modelId="{5A960407-7E21-4FE3-A1C3-DC8B2A921993}" type="parTrans" cxnId="{6B0877A4-A675-4739-B38C-4D9116880315}">
      <dgm:prSet/>
      <dgm:spPr/>
      <dgm:t>
        <a:bodyPr/>
        <a:lstStyle/>
        <a:p>
          <a:endParaRPr lang="en-US"/>
        </a:p>
      </dgm:t>
    </dgm:pt>
    <dgm:pt modelId="{CB43242A-121F-4392-970E-FAC1D2368814}" type="sibTrans" cxnId="{6B0877A4-A675-4739-B38C-4D9116880315}">
      <dgm:prSet/>
      <dgm:spPr/>
      <dgm:t>
        <a:bodyPr/>
        <a:lstStyle/>
        <a:p>
          <a:endParaRPr lang="en-US"/>
        </a:p>
      </dgm:t>
    </dgm:pt>
    <dgm:pt modelId="{8D6C20AA-8CAE-4C30-9301-E842CBBD85F5}">
      <dgm:prSet/>
      <dgm:spPr/>
      <dgm:t>
        <a:bodyPr/>
        <a:lstStyle/>
        <a:p>
          <a:r>
            <a:rPr lang="en-GB"/>
            <a:t>Tailored services </a:t>
          </a:r>
          <a:endParaRPr lang="en-US"/>
        </a:p>
      </dgm:t>
    </dgm:pt>
    <dgm:pt modelId="{E334EF66-E394-44A9-9814-146EF2DE12A3}" type="parTrans" cxnId="{27F2C744-AD2D-403D-A722-BE041A13E8B8}">
      <dgm:prSet/>
      <dgm:spPr/>
      <dgm:t>
        <a:bodyPr/>
        <a:lstStyle/>
        <a:p>
          <a:endParaRPr lang="en-US"/>
        </a:p>
      </dgm:t>
    </dgm:pt>
    <dgm:pt modelId="{F18746C0-1111-417A-B1D3-2A4C8F5CDAE9}" type="sibTrans" cxnId="{27F2C744-AD2D-403D-A722-BE041A13E8B8}">
      <dgm:prSet/>
      <dgm:spPr/>
      <dgm:t>
        <a:bodyPr/>
        <a:lstStyle/>
        <a:p>
          <a:endParaRPr lang="en-US"/>
        </a:p>
      </dgm:t>
    </dgm:pt>
    <dgm:pt modelId="{C4E10F51-3EA8-468E-9C7F-3577847F6F4F}">
      <dgm:prSet/>
      <dgm:spPr/>
      <dgm:t>
        <a:bodyPr/>
        <a:lstStyle/>
        <a:p>
          <a:r>
            <a:rPr lang="en-GB"/>
            <a:t>Empowering individuals and communities </a:t>
          </a:r>
          <a:endParaRPr lang="en-US"/>
        </a:p>
      </dgm:t>
    </dgm:pt>
    <dgm:pt modelId="{7B884D43-F845-44EE-B875-200AE3E3803C}" type="parTrans" cxnId="{B8337F27-28C5-4E00-BFE6-E255B11C2BB1}">
      <dgm:prSet/>
      <dgm:spPr/>
      <dgm:t>
        <a:bodyPr/>
        <a:lstStyle/>
        <a:p>
          <a:endParaRPr lang="en-US"/>
        </a:p>
      </dgm:t>
    </dgm:pt>
    <dgm:pt modelId="{D5237333-0072-4471-BB78-8A8EA88D9312}" type="sibTrans" cxnId="{B8337F27-28C5-4E00-BFE6-E255B11C2BB1}">
      <dgm:prSet/>
      <dgm:spPr/>
      <dgm:t>
        <a:bodyPr/>
        <a:lstStyle/>
        <a:p>
          <a:endParaRPr lang="en-US"/>
        </a:p>
      </dgm:t>
    </dgm:pt>
    <dgm:pt modelId="{2833A00C-5895-4D76-860C-E860C1D62993}">
      <dgm:prSet/>
      <dgm:spPr/>
      <dgm:t>
        <a:bodyPr/>
        <a:lstStyle/>
        <a:p>
          <a:r>
            <a:rPr lang="en-GB"/>
            <a:t>Equality </a:t>
          </a:r>
          <a:endParaRPr lang="en-US"/>
        </a:p>
      </dgm:t>
    </dgm:pt>
    <dgm:pt modelId="{31D82F3D-D196-4BCE-8A0E-D94DE96AA1A3}" type="parTrans" cxnId="{C892335E-84C0-48E7-9C49-09D40F985586}">
      <dgm:prSet/>
      <dgm:spPr/>
      <dgm:t>
        <a:bodyPr/>
        <a:lstStyle/>
        <a:p>
          <a:endParaRPr lang="en-US"/>
        </a:p>
      </dgm:t>
    </dgm:pt>
    <dgm:pt modelId="{079855F5-7F63-4DE3-AE8E-34B14B81DB4F}" type="sibTrans" cxnId="{C892335E-84C0-48E7-9C49-09D40F985586}">
      <dgm:prSet/>
      <dgm:spPr/>
      <dgm:t>
        <a:bodyPr/>
        <a:lstStyle/>
        <a:p>
          <a:endParaRPr lang="en-US"/>
        </a:p>
      </dgm:t>
    </dgm:pt>
    <dgm:pt modelId="{3F592B41-0AEC-49CD-BB43-FFCA0ED30F8F}">
      <dgm:prSet/>
      <dgm:spPr/>
      <dgm:t>
        <a:bodyPr/>
        <a:lstStyle/>
        <a:p>
          <a:r>
            <a:rPr lang="en-GB"/>
            <a:t>Wellbeing </a:t>
          </a:r>
          <a:endParaRPr lang="en-US"/>
        </a:p>
      </dgm:t>
    </dgm:pt>
    <dgm:pt modelId="{DC510FC6-6CE7-4E44-94D7-37FDC43E1E87}" type="parTrans" cxnId="{8A3AFF5D-4930-4E06-9558-C01FD2A40355}">
      <dgm:prSet/>
      <dgm:spPr/>
      <dgm:t>
        <a:bodyPr/>
        <a:lstStyle/>
        <a:p>
          <a:endParaRPr lang="en-US"/>
        </a:p>
      </dgm:t>
    </dgm:pt>
    <dgm:pt modelId="{BC435B74-88C9-40E7-93C1-9CF5153E12C2}" type="sibTrans" cxnId="{8A3AFF5D-4930-4E06-9558-C01FD2A40355}">
      <dgm:prSet/>
      <dgm:spPr/>
      <dgm:t>
        <a:bodyPr/>
        <a:lstStyle/>
        <a:p>
          <a:endParaRPr lang="en-US"/>
        </a:p>
      </dgm:t>
    </dgm:pt>
    <dgm:pt modelId="{1CF94528-F579-4F79-A7F6-DC7F1E471E42}" type="pres">
      <dgm:prSet presAssocID="{F50EE00A-20CC-41F5-B8FC-B50A60A76592}" presName="linear" presStyleCnt="0">
        <dgm:presLayoutVars>
          <dgm:animLvl val="lvl"/>
          <dgm:resizeHandles val="exact"/>
        </dgm:presLayoutVars>
      </dgm:prSet>
      <dgm:spPr/>
    </dgm:pt>
    <dgm:pt modelId="{4BC09524-6B74-4DBE-B24A-5A24EE938FAB}" type="pres">
      <dgm:prSet presAssocID="{0E2D2780-3CB9-473E-AD37-31E76800CE82}" presName="parentText" presStyleLbl="node1" presStyleIdx="0" presStyleCnt="9">
        <dgm:presLayoutVars>
          <dgm:chMax val="0"/>
          <dgm:bulletEnabled val="1"/>
        </dgm:presLayoutVars>
      </dgm:prSet>
      <dgm:spPr/>
    </dgm:pt>
    <dgm:pt modelId="{7D771FE1-DF42-4EB5-95E2-CDDD73966E5F}" type="pres">
      <dgm:prSet presAssocID="{1EA99D0B-4C6E-411A-8681-D60432D7E9A3}" presName="spacer" presStyleCnt="0"/>
      <dgm:spPr/>
    </dgm:pt>
    <dgm:pt modelId="{8C90BEAB-922B-40ED-8585-504BABE39764}" type="pres">
      <dgm:prSet presAssocID="{C1B52BDF-B8A0-4112-B892-E5CD13BDE943}" presName="parentText" presStyleLbl="node1" presStyleIdx="1" presStyleCnt="9">
        <dgm:presLayoutVars>
          <dgm:chMax val="0"/>
          <dgm:bulletEnabled val="1"/>
        </dgm:presLayoutVars>
      </dgm:prSet>
      <dgm:spPr/>
    </dgm:pt>
    <dgm:pt modelId="{01B6AC0D-1AD9-4FA4-AA80-1C4CDEF9DC4A}" type="pres">
      <dgm:prSet presAssocID="{F5895936-0677-4EC3-BE9E-92F337395399}" presName="spacer" presStyleCnt="0"/>
      <dgm:spPr/>
    </dgm:pt>
    <dgm:pt modelId="{3B6B5C90-E07E-438E-A587-422D7155C852}" type="pres">
      <dgm:prSet presAssocID="{5B429113-4A65-4B7B-B621-DC7EE4F55536}" presName="parentText" presStyleLbl="node1" presStyleIdx="2" presStyleCnt="9">
        <dgm:presLayoutVars>
          <dgm:chMax val="0"/>
          <dgm:bulletEnabled val="1"/>
        </dgm:presLayoutVars>
      </dgm:prSet>
      <dgm:spPr/>
    </dgm:pt>
    <dgm:pt modelId="{1D44D3C0-61C3-42FC-B5A3-6A042247E690}" type="pres">
      <dgm:prSet presAssocID="{4A5AAABF-4001-4E1B-9BF2-F46F11117C76}" presName="spacer" presStyleCnt="0"/>
      <dgm:spPr/>
    </dgm:pt>
    <dgm:pt modelId="{7E623639-16C2-408D-AA90-7098DC05C196}" type="pres">
      <dgm:prSet presAssocID="{77199B09-76A7-4AAE-A28B-FF9F5FD7B1B4}" presName="parentText" presStyleLbl="node1" presStyleIdx="3" presStyleCnt="9">
        <dgm:presLayoutVars>
          <dgm:chMax val="0"/>
          <dgm:bulletEnabled val="1"/>
        </dgm:presLayoutVars>
      </dgm:prSet>
      <dgm:spPr/>
    </dgm:pt>
    <dgm:pt modelId="{AF19A476-C480-4E5E-B4D3-BD43666E9D79}" type="pres">
      <dgm:prSet presAssocID="{EAD39A46-745F-436B-9331-C6F7EC845EEC}" presName="spacer" presStyleCnt="0"/>
      <dgm:spPr/>
    </dgm:pt>
    <dgm:pt modelId="{896B510F-140F-4981-8BF0-55A7190A38E6}" type="pres">
      <dgm:prSet presAssocID="{C6B15417-BC66-47C1-9007-94E2048E1D63}" presName="parentText" presStyleLbl="node1" presStyleIdx="4" presStyleCnt="9">
        <dgm:presLayoutVars>
          <dgm:chMax val="0"/>
          <dgm:bulletEnabled val="1"/>
        </dgm:presLayoutVars>
      </dgm:prSet>
      <dgm:spPr/>
    </dgm:pt>
    <dgm:pt modelId="{32C40A68-C221-45E6-B18A-47B0580D28C7}" type="pres">
      <dgm:prSet presAssocID="{CB43242A-121F-4392-970E-FAC1D2368814}" presName="spacer" presStyleCnt="0"/>
      <dgm:spPr/>
    </dgm:pt>
    <dgm:pt modelId="{6D24B033-9FB4-422B-9999-8920297C3ADD}" type="pres">
      <dgm:prSet presAssocID="{8D6C20AA-8CAE-4C30-9301-E842CBBD85F5}" presName="parentText" presStyleLbl="node1" presStyleIdx="5" presStyleCnt="9" custLinFactNeighborX="-8739" custLinFactNeighborY="23493">
        <dgm:presLayoutVars>
          <dgm:chMax val="0"/>
          <dgm:bulletEnabled val="1"/>
        </dgm:presLayoutVars>
      </dgm:prSet>
      <dgm:spPr/>
    </dgm:pt>
    <dgm:pt modelId="{49E6C4B6-1113-43E5-B585-027BF12C8DE8}" type="pres">
      <dgm:prSet presAssocID="{F18746C0-1111-417A-B1D3-2A4C8F5CDAE9}" presName="spacer" presStyleCnt="0"/>
      <dgm:spPr/>
    </dgm:pt>
    <dgm:pt modelId="{B86F0BC5-027C-4843-A094-630CE019CB9A}" type="pres">
      <dgm:prSet presAssocID="{C4E10F51-3EA8-468E-9C7F-3577847F6F4F}" presName="parentText" presStyleLbl="node1" presStyleIdx="6" presStyleCnt="9">
        <dgm:presLayoutVars>
          <dgm:chMax val="0"/>
          <dgm:bulletEnabled val="1"/>
        </dgm:presLayoutVars>
      </dgm:prSet>
      <dgm:spPr/>
    </dgm:pt>
    <dgm:pt modelId="{E9555422-179A-43D9-9C2E-72EA5A17C73A}" type="pres">
      <dgm:prSet presAssocID="{D5237333-0072-4471-BB78-8A8EA88D9312}" presName="spacer" presStyleCnt="0"/>
      <dgm:spPr/>
    </dgm:pt>
    <dgm:pt modelId="{7C1F39E4-3B8B-45F4-8DD7-14948A84FE46}" type="pres">
      <dgm:prSet presAssocID="{2833A00C-5895-4D76-860C-E860C1D62993}" presName="parentText" presStyleLbl="node1" presStyleIdx="7" presStyleCnt="9">
        <dgm:presLayoutVars>
          <dgm:chMax val="0"/>
          <dgm:bulletEnabled val="1"/>
        </dgm:presLayoutVars>
      </dgm:prSet>
      <dgm:spPr/>
    </dgm:pt>
    <dgm:pt modelId="{14E7205C-78D3-4138-A248-DB0CBABEAF66}" type="pres">
      <dgm:prSet presAssocID="{079855F5-7F63-4DE3-AE8E-34B14B81DB4F}" presName="spacer" presStyleCnt="0"/>
      <dgm:spPr/>
    </dgm:pt>
    <dgm:pt modelId="{243DFAD9-CB76-42A0-A0A0-C2A7D90737BB}" type="pres">
      <dgm:prSet presAssocID="{3F592B41-0AEC-49CD-BB43-FFCA0ED30F8F}" presName="parentText" presStyleLbl="node1" presStyleIdx="8" presStyleCnt="9">
        <dgm:presLayoutVars>
          <dgm:chMax val="0"/>
          <dgm:bulletEnabled val="1"/>
        </dgm:presLayoutVars>
      </dgm:prSet>
      <dgm:spPr/>
    </dgm:pt>
  </dgm:ptLst>
  <dgm:cxnLst>
    <dgm:cxn modelId="{7D82FB06-E953-4D46-B46A-73A1D7F7EA34}" type="presOf" srcId="{0E2D2780-3CB9-473E-AD37-31E76800CE82}" destId="{4BC09524-6B74-4DBE-B24A-5A24EE938FAB}" srcOrd="0" destOrd="0" presId="urn:microsoft.com/office/officeart/2005/8/layout/vList2"/>
    <dgm:cxn modelId="{AEA49713-2EFF-4C56-8ADC-77E2067FE503}" type="presOf" srcId="{3F592B41-0AEC-49CD-BB43-FFCA0ED30F8F}" destId="{243DFAD9-CB76-42A0-A0A0-C2A7D90737BB}" srcOrd="0" destOrd="0" presId="urn:microsoft.com/office/officeart/2005/8/layout/vList2"/>
    <dgm:cxn modelId="{0352BB18-10BC-4C2A-A6BA-71BA18F48210}" type="presOf" srcId="{C4E10F51-3EA8-468E-9C7F-3577847F6F4F}" destId="{B86F0BC5-027C-4843-A094-630CE019CB9A}" srcOrd="0" destOrd="0" presId="urn:microsoft.com/office/officeart/2005/8/layout/vList2"/>
    <dgm:cxn modelId="{BAE37F1C-DEB9-4879-9A6B-AB5F69008477}" type="presOf" srcId="{5B429113-4A65-4B7B-B621-DC7EE4F55536}" destId="{3B6B5C90-E07E-438E-A587-422D7155C852}" srcOrd="0" destOrd="0" presId="urn:microsoft.com/office/officeart/2005/8/layout/vList2"/>
    <dgm:cxn modelId="{B8337F27-28C5-4E00-BFE6-E255B11C2BB1}" srcId="{F50EE00A-20CC-41F5-B8FC-B50A60A76592}" destId="{C4E10F51-3EA8-468E-9C7F-3577847F6F4F}" srcOrd="6" destOrd="0" parTransId="{7B884D43-F845-44EE-B875-200AE3E3803C}" sibTransId="{D5237333-0072-4471-BB78-8A8EA88D9312}"/>
    <dgm:cxn modelId="{995E102A-A5E6-49FE-A42A-A7A7B058284F}" type="presOf" srcId="{77199B09-76A7-4AAE-A28B-FF9F5FD7B1B4}" destId="{7E623639-16C2-408D-AA90-7098DC05C196}" srcOrd="0" destOrd="0" presId="urn:microsoft.com/office/officeart/2005/8/layout/vList2"/>
    <dgm:cxn modelId="{8A3AFF5D-4930-4E06-9558-C01FD2A40355}" srcId="{F50EE00A-20CC-41F5-B8FC-B50A60A76592}" destId="{3F592B41-0AEC-49CD-BB43-FFCA0ED30F8F}" srcOrd="8" destOrd="0" parTransId="{DC510FC6-6CE7-4E44-94D7-37FDC43E1E87}" sibTransId="{BC435B74-88C9-40E7-93C1-9CF5153E12C2}"/>
    <dgm:cxn modelId="{C892335E-84C0-48E7-9C49-09D40F985586}" srcId="{F50EE00A-20CC-41F5-B8FC-B50A60A76592}" destId="{2833A00C-5895-4D76-860C-E860C1D62993}" srcOrd="7" destOrd="0" parTransId="{31D82F3D-D196-4BCE-8A0E-D94DE96AA1A3}" sibTransId="{079855F5-7F63-4DE3-AE8E-34B14B81DB4F}"/>
    <dgm:cxn modelId="{27F2C744-AD2D-403D-A722-BE041A13E8B8}" srcId="{F50EE00A-20CC-41F5-B8FC-B50A60A76592}" destId="{8D6C20AA-8CAE-4C30-9301-E842CBBD85F5}" srcOrd="5" destOrd="0" parTransId="{E334EF66-E394-44A9-9814-146EF2DE12A3}" sibTransId="{F18746C0-1111-417A-B1D3-2A4C8F5CDAE9}"/>
    <dgm:cxn modelId="{02817967-A226-4C3F-97EE-44FBC5B54DDD}" type="presOf" srcId="{C6B15417-BC66-47C1-9007-94E2048E1D63}" destId="{896B510F-140F-4981-8BF0-55A7190A38E6}" srcOrd="0" destOrd="0" presId="urn:microsoft.com/office/officeart/2005/8/layout/vList2"/>
    <dgm:cxn modelId="{6BE72454-B9BC-4427-8ABF-27793168F82D}" srcId="{F50EE00A-20CC-41F5-B8FC-B50A60A76592}" destId="{0E2D2780-3CB9-473E-AD37-31E76800CE82}" srcOrd="0" destOrd="0" parTransId="{C3CAC4BD-364F-463A-8AB8-6B82FAA2EBFC}" sibTransId="{1EA99D0B-4C6E-411A-8681-D60432D7E9A3}"/>
    <dgm:cxn modelId="{F9463092-EB32-47C9-9192-8B3F32684255}" srcId="{F50EE00A-20CC-41F5-B8FC-B50A60A76592}" destId="{77199B09-76A7-4AAE-A28B-FF9F5FD7B1B4}" srcOrd="3" destOrd="0" parTransId="{22EC6AE2-5382-4651-8E52-227564E65A82}" sibTransId="{EAD39A46-745F-436B-9331-C6F7EC845EEC}"/>
    <dgm:cxn modelId="{7A282494-1C97-4C75-B95E-0525ACAC7BA0}" srcId="{F50EE00A-20CC-41F5-B8FC-B50A60A76592}" destId="{5B429113-4A65-4B7B-B621-DC7EE4F55536}" srcOrd="2" destOrd="0" parTransId="{64AA9C5B-2672-4496-9D92-D0D82512A879}" sibTransId="{4A5AAABF-4001-4E1B-9BF2-F46F11117C76}"/>
    <dgm:cxn modelId="{48AC71A4-52A6-4528-A59B-D1A00F69F372}" type="presOf" srcId="{8D6C20AA-8CAE-4C30-9301-E842CBBD85F5}" destId="{6D24B033-9FB4-422B-9999-8920297C3ADD}" srcOrd="0" destOrd="0" presId="urn:microsoft.com/office/officeart/2005/8/layout/vList2"/>
    <dgm:cxn modelId="{6B0877A4-A675-4739-B38C-4D9116880315}" srcId="{F50EE00A-20CC-41F5-B8FC-B50A60A76592}" destId="{C6B15417-BC66-47C1-9007-94E2048E1D63}" srcOrd="4" destOrd="0" parTransId="{5A960407-7E21-4FE3-A1C3-DC8B2A921993}" sibTransId="{CB43242A-121F-4392-970E-FAC1D2368814}"/>
    <dgm:cxn modelId="{123C65B1-755D-42EE-BE95-79850B80F686}" type="presOf" srcId="{2833A00C-5895-4D76-860C-E860C1D62993}" destId="{7C1F39E4-3B8B-45F4-8DD7-14948A84FE46}" srcOrd="0" destOrd="0" presId="urn:microsoft.com/office/officeart/2005/8/layout/vList2"/>
    <dgm:cxn modelId="{69DEFAB4-D4D9-465A-97D0-2D15DD26E0D1}" type="presOf" srcId="{C1B52BDF-B8A0-4112-B892-E5CD13BDE943}" destId="{8C90BEAB-922B-40ED-8585-504BABE39764}" srcOrd="0" destOrd="0" presId="urn:microsoft.com/office/officeart/2005/8/layout/vList2"/>
    <dgm:cxn modelId="{2F8110CD-69CA-4490-925B-2C5FA72C046B}" type="presOf" srcId="{F50EE00A-20CC-41F5-B8FC-B50A60A76592}" destId="{1CF94528-F579-4F79-A7F6-DC7F1E471E42}" srcOrd="0" destOrd="0" presId="urn:microsoft.com/office/officeart/2005/8/layout/vList2"/>
    <dgm:cxn modelId="{149145D9-2856-47B0-9C90-07731A9BD3BB}" srcId="{F50EE00A-20CC-41F5-B8FC-B50A60A76592}" destId="{C1B52BDF-B8A0-4112-B892-E5CD13BDE943}" srcOrd="1" destOrd="0" parTransId="{C4F77444-6046-4D43-8D5E-E0518050683C}" sibTransId="{F5895936-0677-4EC3-BE9E-92F337395399}"/>
    <dgm:cxn modelId="{1F27C95A-19AA-4DC7-AC77-368B25F9E1CB}" type="presParOf" srcId="{1CF94528-F579-4F79-A7F6-DC7F1E471E42}" destId="{4BC09524-6B74-4DBE-B24A-5A24EE938FAB}" srcOrd="0" destOrd="0" presId="urn:microsoft.com/office/officeart/2005/8/layout/vList2"/>
    <dgm:cxn modelId="{DB492E03-A08A-4A67-AF99-0FDCE4B2B336}" type="presParOf" srcId="{1CF94528-F579-4F79-A7F6-DC7F1E471E42}" destId="{7D771FE1-DF42-4EB5-95E2-CDDD73966E5F}" srcOrd="1" destOrd="0" presId="urn:microsoft.com/office/officeart/2005/8/layout/vList2"/>
    <dgm:cxn modelId="{C14B2446-8C52-459F-B18E-75582629C2AF}" type="presParOf" srcId="{1CF94528-F579-4F79-A7F6-DC7F1E471E42}" destId="{8C90BEAB-922B-40ED-8585-504BABE39764}" srcOrd="2" destOrd="0" presId="urn:microsoft.com/office/officeart/2005/8/layout/vList2"/>
    <dgm:cxn modelId="{BF3653F1-8306-4C73-BD52-7A649AB17CB2}" type="presParOf" srcId="{1CF94528-F579-4F79-A7F6-DC7F1E471E42}" destId="{01B6AC0D-1AD9-4FA4-AA80-1C4CDEF9DC4A}" srcOrd="3" destOrd="0" presId="urn:microsoft.com/office/officeart/2005/8/layout/vList2"/>
    <dgm:cxn modelId="{0471141F-94DC-4A83-9C30-E38EBCC02288}" type="presParOf" srcId="{1CF94528-F579-4F79-A7F6-DC7F1E471E42}" destId="{3B6B5C90-E07E-438E-A587-422D7155C852}" srcOrd="4" destOrd="0" presId="urn:microsoft.com/office/officeart/2005/8/layout/vList2"/>
    <dgm:cxn modelId="{833E31AE-73B5-49DB-A808-B732682AB149}" type="presParOf" srcId="{1CF94528-F579-4F79-A7F6-DC7F1E471E42}" destId="{1D44D3C0-61C3-42FC-B5A3-6A042247E690}" srcOrd="5" destOrd="0" presId="urn:microsoft.com/office/officeart/2005/8/layout/vList2"/>
    <dgm:cxn modelId="{E35F0FD0-175E-47A5-A35C-DBD7089146AB}" type="presParOf" srcId="{1CF94528-F579-4F79-A7F6-DC7F1E471E42}" destId="{7E623639-16C2-408D-AA90-7098DC05C196}" srcOrd="6" destOrd="0" presId="urn:microsoft.com/office/officeart/2005/8/layout/vList2"/>
    <dgm:cxn modelId="{A412A7B5-457B-4125-8D29-1AE543471834}" type="presParOf" srcId="{1CF94528-F579-4F79-A7F6-DC7F1E471E42}" destId="{AF19A476-C480-4E5E-B4D3-BD43666E9D79}" srcOrd="7" destOrd="0" presId="urn:microsoft.com/office/officeart/2005/8/layout/vList2"/>
    <dgm:cxn modelId="{63612C4C-3284-476A-85A2-CE88905242C2}" type="presParOf" srcId="{1CF94528-F579-4F79-A7F6-DC7F1E471E42}" destId="{896B510F-140F-4981-8BF0-55A7190A38E6}" srcOrd="8" destOrd="0" presId="urn:microsoft.com/office/officeart/2005/8/layout/vList2"/>
    <dgm:cxn modelId="{22F296EA-B461-4515-94DD-BE498AC136FB}" type="presParOf" srcId="{1CF94528-F579-4F79-A7F6-DC7F1E471E42}" destId="{32C40A68-C221-45E6-B18A-47B0580D28C7}" srcOrd="9" destOrd="0" presId="urn:microsoft.com/office/officeart/2005/8/layout/vList2"/>
    <dgm:cxn modelId="{96B7015F-98B7-497F-96DB-359DB6C57837}" type="presParOf" srcId="{1CF94528-F579-4F79-A7F6-DC7F1E471E42}" destId="{6D24B033-9FB4-422B-9999-8920297C3ADD}" srcOrd="10" destOrd="0" presId="urn:microsoft.com/office/officeart/2005/8/layout/vList2"/>
    <dgm:cxn modelId="{6B31537C-6D48-4E30-A90B-B7FBA34487B0}" type="presParOf" srcId="{1CF94528-F579-4F79-A7F6-DC7F1E471E42}" destId="{49E6C4B6-1113-43E5-B585-027BF12C8DE8}" srcOrd="11" destOrd="0" presId="urn:microsoft.com/office/officeart/2005/8/layout/vList2"/>
    <dgm:cxn modelId="{86E5DE35-5AA4-44A2-87A4-F97342323F92}" type="presParOf" srcId="{1CF94528-F579-4F79-A7F6-DC7F1E471E42}" destId="{B86F0BC5-027C-4843-A094-630CE019CB9A}" srcOrd="12" destOrd="0" presId="urn:microsoft.com/office/officeart/2005/8/layout/vList2"/>
    <dgm:cxn modelId="{FF2668E7-BB4D-4E47-9A3F-0A4C5FF18A1C}" type="presParOf" srcId="{1CF94528-F579-4F79-A7F6-DC7F1E471E42}" destId="{E9555422-179A-43D9-9C2E-72EA5A17C73A}" srcOrd="13" destOrd="0" presId="urn:microsoft.com/office/officeart/2005/8/layout/vList2"/>
    <dgm:cxn modelId="{231974D8-2A5A-4523-9993-897F6CB15EBE}" type="presParOf" srcId="{1CF94528-F579-4F79-A7F6-DC7F1E471E42}" destId="{7C1F39E4-3B8B-45F4-8DD7-14948A84FE46}" srcOrd="14" destOrd="0" presId="urn:microsoft.com/office/officeart/2005/8/layout/vList2"/>
    <dgm:cxn modelId="{DC25A14C-E394-4E5F-926E-EA66803E0E10}" type="presParOf" srcId="{1CF94528-F579-4F79-A7F6-DC7F1E471E42}" destId="{14E7205C-78D3-4138-A248-DB0CBABEAF66}" srcOrd="15" destOrd="0" presId="urn:microsoft.com/office/officeart/2005/8/layout/vList2"/>
    <dgm:cxn modelId="{64CB66BC-96B4-45E8-AD25-4001F4C6A22D}" type="presParOf" srcId="{1CF94528-F579-4F79-A7F6-DC7F1E471E42}" destId="{243DFAD9-CB76-42A0-A0A0-C2A7D90737BB}" srcOrd="1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62429C2-3A36-4C9F-AFEA-56530884C801}" type="doc">
      <dgm:prSet loTypeId="urn:microsoft.com/office/officeart/2008/layout/LinedList" loCatId="list" qsTypeId="urn:microsoft.com/office/officeart/2005/8/quickstyle/simple5" qsCatId="simple" csTypeId="urn:microsoft.com/office/officeart/2005/8/colors/colorful1" csCatId="colorful" phldr="1"/>
      <dgm:spPr/>
      <dgm:t>
        <a:bodyPr/>
        <a:lstStyle/>
        <a:p>
          <a:endParaRPr lang="en-US"/>
        </a:p>
      </dgm:t>
    </dgm:pt>
    <dgm:pt modelId="{577410D9-4327-4145-B1CE-77145C05D2C7}">
      <dgm:prSet/>
      <dgm:spPr/>
      <dgm:t>
        <a:bodyPr/>
        <a:lstStyle/>
        <a:p>
          <a:r>
            <a:rPr lang="en-GB" dirty="0"/>
            <a:t>A sum of money paid to an individual to arrange and purchase their own care based on their assessed care and support needs </a:t>
          </a:r>
          <a:endParaRPr lang="en-US" dirty="0"/>
        </a:p>
      </dgm:t>
    </dgm:pt>
    <dgm:pt modelId="{B01431EF-1D1B-473D-8EBD-D8920DC045B1}" type="parTrans" cxnId="{1E12930B-678E-4FCC-A18D-1F7E688CF987}">
      <dgm:prSet/>
      <dgm:spPr/>
      <dgm:t>
        <a:bodyPr/>
        <a:lstStyle/>
        <a:p>
          <a:endParaRPr lang="en-US"/>
        </a:p>
      </dgm:t>
    </dgm:pt>
    <dgm:pt modelId="{E07FD6A7-A567-426F-B00F-18AFC155AB25}" type="sibTrans" cxnId="{1E12930B-678E-4FCC-A18D-1F7E688CF987}">
      <dgm:prSet/>
      <dgm:spPr/>
      <dgm:t>
        <a:bodyPr/>
        <a:lstStyle/>
        <a:p>
          <a:endParaRPr lang="en-US"/>
        </a:p>
      </dgm:t>
    </dgm:pt>
    <dgm:pt modelId="{01A34537-EACA-4B71-9243-66404856C4D4}">
      <dgm:prSet/>
      <dgm:spPr/>
      <dgm:t>
        <a:bodyPr/>
        <a:lstStyle/>
        <a:p>
          <a:r>
            <a:rPr lang="en-GB" dirty="0"/>
            <a:t>This allows individuals to have more choice and control over how their care needs are met by employing a Personal Assistance or agency of their choice, or using services in the community </a:t>
          </a:r>
          <a:endParaRPr lang="en-US" dirty="0"/>
        </a:p>
      </dgm:t>
    </dgm:pt>
    <dgm:pt modelId="{44092736-67FB-428E-91C5-B86726659E62}" type="parTrans" cxnId="{E923ECD1-F517-4590-8C12-ADED5C1D7B6F}">
      <dgm:prSet/>
      <dgm:spPr/>
      <dgm:t>
        <a:bodyPr/>
        <a:lstStyle/>
        <a:p>
          <a:endParaRPr lang="en-US"/>
        </a:p>
      </dgm:t>
    </dgm:pt>
    <dgm:pt modelId="{BEA1201B-5AE4-4142-8DA0-DE5297C9F3D7}" type="sibTrans" cxnId="{E923ECD1-F517-4590-8C12-ADED5C1D7B6F}">
      <dgm:prSet/>
      <dgm:spPr/>
      <dgm:t>
        <a:bodyPr/>
        <a:lstStyle/>
        <a:p>
          <a:endParaRPr lang="en-US"/>
        </a:p>
      </dgm:t>
    </dgm:pt>
    <dgm:pt modelId="{0A3A775E-8DFC-4E8E-9099-688B086E9C47}" type="pres">
      <dgm:prSet presAssocID="{562429C2-3A36-4C9F-AFEA-56530884C801}" presName="vert0" presStyleCnt="0">
        <dgm:presLayoutVars>
          <dgm:dir/>
          <dgm:animOne val="branch"/>
          <dgm:animLvl val="lvl"/>
        </dgm:presLayoutVars>
      </dgm:prSet>
      <dgm:spPr/>
    </dgm:pt>
    <dgm:pt modelId="{9D91112B-FDDF-4ADA-B658-A8943D36F908}" type="pres">
      <dgm:prSet presAssocID="{577410D9-4327-4145-B1CE-77145C05D2C7}" presName="thickLine" presStyleLbl="alignNode1" presStyleIdx="0" presStyleCnt="2"/>
      <dgm:spPr/>
    </dgm:pt>
    <dgm:pt modelId="{3B59C041-2136-44D5-A114-5CCD6BD8F789}" type="pres">
      <dgm:prSet presAssocID="{577410D9-4327-4145-B1CE-77145C05D2C7}" presName="horz1" presStyleCnt="0"/>
      <dgm:spPr/>
    </dgm:pt>
    <dgm:pt modelId="{6D6EDB45-B809-4B84-A980-AA502E1580D4}" type="pres">
      <dgm:prSet presAssocID="{577410D9-4327-4145-B1CE-77145C05D2C7}" presName="tx1" presStyleLbl="revTx" presStyleIdx="0" presStyleCnt="2"/>
      <dgm:spPr/>
    </dgm:pt>
    <dgm:pt modelId="{E6A320F5-3808-4BEF-A5A1-D9E6D7409B8B}" type="pres">
      <dgm:prSet presAssocID="{577410D9-4327-4145-B1CE-77145C05D2C7}" presName="vert1" presStyleCnt="0"/>
      <dgm:spPr/>
    </dgm:pt>
    <dgm:pt modelId="{565F51CB-454A-4264-B7A4-94867EE96B63}" type="pres">
      <dgm:prSet presAssocID="{01A34537-EACA-4B71-9243-66404856C4D4}" presName="thickLine" presStyleLbl="alignNode1" presStyleIdx="1" presStyleCnt="2"/>
      <dgm:spPr/>
    </dgm:pt>
    <dgm:pt modelId="{81353769-44D2-47F9-9BE8-B12B6F626621}" type="pres">
      <dgm:prSet presAssocID="{01A34537-EACA-4B71-9243-66404856C4D4}" presName="horz1" presStyleCnt="0"/>
      <dgm:spPr/>
    </dgm:pt>
    <dgm:pt modelId="{76B037BF-B04D-4C0E-AD13-98B7D2387950}" type="pres">
      <dgm:prSet presAssocID="{01A34537-EACA-4B71-9243-66404856C4D4}" presName="tx1" presStyleLbl="revTx" presStyleIdx="1" presStyleCnt="2"/>
      <dgm:spPr/>
    </dgm:pt>
    <dgm:pt modelId="{C5332B13-4572-41D1-9B80-DBEB352935A4}" type="pres">
      <dgm:prSet presAssocID="{01A34537-EACA-4B71-9243-66404856C4D4}" presName="vert1" presStyleCnt="0"/>
      <dgm:spPr/>
    </dgm:pt>
  </dgm:ptLst>
  <dgm:cxnLst>
    <dgm:cxn modelId="{1E12930B-678E-4FCC-A18D-1F7E688CF987}" srcId="{562429C2-3A36-4C9F-AFEA-56530884C801}" destId="{577410D9-4327-4145-B1CE-77145C05D2C7}" srcOrd="0" destOrd="0" parTransId="{B01431EF-1D1B-473D-8EBD-D8920DC045B1}" sibTransId="{E07FD6A7-A567-426F-B00F-18AFC155AB25}"/>
    <dgm:cxn modelId="{CB30063B-CE3F-4A59-9E60-AF84853DB757}" type="presOf" srcId="{01A34537-EACA-4B71-9243-66404856C4D4}" destId="{76B037BF-B04D-4C0E-AD13-98B7D2387950}" srcOrd="0" destOrd="0" presId="urn:microsoft.com/office/officeart/2008/layout/LinedList"/>
    <dgm:cxn modelId="{981951A1-8EAF-472A-95E5-452DC3C53C78}" type="presOf" srcId="{562429C2-3A36-4C9F-AFEA-56530884C801}" destId="{0A3A775E-8DFC-4E8E-9099-688B086E9C47}" srcOrd="0" destOrd="0" presId="urn:microsoft.com/office/officeart/2008/layout/LinedList"/>
    <dgm:cxn modelId="{11C8DDB2-B9F6-4B07-9ECF-54106356182C}" type="presOf" srcId="{577410D9-4327-4145-B1CE-77145C05D2C7}" destId="{6D6EDB45-B809-4B84-A980-AA502E1580D4}" srcOrd="0" destOrd="0" presId="urn:microsoft.com/office/officeart/2008/layout/LinedList"/>
    <dgm:cxn modelId="{E923ECD1-F517-4590-8C12-ADED5C1D7B6F}" srcId="{562429C2-3A36-4C9F-AFEA-56530884C801}" destId="{01A34537-EACA-4B71-9243-66404856C4D4}" srcOrd="1" destOrd="0" parTransId="{44092736-67FB-428E-91C5-B86726659E62}" sibTransId="{BEA1201B-5AE4-4142-8DA0-DE5297C9F3D7}"/>
    <dgm:cxn modelId="{285BFD99-993D-431C-B891-F809F40A9E16}" type="presParOf" srcId="{0A3A775E-8DFC-4E8E-9099-688B086E9C47}" destId="{9D91112B-FDDF-4ADA-B658-A8943D36F908}" srcOrd="0" destOrd="0" presId="urn:microsoft.com/office/officeart/2008/layout/LinedList"/>
    <dgm:cxn modelId="{F80D4E5A-2C99-44D3-9BF1-0F5C01AE020E}" type="presParOf" srcId="{0A3A775E-8DFC-4E8E-9099-688B086E9C47}" destId="{3B59C041-2136-44D5-A114-5CCD6BD8F789}" srcOrd="1" destOrd="0" presId="urn:microsoft.com/office/officeart/2008/layout/LinedList"/>
    <dgm:cxn modelId="{20B02D01-DCFF-43E1-B89E-87D52155A541}" type="presParOf" srcId="{3B59C041-2136-44D5-A114-5CCD6BD8F789}" destId="{6D6EDB45-B809-4B84-A980-AA502E1580D4}" srcOrd="0" destOrd="0" presId="urn:microsoft.com/office/officeart/2008/layout/LinedList"/>
    <dgm:cxn modelId="{5A58B15E-B5D6-4427-887C-9DC578E05A76}" type="presParOf" srcId="{3B59C041-2136-44D5-A114-5CCD6BD8F789}" destId="{E6A320F5-3808-4BEF-A5A1-D9E6D7409B8B}" srcOrd="1" destOrd="0" presId="urn:microsoft.com/office/officeart/2008/layout/LinedList"/>
    <dgm:cxn modelId="{AE43BE40-1469-4D0E-91CF-A8AAE05D4203}" type="presParOf" srcId="{0A3A775E-8DFC-4E8E-9099-688B086E9C47}" destId="{565F51CB-454A-4264-B7A4-94867EE96B63}" srcOrd="2" destOrd="0" presId="urn:microsoft.com/office/officeart/2008/layout/LinedList"/>
    <dgm:cxn modelId="{2B851037-2D49-4ABE-AF4F-9990EEAE2D0D}" type="presParOf" srcId="{0A3A775E-8DFC-4E8E-9099-688B086E9C47}" destId="{81353769-44D2-47F9-9BE8-B12B6F626621}" srcOrd="3" destOrd="0" presId="urn:microsoft.com/office/officeart/2008/layout/LinedList"/>
    <dgm:cxn modelId="{9AE79CD1-8116-4E09-A738-EC005CA9129A}" type="presParOf" srcId="{81353769-44D2-47F9-9BE8-B12B6F626621}" destId="{76B037BF-B04D-4C0E-AD13-98B7D2387950}" srcOrd="0" destOrd="0" presId="urn:microsoft.com/office/officeart/2008/layout/LinedList"/>
    <dgm:cxn modelId="{C21A2570-2BF0-49AD-8C50-1EDAD268FF17}" type="presParOf" srcId="{81353769-44D2-47F9-9BE8-B12B6F626621}" destId="{C5332B13-4572-41D1-9B80-DBEB352935A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D31ED43-8049-429D-842E-27B0F5D1B63B}"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CEEF7821-8BDB-451F-BA99-D4397E9D69E2}">
      <dgm:prSet/>
      <dgm:spPr/>
      <dgm:t>
        <a:bodyPr/>
        <a:lstStyle/>
        <a:p>
          <a:pPr>
            <a:lnSpc>
              <a:spcPct val="100000"/>
            </a:lnSpc>
          </a:pPr>
          <a:r>
            <a:rPr lang="en-GB" dirty="0"/>
            <a:t>Choosing a provider to support people who is right for them</a:t>
          </a:r>
          <a:endParaRPr lang="en-US" dirty="0"/>
        </a:p>
      </dgm:t>
    </dgm:pt>
    <dgm:pt modelId="{87E606C6-F72F-4273-A102-FB6BF481664D}" type="parTrans" cxnId="{8479F022-98D5-4CCF-8531-550B11AF01B3}">
      <dgm:prSet/>
      <dgm:spPr/>
      <dgm:t>
        <a:bodyPr/>
        <a:lstStyle/>
        <a:p>
          <a:endParaRPr lang="en-US"/>
        </a:p>
      </dgm:t>
    </dgm:pt>
    <dgm:pt modelId="{71AED0D1-53C4-4084-B1AD-4E4BBF889DED}" type="sibTrans" cxnId="{8479F022-98D5-4CCF-8531-550B11AF01B3}">
      <dgm:prSet/>
      <dgm:spPr/>
      <dgm:t>
        <a:bodyPr/>
        <a:lstStyle/>
        <a:p>
          <a:pPr>
            <a:lnSpc>
              <a:spcPct val="100000"/>
            </a:lnSpc>
          </a:pPr>
          <a:endParaRPr lang="en-US"/>
        </a:p>
      </dgm:t>
    </dgm:pt>
    <dgm:pt modelId="{58C0D3BF-E73B-4389-8E21-123EE1AE2D49}">
      <dgm:prSet/>
      <dgm:spPr/>
      <dgm:t>
        <a:bodyPr/>
        <a:lstStyle/>
        <a:p>
          <a:pPr>
            <a:lnSpc>
              <a:spcPct val="100000"/>
            </a:lnSpc>
          </a:pPr>
          <a:r>
            <a:rPr lang="en-GB" dirty="0"/>
            <a:t>Employing someone they know and trust</a:t>
          </a:r>
          <a:endParaRPr lang="en-US" dirty="0"/>
        </a:p>
      </dgm:t>
    </dgm:pt>
    <dgm:pt modelId="{D25330D8-EA33-460C-A5C1-4B2E95E1A787}" type="parTrans" cxnId="{DC2DFEF3-FBFA-4FFC-8035-61C6BBFDAEA0}">
      <dgm:prSet/>
      <dgm:spPr/>
      <dgm:t>
        <a:bodyPr/>
        <a:lstStyle/>
        <a:p>
          <a:endParaRPr lang="en-US"/>
        </a:p>
      </dgm:t>
    </dgm:pt>
    <dgm:pt modelId="{50446515-86C7-4369-9680-81708B623964}" type="sibTrans" cxnId="{DC2DFEF3-FBFA-4FFC-8035-61C6BBFDAEA0}">
      <dgm:prSet/>
      <dgm:spPr/>
      <dgm:t>
        <a:bodyPr/>
        <a:lstStyle/>
        <a:p>
          <a:pPr>
            <a:lnSpc>
              <a:spcPct val="100000"/>
            </a:lnSpc>
          </a:pPr>
          <a:endParaRPr lang="en-US"/>
        </a:p>
      </dgm:t>
    </dgm:pt>
    <dgm:pt modelId="{9A747BF4-21D0-490A-A9FC-EA9CB493F699}">
      <dgm:prSet/>
      <dgm:spPr/>
      <dgm:t>
        <a:bodyPr/>
        <a:lstStyle/>
        <a:p>
          <a:pPr>
            <a:lnSpc>
              <a:spcPct val="100000"/>
            </a:lnSpc>
          </a:pPr>
          <a:r>
            <a:rPr lang="en-GB" dirty="0"/>
            <a:t>Choosing to receive support at a time suitable time for them </a:t>
          </a:r>
          <a:endParaRPr lang="en-US" dirty="0"/>
        </a:p>
      </dgm:t>
    </dgm:pt>
    <dgm:pt modelId="{0AB8F7E4-C832-4B53-B9B8-2A9AC742A3BB}" type="parTrans" cxnId="{55AAD0B7-0700-4028-81DC-78120F0FE1A8}">
      <dgm:prSet/>
      <dgm:spPr/>
      <dgm:t>
        <a:bodyPr/>
        <a:lstStyle/>
        <a:p>
          <a:endParaRPr lang="en-US"/>
        </a:p>
      </dgm:t>
    </dgm:pt>
    <dgm:pt modelId="{177D76A0-3753-4140-A409-D2A155784FCE}" type="sibTrans" cxnId="{55AAD0B7-0700-4028-81DC-78120F0FE1A8}">
      <dgm:prSet/>
      <dgm:spPr/>
      <dgm:t>
        <a:bodyPr/>
        <a:lstStyle/>
        <a:p>
          <a:pPr>
            <a:lnSpc>
              <a:spcPct val="100000"/>
            </a:lnSpc>
          </a:pPr>
          <a:endParaRPr lang="en-US"/>
        </a:p>
      </dgm:t>
    </dgm:pt>
    <dgm:pt modelId="{77F885E9-5E4E-445A-B9E9-F59138E9E8C4}">
      <dgm:prSet/>
      <dgm:spPr/>
      <dgm:t>
        <a:bodyPr/>
        <a:lstStyle/>
        <a:p>
          <a:pPr>
            <a:lnSpc>
              <a:spcPct val="100000"/>
            </a:lnSpc>
          </a:pPr>
          <a:r>
            <a:rPr lang="en-GB" dirty="0"/>
            <a:t>Increasing independence</a:t>
          </a:r>
          <a:endParaRPr lang="en-US" dirty="0"/>
        </a:p>
      </dgm:t>
    </dgm:pt>
    <dgm:pt modelId="{0662BD1E-EC72-4F15-BD63-DA414F2BA1BB}" type="parTrans" cxnId="{C73B8A05-B3F7-43C8-A30A-A8C390D16B67}">
      <dgm:prSet/>
      <dgm:spPr/>
      <dgm:t>
        <a:bodyPr/>
        <a:lstStyle/>
        <a:p>
          <a:endParaRPr lang="en-US"/>
        </a:p>
      </dgm:t>
    </dgm:pt>
    <dgm:pt modelId="{D18DF875-890C-4431-9DC1-5EB3AEE62219}" type="sibTrans" cxnId="{C73B8A05-B3F7-43C8-A30A-A8C390D16B67}">
      <dgm:prSet/>
      <dgm:spPr/>
      <dgm:t>
        <a:bodyPr/>
        <a:lstStyle/>
        <a:p>
          <a:pPr>
            <a:lnSpc>
              <a:spcPct val="100000"/>
            </a:lnSpc>
          </a:pPr>
          <a:endParaRPr lang="en-US"/>
        </a:p>
      </dgm:t>
    </dgm:pt>
    <dgm:pt modelId="{23C6E561-3BDF-4BC0-804C-D226E5299805}">
      <dgm:prSet/>
      <dgm:spPr/>
      <dgm:t>
        <a:bodyPr/>
        <a:lstStyle/>
        <a:p>
          <a:pPr>
            <a:lnSpc>
              <a:spcPct val="100000"/>
            </a:lnSpc>
          </a:pPr>
          <a:r>
            <a:rPr lang="en-GB" dirty="0"/>
            <a:t>Enables people to stay </a:t>
          </a:r>
          <a:r>
            <a:rPr lang="en-GB"/>
            <a:t>in their </a:t>
          </a:r>
          <a:r>
            <a:rPr lang="en-GB" dirty="0"/>
            <a:t>own home</a:t>
          </a:r>
          <a:endParaRPr lang="en-US" dirty="0"/>
        </a:p>
      </dgm:t>
    </dgm:pt>
    <dgm:pt modelId="{6948928B-8931-4C96-A27B-4E442B9CA15F}" type="parTrans" cxnId="{4EE93A59-902E-466F-B6E6-92F0063CA9AC}">
      <dgm:prSet/>
      <dgm:spPr/>
      <dgm:t>
        <a:bodyPr/>
        <a:lstStyle/>
        <a:p>
          <a:endParaRPr lang="en-US"/>
        </a:p>
      </dgm:t>
    </dgm:pt>
    <dgm:pt modelId="{62D0D3C7-3B65-4CC6-BC3B-71E3C4EED7CE}" type="sibTrans" cxnId="{4EE93A59-902E-466F-B6E6-92F0063CA9AC}">
      <dgm:prSet/>
      <dgm:spPr/>
      <dgm:t>
        <a:bodyPr/>
        <a:lstStyle/>
        <a:p>
          <a:pPr>
            <a:lnSpc>
              <a:spcPct val="100000"/>
            </a:lnSpc>
          </a:pPr>
          <a:endParaRPr lang="en-US"/>
        </a:p>
      </dgm:t>
    </dgm:pt>
    <dgm:pt modelId="{EBE66BDF-C13B-4EDF-90E6-DBF9C194A5C1}">
      <dgm:prSet/>
      <dgm:spPr/>
      <dgm:t>
        <a:bodyPr/>
        <a:lstStyle/>
        <a:p>
          <a:pPr>
            <a:lnSpc>
              <a:spcPct val="100000"/>
            </a:lnSpc>
          </a:pPr>
          <a:r>
            <a:rPr lang="en-GB"/>
            <a:t>Allows flexibility</a:t>
          </a:r>
          <a:endParaRPr lang="en-US"/>
        </a:p>
      </dgm:t>
    </dgm:pt>
    <dgm:pt modelId="{EEB24F74-F477-429B-BEF0-0A92019DE43F}" type="parTrans" cxnId="{A95A2013-9BBA-4921-A2A7-5BA9BEA64419}">
      <dgm:prSet/>
      <dgm:spPr/>
      <dgm:t>
        <a:bodyPr/>
        <a:lstStyle/>
        <a:p>
          <a:endParaRPr lang="en-US"/>
        </a:p>
      </dgm:t>
    </dgm:pt>
    <dgm:pt modelId="{A588345F-AF18-410F-8D26-278AD2E6A45E}" type="sibTrans" cxnId="{A95A2013-9BBA-4921-A2A7-5BA9BEA64419}">
      <dgm:prSet/>
      <dgm:spPr/>
      <dgm:t>
        <a:bodyPr/>
        <a:lstStyle/>
        <a:p>
          <a:endParaRPr lang="en-US"/>
        </a:p>
      </dgm:t>
    </dgm:pt>
    <dgm:pt modelId="{3DEED94B-D540-4E98-AF1E-4A86C447C500}" type="pres">
      <dgm:prSet presAssocID="{4D31ED43-8049-429D-842E-27B0F5D1B63B}" presName="root" presStyleCnt="0">
        <dgm:presLayoutVars>
          <dgm:dir/>
          <dgm:resizeHandles val="exact"/>
        </dgm:presLayoutVars>
      </dgm:prSet>
      <dgm:spPr/>
    </dgm:pt>
    <dgm:pt modelId="{26B1A9E6-2C8A-46E0-96A8-FB4C7DC944D4}" type="pres">
      <dgm:prSet presAssocID="{4D31ED43-8049-429D-842E-27B0F5D1B63B}" presName="container" presStyleCnt="0">
        <dgm:presLayoutVars>
          <dgm:dir/>
          <dgm:resizeHandles val="exact"/>
        </dgm:presLayoutVars>
      </dgm:prSet>
      <dgm:spPr/>
    </dgm:pt>
    <dgm:pt modelId="{1557DA8A-862E-444D-9D4F-62A2A019C83F}" type="pres">
      <dgm:prSet presAssocID="{CEEF7821-8BDB-451F-BA99-D4397E9D69E2}" presName="compNode" presStyleCnt="0"/>
      <dgm:spPr/>
    </dgm:pt>
    <dgm:pt modelId="{F4175025-701F-4F89-BF2A-01EB5C4C1C84}" type="pres">
      <dgm:prSet presAssocID="{CEEF7821-8BDB-451F-BA99-D4397E9D69E2}" presName="iconBgRect" presStyleLbl="bgShp" presStyleIdx="0" presStyleCnt="6"/>
      <dgm:spPr/>
    </dgm:pt>
    <dgm:pt modelId="{05731796-7AEA-4921-9147-D02930F753FC}" type="pres">
      <dgm:prSet presAssocID="{CEEF7821-8BDB-451F-BA99-D4397E9D69E2}"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User"/>
        </a:ext>
      </dgm:extLst>
    </dgm:pt>
    <dgm:pt modelId="{A5A757EE-B4FC-4357-BA18-4D100F50C3B5}" type="pres">
      <dgm:prSet presAssocID="{CEEF7821-8BDB-451F-BA99-D4397E9D69E2}" presName="spaceRect" presStyleCnt="0"/>
      <dgm:spPr/>
    </dgm:pt>
    <dgm:pt modelId="{148C3A96-2DF5-413F-A4BA-134BB14AB464}" type="pres">
      <dgm:prSet presAssocID="{CEEF7821-8BDB-451F-BA99-D4397E9D69E2}" presName="textRect" presStyleLbl="revTx" presStyleIdx="0" presStyleCnt="6">
        <dgm:presLayoutVars>
          <dgm:chMax val="1"/>
          <dgm:chPref val="1"/>
        </dgm:presLayoutVars>
      </dgm:prSet>
      <dgm:spPr/>
    </dgm:pt>
    <dgm:pt modelId="{1713AA23-EA59-427B-865E-4972F199BB30}" type="pres">
      <dgm:prSet presAssocID="{71AED0D1-53C4-4084-B1AD-4E4BBF889DED}" presName="sibTrans" presStyleLbl="sibTrans2D1" presStyleIdx="0" presStyleCnt="0"/>
      <dgm:spPr/>
    </dgm:pt>
    <dgm:pt modelId="{7575C119-471B-4241-BF96-4AE0DD2D9C08}" type="pres">
      <dgm:prSet presAssocID="{58C0D3BF-E73B-4389-8E21-123EE1AE2D49}" presName="compNode" presStyleCnt="0"/>
      <dgm:spPr/>
    </dgm:pt>
    <dgm:pt modelId="{85A4E91D-869A-45F9-93BC-08F909BEF675}" type="pres">
      <dgm:prSet presAssocID="{58C0D3BF-E73B-4389-8E21-123EE1AE2D49}" presName="iconBgRect" presStyleLbl="bgShp" presStyleIdx="1" presStyleCnt="6"/>
      <dgm:spPr/>
    </dgm:pt>
    <dgm:pt modelId="{552499F3-7C03-42A2-B8EA-B3DA663B5C5E}" type="pres">
      <dgm:prSet presAssocID="{58C0D3BF-E73B-4389-8E21-123EE1AE2D49}"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andshake"/>
        </a:ext>
      </dgm:extLst>
    </dgm:pt>
    <dgm:pt modelId="{5FC592AC-4A66-40BE-83F8-166CD9852A3E}" type="pres">
      <dgm:prSet presAssocID="{58C0D3BF-E73B-4389-8E21-123EE1AE2D49}" presName="spaceRect" presStyleCnt="0"/>
      <dgm:spPr/>
    </dgm:pt>
    <dgm:pt modelId="{FB93B4C1-83DA-40EB-A49A-495A11FEE19F}" type="pres">
      <dgm:prSet presAssocID="{58C0D3BF-E73B-4389-8E21-123EE1AE2D49}" presName="textRect" presStyleLbl="revTx" presStyleIdx="1" presStyleCnt="6">
        <dgm:presLayoutVars>
          <dgm:chMax val="1"/>
          <dgm:chPref val="1"/>
        </dgm:presLayoutVars>
      </dgm:prSet>
      <dgm:spPr/>
    </dgm:pt>
    <dgm:pt modelId="{6F7536AD-1F85-4B8D-81F6-19F5C4CD1A78}" type="pres">
      <dgm:prSet presAssocID="{50446515-86C7-4369-9680-81708B623964}" presName="sibTrans" presStyleLbl="sibTrans2D1" presStyleIdx="0" presStyleCnt="0"/>
      <dgm:spPr/>
    </dgm:pt>
    <dgm:pt modelId="{D8C15C99-FF1D-4CD7-A290-B4E5FA3544E0}" type="pres">
      <dgm:prSet presAssocID="{9A747BF4-21D0-490A-A9FC-EA9CB493F699}" presName="compNode" presStyleCnt="0"/>
      <dgm:spPr/>
    </dgm:pt>
    <dgm:pt modelId="{0CED5DC2-6C99-49C3-876A-345147D65854}" type="pres">
      <dgm:prSet presAssocID="{9A747BF4-21D0-490A-A9FC-EA9CB493F699}" presName="iconBgRect" presStyleLbl="bgShp" presStyleIdx="2" presStyleCnt="6"/>
      <dgm:spPr/>
    </dgm:pt>
    <dgm:pt modelId="{7D6E267F-0EF1-49D7-838F-199E97460028}" type="pres">
      <dgm:prSet presAssocID="{9A747BF4-21D0-490A-A9FC-EA9CB493F699}"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lock"/>
        </a:ext>
      </dgm:extLst>
    </dgm:pt>
    <dgm:pt modelId="{EC376A41-7546-41EE-A345-03FE0C35DFB5}" type="pres">
      <dgm:prSet presAssocID="{9A747BF4-21D0-490A-A9FC-EA9CB493F699}" presName="spaceRect" presStyleCnt="0"/>
      <dgm:spPr/>
    </dgm:pt>
    <dgm:pt modelId="{AFE9ACA2-ACEB-414F-8314-F3F55A6B68A8}" type="pres">
      <dgm:prSet presAssocID="{9A747BF4-21D0-490A-A9FC-EA9CB493F699}" presName="textRect" presStyleLbl="revTx" presStyleIdx="2" presStyleCnt="6">
        <dgm:presLayoutVars>
          <dgm:chMax val="1"/>
          <dgm:chPref val="1"/>
        </dgm:presLayoutVars>
      </dgm:prSet>
      <dgm:spPr/>
    </dgm:pt>
    <dgm:pt modelId="{742C6395-A87A-411A-9BAB-B93F28647BC4}" type="pres">
      <dgm:prSet presAssocID="{177D76A0-3753-4140-A409-D2A155784FCE}" presName="sibTrans" presStyleLbl="sibTrans2D1" presStyleIdx="0" presStyleCnt="0"/>
      <dgm:spPr/>
    </dgm:pt>
    <dgm:pt modelId="{342E7579-E48B-4164-B906-239A035AD17A}" type="pres">
      <dgm:prSet presAssocID="{77F885E9-5E4E-445A-B9E9-F59138E9E8C4}" presName="compNode" presStyleCnt="0"/>
      <dgm:spPr/>
    </dgm:pt>
    <dgm:pt modelId="{52D6CE8E-E4D0-4D71-BC11-8F2447207CF2}" type="pres">
      <dgm:prSet presAssocID="{77F885E9-5E4E-445A-B9E9-F59138E9E8C4}" presName="iconBgRect" presStyleLbl="bgShp" presStyleIdx="3" presStyleCnt="6"/>
      <dgm:spPr/>
    </dgm:pt>
    <dgm:pt modelId="{ACE6C892-30C1-415C-B85E-DCD6FE02D228}" type="pres">
      <dgm:prSet presAssocID="{77F885E9-5E4E-445A-B9E9-F59138E9E8C4}"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Upward trend"/>
        </a:ext>
      </dgm:extLst>
    </dgm:pt>
    <dgm:pt modelId="{4FEDB4DE-26D1-499F-B4A4-8BF5FD4B8A56}" type="pres">
      <dgm:prSet presAssocID="{77F885E9-5E4E-445A-B9E9-F59138E9E8C4}" presName="spaceRect" presStyleCnt="0"/>
      <dgm:spPr/>
    </dgm:pt>
    <dgm:pt modelId="{DB0095EE-D274-497D-91BA-8FC0D77ED35B}" type="pres">
      <dgm:prSet presAssocID="{77F885E9-5E4E-445A-B9E9-F59138E9E8C4}" presName="textRect" presStyleLbl="revTx" presStyleIdx="3" presStyleCnt="6">
        <dgm:presLayoutVars>
          <dgm:chMax val="1"/>
          <dgm:chPref val="1"/>
        </dgm:presLayoutVars>
      </dgm:prSet>
      <dgm:spPr/>
    </dgm:pt>
    <dgm:pt modelId="{34694CB5-F6E7-40A8-8EAB-8312B53A5737}" type="pres">
      <dgm:prSet presAssocID="{D18DF875-890C-4431-9DC1-5EB3AEE62219}" presName="sibTrans" presStyleLbl="sibTrans2D1" presStyleIdx="0" presStyleCnt="0"/>
      <dgm:spPr/>
    </dgm:pt>
    <dgm:pt modelId="{7AB374D8-D236-43AE-AF47-479D5A6831BF}" type="pres">
      <dgm:prSet presAssocID="{23C6E561-3BDF-4BC0-804C-D226E5299805}" presName="compNode" presStyleCnt="0"/>
      <dgm:spPr/>
    </dgm:pt>
    <dgm:pt modelId="{232778B7-4917-40F9-8430-94867507CC68}" type="pres">
      <dgm:prSet presAssocID="{23C6E561-3BDF-4BC0-804C-D226E5299805}" presName="iconBgRect" presStyleLbl="bgShp" presStyleIdx="4" presStyleCnt="6"/>
      <dgm:spPr/>
    </dgm:pt>
    <dgm:pt modelId="{893938BF-F35A-40E8-8AE8-8545217E28C5}" type="pres">
      <dgm:prSet presAssocID="{23C6E561-3BDF-4BC0-804C-D226E5299805}"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House"/>
        </a:ext>
      </dgm:extLst>
    </dgm:pt>
    <dgm:pt modelId="{D96947D7-9C05-4DC7-8173-49768FE2316E}" type="pres">
      <dgm:prSet presAssocID="{23C6E561-3BDF-4BC0-804C-D226E5299805}" presName="spaceRect" presStyleCnt="0"/>
      <dgm:spPr/>
    </dgm:pt>
    <dgm:pt modelId="{0C0A5CAC-EC4C-43B8-A00A-FB65DB4DCD7F}" type="pres">
      <dgm:prSet presAssocID="{23C6E561-3BDF-4BC0-804C-D226E5299805}" presName="textRect" presStyleLbl="revTx" presStyleIdx="4" presStyleCnt="6">
        <dgm:presLayoutVars>
          <dgm:chMax val="1"/>
          <dgm:chPref val="1"/>
        </dgm:presLayoutVars>
      </dgm:prSet>
      <dgm:spPr/>
    </dgm:pt>
    <dgm:pt modelId="{B709E51B-0C5C-4982-9D0D-68024697F90C}" type="pres">
      <dgm:prSet presAssocID="{62D0D3C7-3B65-4CC6-BC3B-71E3C4EED7CE}" presName="sibTrans" presStyleLbl="sibTrans2D1" presStyleIdx="0" presStyleCnt="0"/>
      <dgm:spPr/>
    </dgm:pt>
    <dgm:pt modelId="{74260E0F-E5DD-4AEB-A533-CD467818C3AA}" type="pres">
      <dgm:prSet presAssocID="{EBE66BDF-C13B-4EDF-90E6-DBF9C194A5C1}" presName="compNode" presStyleCnt="0"/>
      <dgm:spPr/>
    </dgm:pt>
    <dgm:pt modelId="{47EA5BD0-E38F-4D9A-B8CE-8D2A771074A1}" type="pres">
      <dgm:prSet presAssocID="{EBE66BDF-C13B-4EDF-90E6-DBF9C194A5C1}" presName="iconBgRect" presStyleLbl="bgShp" presStyleIdx="5" presStyleCnt="6"/>
      <dgm:spPr/>
    </dgm:pt>
    <dgm:pt modelId="{416C86AA-3805-407E-A3FD-0CDE66A6C4B0}" type="pres">
      <dgm:prSet presAssocID="{EBE66BDF-C13B-4EDF-90E6-DBF9C194A5C1}"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Checkmark"/>
        </a:ext>
      </dgm:extLst>
    </dgm:pt>
    <dgm:pt modelId="{23C2535B-9408-43D2-B499-260D96682898}" type="pres">
      <dgm:prSet presAssocID="{EBE66BDF-C13B-4EDF-90E6-DBF9C194A5C1}" presName="spaceRect" presStyleCnt="0"/>
      <dgm:spPr/>
    </dgm:pt>
    <dgm:pt modelId="{C53965AE-46B0-43EA-AC17-462E1D027AC8}" type="pres">
      <dgm:prSet presAssocID="{EBE66BDF-C13B-4EDF-90E6-DBF9C194A5C1}" presName="textRect" presStyleLbl="revTx" presStyleIdx="5" presStyleCnt="6">
        <dgm:presLayoutVars>
          <dgm:chMax val="1"/>
          <dgm:chPref val="1"/>
        </dgm:presLayoutVars>
      </dgm:prSet>
      <dgm:spPr/>
    </dgm:pt>
  </dgm:ptLst>
  <dgm:cxnLst>
    <dgm:cxn modelId="{C73B8A05-B3F7-43C8-A30A-A8C390D16B67}" srcId="{4D31ED43-8049-429D-842E-27B0F5D1B63B}" destId="{77F885E9-5E4E-445A-B9E9-F59138E9E8C4}" srcOrd="3" destOrd="0" parTransId="{0662BD1E-EC72-4F15-BD63-DA414F2BA1BB}" sibTransId="{D18DF875-890C-4431-9DC1-5EB3AEE62219}"/>
    <dgm:cxn modelId="{A95A2013-9BBA-4921-A2A7-5BA9BEA64419}" srcId="{4D31ED43-8049-429D-842E-27B0F5D1B63B}" destId="{EBE66BDF-C13B-4EDF-90E6-DBF9C194A5C1}" srcOrd="5" destOrd="0" parTransId="{EEB24F74-F477-429B-BEF0-0A92019DE43F}" sibTransId="{A588345F-AF18-410F-8D26-278AD2E6A45E}"/>
    <dgm:cxn modelId="{8479F022-98D5-4CCF-8531-550B11AF01B3}" srcId="{4D31ED43-8049-429D-842E-27B0F5D1B63B}" destId="{CEEF7821-8BDB-451F-BA99-D4397E9D69E2}" srcOrd="0" destOrd="0" parTransId="{87E606C6-F72F-4273-A102-FB6BF481664D}" sibTransId="{71AED0D1-53C4-4084-B1AD-4E4BBF889DED}"/>
    <dgm:cxn modelId="{2456BC29-DD71-44E3-ADB9-09F285F5C4E0}" type="presOf" srcId="{71AED0D1-53C4-4084-B1AD-4E4BBF889DED}" destId="{1713AA23-EA59-427B-865E-4972F199BB30}" srcOrd="0" destOrd="0" presId="urn:microsoft.com/office/officeart/2018/2/layout/IconCircleList"/>
    <dgm:cxn modelId="{EC37502F-92FF-4F61-B4B0-2F12F6D8E8B4}" type="presOf" srcId="{23C6E561-3BDF-4BC0-804C-D226E5299805}" destId="{0C0A5CAC-EC4C-43B8-A00A-FB65DB4DCD7F}" srcOrd="0" destOrd="0" presId="urn:microsoft.com/office/officeart/2018/2/layout/IconCircleList"/>
    <dgm:cxn modelId="{D0294D36-37BD-4F4E-9BF8-3FF60ED685D2}" type="presOf" srcId="{62D0D3C7-3B65-4CC6-BC3B-71E3C4EED7CE}" destId="{B709E51B-0C5C-4982-9D0D-68024697F90C}" srcOrd="0" destOrd="0" presId="urn:microsoft.com/office/officeart/2018/2/layout/IconCircleList"/>
    <dgm:cxn modelId="{76633E5B-8ED6-472C-B831-78DAEF84B686}" type="presOf" srcId="{77F885E9-5E4E-445A-B9E9-F59138E9E8C4}" destId="{DB0095EE-D274-497D-91BA-8FC0D77ED35B}" srcOrd="0" destOrd="0" presId="urn:microsoft.com/office/officeart/2018/2/layout/IconCircleList"/>
    <dgm:cxn modelId="{5C73AF5C-4E70-4CF5-87A0-26D01FA04BF7}" type="presOf" srcId="{4D31ED43-8049-429D-842E-27B0F5D1B63B}" destId="{3DEED94B-D540-4E98-AF1E-4A86C447C500}" srcOrd="0" destOrd="0" presId="urn:microsoft.com/office/officeart/2018/2/layout/IconCircleList"/>
    <dgm:cxn modelId="{303E2375-4238-4BBD-B324-E2B91FD2068A}" type="presOf" srcId="{50446515-86C7-4369-9680-81708B623964}" destId="{6F7536AD-1F85-4B8D-81F6-19F5C4CD1A78}" srcOrd="0" destOrd="0" presId="urn:microsoft.com/office/officeart/2018/2/layout/IconCircleList"/>
    <dgm:cxn modelId="{4EE93A59-902E-466F-B6E6-92F0063CA9AC}" srcId="{4D31ED43-8049-429D-842E-27B0F5D1B63B}" destId="{23C6E561-3BDF-4BC0-804C-D226E5299805}" srcOrd="4" destOrd="0" parTransId="{6948928B-8931-4C96-A27B-4E442B9CA15F}" sibTransId="{62D0D3C7-3B65-4CC6-BC3B-71E3C4EED7CE}"/>
    <dgm:cxn modelId="{34CB407D-D0F1-4BAF-8AB7-3EAF67D59C8E}" type="presOf" srcId="{EBE66BDF-C13B-4EDF-90E6-DBF9C194A5C1}" destId="{C53965AE-46B0-43EA-AC17-462E1D027AC8}" srcOrd="0" destOrd="0" presId="urn:microsoft.com/office/officeart/2018/2/layout/IconCircleList"/>
    <dgm:cxn modelId="{05CD78AD-A4F5-44F3-BB4A-BE72F5547DF3}" type="presOf" srcId="{58C0D3BF-E73B-4389-8E21-123EE1AE2D49}" destId="{FB93B4C1-83DA-40EB-A49A-495A11FEE19F}" srcOrd="0" destOrd="0" presId="urn:microsoft.com/office/officeart/2018/2/layout/IconCircleList"/>
    <dgm:cxn modelId="{DFA19AAE-F08F-488B-8DDB-A0FD5E28336E}" type="presOf" srcId="{D18DF875-890C-4431-9DC1-5EB3AEE62219}" destId="{34694CB5-F6E7-40A8-8EAB-8312B53A5737}" srcOrd="0" destOrd="0" presId="urn:microsoft.com/office/officeart/2018/2/layout/IconCircleList"/>
    <dgm:cxn modelId="{809CFEAE-C505-4CD7-8B08-02A2ED4B548C}" type="presOf" srcId="{177D76A0-3753-4140-A409-D2A155784FCE}" destId="{742C6395-A87A-411A-9BAB-B93F28647BC4}" srcOrd="0" destOrd="0" presId="urn:microsoft.com/office/officeart/2018/2/layout/IconCircleList"/>
    <dgm:cxn modelId="{55AAD0B7-0700-4028-81DC-78120F0FE1A8}" srcId="{4D31ED43-8049-429D-842E-27B0F5D1B63B}" destId="{9A747BF4-21D0-490A-A9FC-EA9CB493F699}" srcOrd="2" destOrd="0" parTransId="{0AB8F7E4-C832-4B53-B9B8-2A9AC742A3BB}" sibTransId="{177D76A0-3753-4140-A409-D2A155784FCE}"/>
    <dgm:cxn modelId="{53A2B4E6-77E6-429C-8B8F-55D5A7768B0A}" type="presOf" srcId="{CEEF7821-8BDB-451F-BA99-D4397E9D69E2}" destId="{148C3A96-2DF5-413F-A4BA-134BB14AB464}" srcOrd="0" destOrd="0" presId="urn:microsoft.com/office/officeart/2018/2/layout/IconCircleList"/>
    <dgm:cxn modelId="{DC2DFEF3-FBFA-4FFC-8035-61C6BBFDAEA0}" srcId="{4D31ED43-8049-429D-842E-27B0F5D1B63B}" destId="{58C0D3BF-E73B-4389-8E21-123EE1AE2D49}" srcOrd="1" destOrd="0" parTransId="{D25330D8-EA33-460C-A5C1-4B2E95E1A787}" sibTransId="{50446515-86C7-4369-9680-81708B623964}"/>
    <dgm:cxn modelId="{8902CBF4-3145-4A48-A0A9-ED1597A5A274}" type="presOf" srcId="{9A747BF4-21D0-490A-A9FC-EA9CB493F699}" destId="{AFE9ACA2-ACEB-414F-8314-F3F55A6B68A8}" srcOrd="0" destOrd="0" presId="urn:microsoft.com/office/officeart/2018/2/layout/IconCircleList"/>
    <dgm:cxn modelId="{5EBB4D25-9415-4D4C-B633-5D803357C419}" type="presParOf" srcId="{3DEED94B-D540-4E98-AF1E-4A86C447C500}" destId="{26B1A9E6-2C8A-46E0-96A8-FB4C7DC944D4}" srcOrd="0" destOrd="0" presId="urn:microsoft.com/office/officeart/2018/2/layout/IconCircleList"/>
    <dgm:cxn modelId="{78878096-D7BF-4FF6-8591-8292B9E1DD73}" type="presParOf" srcId="{26B1A9E6-2C8A-46E0-96A8-FB4C7DC944D4}" destId="{1557DA8A-862E-444D-9D4F-62A2A019C83F}" srcOrd="0" destOrd="0" presId="urn:microsoft.com/office/officeart/2018/2/layout/IconCircleList"/>
    <dgm:cxn modelId="{8F2BD5E9-0CE8-4E04-B6A8-47F2907D005E}" type="presParOf" srcId="{1557DA8A-862E-444D-9D4F-62A2A019C83F}" destId="{F4175025-701F-4F89-BF2A-01EB5C4C1C84}" srcOrd="0" destOrd="0" presId="urn:microsoft.com/office/officeart/2018/2/layout/IconCircleList"/>
    <dgm:cxn modelId="{A524F583-2CB7-4EFB-89EA-F00B0F1D0514}" type="presParOf" srcId="{1557DA8A-862E-444D-9D4F-62A2A019C83F}" destId="{05731796-7AEA-4921-9147-D02930F753FC}" srcOrd="1" destOrd="0" presId="urn:microsoft.com/office/officeart/2018/2/layout/IconCircleList"/>
    <dgm:cxn modelId="{C59F7D9B-B944-4980-B75E-ADB78777FC94}" type="presParOf" srcId="{1557DA8A-862E-444D-9D4F-62A2A019C83F}" destId="{A5A757EE-B4FC-4357-BA18-4D100F50C3B5}" srcOrd="2" destOrd="0" presId="urn:microsoft.com/office/officeart/2018/2/layout/IconCircleList"/>
    <dgm:cxn modelId="{408F1BAB-AF9E-44CD-AC64-FF43C5FA35C1}" type="presParOf" srcId="{1557DA8A-862E-444D-9D4F-62A2A019C83F}" destId="{148C3A96-2DF5-413F-A4BA-134BB14AB464}" srcOrd="3" destOrd="0" presId="urn:microsoft.com/office/officeart/2018/2/layout/IconCircleList"/>
    <dgm:cxn modelId="{866CA307-8125-4FA1-AB69-A97C01236F36}" type="presParOf" srcId="{26B1A9E6-2C8A-46E0-96A8-FB4C7DC944D4}" destId="{1713AA23-EA59-427B-865E-4972F199BB30}" srcOrd="1" destOrd="0" presId="urn:microsoft.com/office/officeart/2018/2/layout/IconCircleList"/>
    <dgm:cxn modelId="{64DEB51A-BF8D-4098-AE29-89F863CB4F87}" type="presParOf" srcId="{26B1A9E6-2C8A-46E0-96A8-FB4C7DC944D4}" destId="{7575C119-471B-4241-BF96-4AE0DD2D9C08}" srcOrd="2" destOrd="0" presId="urn:microsoft.com/office/officeart/2018/2/layout/IconCircleList"/>
    <dgm:cxn modelId="{7BF13A5D-BD15-40FF-BE95-3AF32FAA042F}" type="presParOf" srcId="{7575C119-471B-4241-BF96-4AE0DD2D9C08}" destId="{85A4E91D-869A-45F9-93BC-08F909BEF675}" srcOrd="0" destOrd="0" presId="urn:microsoft.com/office/officeart/2018/2/layout/IconCircleList"/>
    <dgm:cxn modelId="{23B72D51-E08A-4250-9667-9CE88C49826A}" type="presParOf" srcId="{7575C119-471B-4241-BF96-4AE0DD2D9C08}" destId="{552499F3-7C03-42A2-B8EA-B3DA663B5C5E}" srcOrd="1" destOrd="0" presId="urn:microsoft.com/office/officeart/2018/2/layout/IconCircleList"/>
    <dgm:cxn modelId="{47ADEEE8-FA81-4CB4-A2EA-D1142522323B}" type="presParOf" srcId="{7575C119-471B-4241-BF96-4AE0DD2D9C08}" destId="{5FC592AC-4A66-40BE-83F8-166CD9852A3E}" srcOrd="2" destOrd="0" presId="urn:microsoft.com/office/officeart/2018/2/layout/IconCircleList"/>
    <dgm:cxn modelId="{EBA23FFD-E8E6-47CD-A1A6-C7CDE700A870}" type="presParOf" srcId="{7575C119-471B-4241-BF96-4AE0DD2D9C08}" destId="{FB93B4C1-83DA-40EB-A49A-495A11FEE19F}" srcOrd="3" destOrd="0" presId="urn:microsoft.com/office/officeart/2018/2/layout/IconCircleList"/>
    <dgm:cxn modelId="{98F9A683-116E-4576-9B17-623C318A6281}" type="presParOf" srcId="{26B1A9E6-2C8A-46E0-96A8-FB4C7DC944D4}" destId="{6F7536AD-1F85-4B8D-81F6-19F5C4CD1A78}" srcOrd="3" destOrd="0" presId="urn:microsoft.com/office/officeart/2018/2/layout/IconCircleList"/>
    <dgm:cxn modelId="{6A3E4DD8-BC79-4A6E-AE7C-A03109FC6849}" type="presParOf" srcId="{26B1A9E6-2C8A-46E0-96A8-FB4C7DC944D4}" destId="{D8C15C99-FF1D-4CD7-A290-B4E5FA3544E0}" srcOrd="4" destOrd="0" presId="urn:microsoft.com/office/officeart/2018/2/layout/IconCircleList"/>
    <dgm:cxn modelId="{57E31764-9D17-421B-A1E7-2740EBE4DF0B}" type="presParOf" srcId="{D8C15C99-FF1D-4CD7-A290-B4E5FA3544E0}" destId="{0CED5DC2-6C99-49C3-876A-345147D65854}" srcOrd="0" destOrd="0" presId="urn:microsoft.com/office/officeart/2018/2/layout/IconCircleList"/>
    <dgm:cxn modelId="{B6026FDC-278B-444A-A424-49662C0A5A87}" type="presParOf" srcId="{D8C15C99-FF1D-4CD7-A290-B4E5FA3544E0}" destId="{7D6E267F-0EF1-49D7-838F-199E97460028}" srcOrd="1" destOrd="0" presId="urn:microsoft.com/office/officeart/2018/2/layout/IconCircleList"/>
    <dgm:cxn modelId="{AE40027B-AC5C-4BA2-AB76-F2EA6414BA06}" type="presParOf" srcId="{D8C15C99-FF1D-4CD7-A290-B4E5FA3544E0}" destId="{EC376A41-7546-41EE-A345-03FE0C35DFB5}" srcOrd="2" destOrd="0" presId="urn:microsoft.com/office/officeart/2018/2/layout/IconCircleList"/>
    <dgm:cxn modelId="{815597D6-949B-49B2-AA8D-7C6D8B19D72D}" type="presParOf" srcId="{D8C15C99-FF1D-4CD7-A290-B4E5FA3544E0}" destId="{AFE9ACA2-ACEB-414F-8314-F3F55A6B68A8}" srcOrd="3" destOrd="0" presId="urn:microsoft.com/office/officeart/2018/2/layout/IconCircleList"/>
    <dgm:cxn modelId="{67F6CAD2-E1CB-4023-9618-A361D743EE75}" type="presParOf" srcId="{26B1A9E6-2C8A-46E0-96A8-FB4C7DC944D4}" destId="{742C6395-A87A-411A-9BAB-B93F28647BC4}" srcOrd="5" destOrd="0" presId="urn:microsoft.com/office/officeart/2018/2/layout/IconCircleList"/>
    <dgm:cxn modelId="{48CB0FF4-31BA-4791-B4AC-5EB8278C931F}" type="presParOf" srcId="{26B1A9E6-2C8A-46E0-96A8-FB4C7DC944D4}" destId="{342E7579-E48B-4164-B906-239A035AD17A}" srcOrd="6" destOrd="0" presId="urn:microsoft.com/office/officeart/2018/2/layout/IconCircleList"/>
    <dgm:cxn modelId="{FE002610-C485-41FF-A75D-B00EB728FBD4}" type="presParOf" srcId="{342E7579-E48B-4164-B906-239A035AD17A}" destId="{52D6CE8E-E4D0-4D71-BC11-8F2447207CF2}" srcOrd="0" destOrd="0" presId="urn:microsoft.com/office/officeart/2018/2/layout/IconCircleList"/>
    <dgm:cxn modelId="{997E2FDE-8919-45F3-B601-E4E98055649D}" type="presParOf" srcId="{342E7579-E48B-4164-B906-239A035AD17A}" destId="{ACE6C892-30C1-415C-B85E-DCD6FE02D228}" srcOrd="1" destOrd="0" presId="urn:microsoft.com/office/officeart/2018/2/layout/IconCircleList"/>
    <dgm:cxn modelId="{8C56993F-2FA7-4CDF-A36C-3C2E184BCD17}" type="presParOf" srcId="{342E7579-E48B-4164-B906-239A035AD17A}" destId="{4FEDB4DE-26D1-499F-B4A4-8BF5FD4B8A56}" srcOrd="2" destOrd="0" presId="urn:microsoft.com/office/officeart/2018/2/layout/IconCircleList"/>
    <dgm:cxn modelId="{F9BC8FEA-7B45-4399-B786-34DF7B2222B9}" type="presParOf" srcId="{342E7579-E48B-4164-B906-239A035AD17A}" destId="{DB0095EE-D274-497D-91BA-8FC0D77ED35B}" srcOrd="3" destOrd="0" presId="urn:microsoft.com/office/officeart/2018/2/layout/IconCircleList"/>
    <dgm:cxn modelId="{88339A83-3E31-45BC-A7D7-06F3A098185C}" type="presParOf" srcId="{26B1A9E6-2C8A-46E0-96A8-FB4C7DC944D4}" destId="{34694CB5-F6E7-40A8-8EAB-8312B53A5737}" srcOrd="7" destOrd="0" presId="urn:microsoft.com/office/officeart/2018/2/layout/IconCircleList"/>
    <dgm:cxn modelId="{B8616E77-68D0-42C0-BEAA-34477CFD3A73}" type="presParOf" srcId="{26B1A9E6-2C8A-46E0-96A8-FB4C7DC944D4}" destId="{7AB374D8-D236-43AE-AF47-479D5A6831BF}" srcOrd="8" destOrd="0" presId="urn:microsoft.com/office/officeart/2018/2/layout/IconCircleList"/>
    <dgm:cxn modelId="{EB9279D6-0B48-48A3-968E-A3557954F5FC}" type="presParOf" srcId="{7AB374D8-D236-43AE-AF47-479D5A6831BF}" destId="{232778B7-4917-40F9-8430-94867507CC68}" srcOrd="0" destOrd="0" presId="urn:microsoft.com/office/officeart/2018/2/layout/IconCircleList"/>
    <dgm:cxn modelId="{D51CC327-B7A5-4CFD-9C15-9969063C9546}" type="presParOf" srcId="{7AB374D8-D236-43AE-AF47-479D5A6831BF}" destId="{893938BF-F35A-40E8-8AE8-8545217E28C5}" srcOrd="1" destOrd="0" presId="urn:microsoft.com/office/officeart/2018/2/layout/IconCircleList"/>
    <dgm:cxn modelId="{39B3F921-9666-4F78-BBE4-B676C7E036F3}" type="presParOf" srcId="{7AB374D8-D236-43AE-AF47-479D5A6831BF}" destId="{D96947D7-9C05-4DC7-8173-49768FE2316E}" srcOrd="2" destOrd="0" presId="urn:microsoft.com/office/officeart/2018/2/layout/IconCircleList"/>
    <dgm:cxn modelId="{923B774D-EF82-4E15-9507-C2A71ADB771C}" type="presParOf" srcId="{7AB374D8-D236-43AE-AF47-479D5A6831BF}" destId="{0C0A5CAC-EC4C-43B8-A00A-FB65DB4DCD7F}" srcOrd="3" destOrd="0" presId="urn:microsoft.com/office/officeart/2018/2/layout/IconCircleList"/>
    <dgm:cxn modelId="{35634A95-639D-41BB-93CB-34BD4371C552}" type="presParOf" srcId="{26B1A9E6-2C8A-46E0-96A8-FB4C7DC944D4}" destId="{B709E51B-0C5C-4982-9D0D-68024697F90C}" srcOrd="9" destOrd="0" presId="urn:microsoft.com/office/officeart/2018/2/layout/IconCircleList"/>
    <dgm:cxn modelId="{477270B9-C9B0-4C8B-94B1-5314A1E106CE}" type="presParOf" srcId="{26B1A9E6-2C8A-46E0-96A8-FB4C7DC944D4}" destId="{74260E0F-E5DD-4AEB-A533-CD467818C3AA}" srcOrd="10" destOrd="0" presId="urn:microsoft.com/office/officeart/2018/2/layout/IconCircleList"/>
    <dgm:cxn modelId="{3CD70574-83E2-41A0-8DE2-9237109766BB}" type="presParOf" srcId="{74260E0F-E5DD-4AEB-A533-CD467818C3AA}" destId="{47EA5BD0-E38F-4D9A-B8CE-8D2A771074A1}" srcOrd="0" destOrd="0" presId="urn:microsoft.com/office/officeart/2018/2/layout/IconCircleList"/>
    <dgm:cxn modelId="{C4F918B5-7B64-4618-A03B-C0E983FD9EDA}" type="presParOf" srcId="{74260E0F-E5DD-4AEB-A533-CD467818C3AA}" destId="{416C86AA-3805-407E-A3FD-0CDE66A6C4B0}" srcOrd="1" destOrd="0" presId="urn:microsoft.com/office/officeart/2018/2/layout/IconCircleList"/>
    <dgm:cxn modelId="{A3B97FE7-DC41-4D0D-B9FF-A885ADE1CC0B}" type="presParOf" srcId="{74260E0F-E5DD-4AEB-A533-CD467818C3AA}" destId="{23C2535B-9408-43D2-B499-260D96682898}" srcOrd="2" destOrd="0" presId="urn:microsoft.com/office/officeart/2018/2/layout/IconCircleList"/>
    <dgm:cxn modelId="{C194866F-F8D7-4B78-BB95-458990F38314}" type="presParOf" srcId="{74260E0F-E5DD-4AEB-A533-CD467818C3AA}" destId="{C53965AE-46B0-43EA-AC17-462E1D027AC8}"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D31ED43-8049-429D-842E-27B0F5D1B63B}"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CEEF7821-8BDB-451F-BA99-D4397E9D69E2}">
      <dgm:prSet custT="1"/>
      <dgm:spPr/>
      <dgm:t>
        <a:bodyPr/>
        <a:lstStyle/>
        <a:p>
          <a:r>
            <a:rPr lang="en-GB" sz="1800" dirty="0"/>
            <a:t>Direct Payments can only be used for what has been agreed in their Care and Support Plan following an assessment </a:t>
          </a:r>
          <a:endParaRPr lang="en-US" sz="1800" dirty="0"/>
        </a:p>
      </dgm:t>
    </dgm:pt>
    <dgm:pt modelId="{87E606C6-F72F-4273-A102-FB6BF481664D}" type="parTrans" cxnId="{8479F022-98D5-4CCF-8531-550B11AF01B3}">
      <dgm:prSet/>
      <dgm:spPr/>
      <dgm:t>
        <a:bodyPr/>
        <a:lstStyle/>
        <a:p>
          <a:endParaRPr lang="en-US" sz="2400"/>
        </a:p>
      </dgm:t>
    </dgm:pt>
    <dgm:pt modelId="{71AED0D1-53C4-4084-B1AD-4E4BBF889DED}" type="sibTrans" cxnId="{8479F022-98D5-4CCF-8531-550B11AF01B3}">
      <dgm:prSet/>
      <dgm:spPr/>
      <dgm:t>
        <a:bodyPr/>
        <a:lstStyle/>
        <a:p>
          <a:endParaRPr lang="en-US" sz="2400"/>
        </a:p>
      </dgm:t>
    </dgm:pt>
    <dgm:pt modelId="{58C0D3BF-E73B-4389-8E21-123EE1AE2D49}">
      <dgm:prSet custT="1"/>
      <dgm:spPr/>
      <dgm:t>
        <a:bodyPr/>
        <a:lstStyle/>
        <a:p>
          <a:r>
            <a:rPr lang="en-GB" sz="1800" dirty="0"/>
            <a:t>Direct Payments can be managed by the individual or a nominated person such as family member. The Council cannot manage a Direct Payment if the individual does not have capacity and there is no family or friend to manage their care on their behalf. Third party managed account (management of DP funds) – such as by a payroll provider. The individual or suitable person will still need to act as the employer </a:t>
          </a:r>
          <a:endParaRPr lang="en-US" sz="1800" dirty="0"/>
        </a:p>
      </dgm:t>
    </dgm:pt>
    <dgm:pt modelId="{D25330D8-EA33-460C-A5C1-4B2E95E1A787}" type="parTrans" cxnId="{DC2DFEF3-FBFA-4FFC-8035-61C6BBFDAEA0}">
      <dgm:prSet/>
      <dgm:spPr/>
      <dgm:t>
        <a:bodyPr/>
        <a:lstStyle/>
        <a:p>
          <a:endParaRPr lang="en-US" sz="2400"/>
        </a:p>
      </dgm:t>
    </dgm:pt>
    <dgm:pt modelId="{50446515-86C7-4369-9680-81708B623964}" type="sibTrans" cxnId="{DC2DFEF3-FBFA-4FFC-8035-61C6BBFDAEA0}">
      <dgm:prSet/>
      <dgm:spPr/>
      <dgm:t>
        <a:bodyPr/>
        <a:lstStyle/>
        <a:p>
          <a:endParaRPr lang="en-US" sz="2400"/>
        </a:p>
      </dgm:t>
    </dgm:pt>
    <dgm:pt modelId="{77F885E9-5E4E-445A-B9E9-F59138E9E8C4}">
      <dgm:prSet custT="1"/>
      <dgm:spPr/>
      <dgm:t>
        <a:bodyPr/>
        <a:lstStyle/>
        <a:p>
          <a:r>
            <a:rPr lang="en-US" sz="1800" dirty="0"/>
            <a:t>The Council reviews Direct Payment spend regularly to ensure the Direct Payment is being managed and used appropriately </a:t>
          </a:r>
        </a:p>
      </dgm:t>
    </dgm:pt>
    <dgm:pt modelId="{0662BD1E-EC72-4F15-BD63-DA414F2BA1BB}" type="parTrans" cxnId="{C73B8A05-B3F7-43C8-A30A-A8C390D16B67}">
      <dgm:prSet/>
      <dgm:spPr/>
      <dgm:t>
        <a:bodyPr/>
        <a:lstStyle/>
        <a:p>
          <a:endParaRPr lang="en-US" sz="2400"/>
        </a:p>
      </dgm:t>
    </dgm:pt>
    <dgm:pt modelId="{D18DF875-890C-4431-9DC1-5EB3AEE62219}" type="sibTrans" cxnId="{C73B8A05-B3F7-43C8-A30A-A8C390D16B67}">
      <dgm:prSet/>
      <dgm:spPr/>
      <dgm:t>
        <a:bodyPr/>
        <a:lstStyle/>
        <a:p>
          <a:endParaRPr lang="en-US" sz="2400"/>
        </a:p>
      </dgm:t>
    </dgm:pt>
    <dgm:pt modelId="{DB488CFB-6871-4A40-97FB-B32386DBA9F2}" type="pres">
      <dgm:prSet presAssocID="{4D31ED43-8049-429D-842E-27B0F5D1B63B}" presName="linear" presStyleCnt="0">
        <dgm:presLayoutVars>
          <dgm:animLvl val="lvl"/>
          <dgm:resizeHandles val="exact"/>
        </dgm:presLayoutVars>
      </dgm:prSet>
      <dgm:spPr/>
    </dgm:pt>
    <dgm:pt modelId="{B2C4406F-5832-499C-B778-F418E0AB783B}" type="pres">
      <dgm:prSet presAssocID="{CEEF7821-8BDB-451F-BA99-D4397E9D69E2}" presName="parentText" presStyleLbl="node1" presStyleIdx="0" presStyleCnt="3">
        <dgm:presLayoutVars>
          <dgm:chMax val="0"/>
          <dgm:bulletEnabled val="1"/>
        </dgm:presLayoutVars>
      </dgm:prSet>
      <dgm:spPr/>
    </dgm:pt>
    <dgm:pt modelId="{2C347A86-527C-4282-B200-51114305B0BA}" type="pres">
      <dgm:prSet presAssocID="{71AED0D1-53C4-4084-B1AD-4E4BBF889DED}" presName="spacer" presStyleCnt="0"/>
      <dgm:spPr/>
    </dgm:pt>
    <dgm:pt modelId="{BD1421C7-608D-472F-A889-7C50C471E35F}" type="pres">
      <dgm:prSet presAssocID="{58C0D3BF-E73B-4389-8E21-123EE1AE2D49}" presName="parentText" presStyleLbl="node1" presStyleIdx="1" presStyleCnt="3">
        <dgm:presLayoutVars>
          <dgm:chMax val="0"/>
          <dgm:bulletEnabled val="1"/>
        </dgm:presLayoutVars>
      </dgm:prSet>
      <dgm:spPr/>
    </dgm:pt>
    <dgm:pt modelId="{E4E84E2D-430F-428D-87EF-875353689578}" type="pres">
      <dgm:prSet presAssocID="{50446515-86C7-4369-9680-81708B623964}" presName="spacer" presStyleCnt="0"/>
      <dgm:spPr/>
    </dgm:pt>
    <dgm:pt modelId="{CF580E29-E67D-4BD2-98BF-C4BC2BBD2DF7}" type="pres">
      <dgm:prSet presAssocID="{77F885E9-5E4E-445A-B9E9-F59138E9E8C4}" presName="parentText" presStyleLbl="node1" presStyleIdx="2" presStyleCnt="3">
        <dgm:presLayoutVars>
          <dgm:chMax val="0"/>
          <dgm:bulletEnabled val="1"/>
        </dgm:presLayoutVars>
      </dgm:prSet>
      <dgm:spPr/>
    </dgm:pt>
  </dgm:ptLst>
  <dgm:cxnLst>
    <dgm:cxn modelId="{C73B8A05-B3F7-43C8-A30A-A8C390D16B67}" srcId="{4D31ED43-8049-429D-842E-27B0F5D1B63B}" destId="{77F885E9-5E4E-445A-B9E9-F59138E9E8C4}" srcOrd="2" destOrd="0" parTransId="{0662BD1E-EC72-4F15-BD63-DA414F2BA1BB}" sibTransId="{D18DF875-890C-4431-9DC1-5EB3AEE62219}"/>
    <dgm:cxn modelId="{8479F022-98D5-4CCF-8531-550B11AF01B3}" srcId="{4D31ED43-8049-429D-842E-27B0F5D1B63B}" destId="{CEEF7821-8BDB-451F-BA99-D4397E9D69E2}" srcOrd="0" destOrd="0" parTransId="{87E606C6-F72F-4273-A102-FB6BF481664D}" sibTransId="{71AED0D1-53C4-4084-B1AD-4E4BBF889DED}"/>
    <dgm:cxn modelId="{4ACDB074-1347-41E6-B0B7-C22831CAF3C9}" type="presOf" srcId="{4D31ED43-8049-429D-842E-27B0F5D1B63B}" destId="{DB488CFB-6871-4A40-97FB-B32386DBA9F2}" srcOrd="0" destOrd="0" presId="urn:microsoft.com/office/officeart/2005/8/layout/vList2"/>
    <dgm:cxn modelId="{0140187C-1DF0-4CF0-B794-6EEA390863B6}" type="presOf" srcId="{77F885E9-5E4E-445A-B9E9-F59138E9E8C4}" destId="{CF580E29-E67D-4BD2-98BF-C4BC2BBD2DF7}" srcOrd="0" destOrd="0" presId="urn:microsoft.com/office/officeart/2005/8/layout/vList2"/>
    <dgm:cxn modelId="{13DD9E85-657D-44CD-BE66-734854F582C9}" type="presOf" srcId="{CEEF7821-8BDB-451F-BA99-D4397E9D69E2}" destId="{B2C4406F-5832-499C-B778-F418E0AB783B}" srcOrd="0" destOrd="0" presId="urn:microsoft.com/office/officeart/2005/8/layout/vList2"/>
    <dgm:cxn modelId="{74E1D1CF-616B-448D-A7C6-9CA427411CA5}" type="presOf" srcId="{58C0D3BF-E73B-4389-8E21-123EE1AE2D49}" destId="{BD1421C7-608D-472F-A889-7C50C471E35F}" srcOrd="0" destOrd="0" presId="urn:microsoft.com/office/officeart/2005/8/layout/vList2"/>
    <dgm:cxn modelId="{DC2DFEF3-FBFA-4FFC-8035-61C6BBFDAEA0}" srcId="{4D31ED43-8049-429D-842E-27B0F5D1B63B}" destId="{58C0D3BF-E73B-4389-8E21-123EE1AE2D49}" srcOrd="1" destOrd="0" parTransId="{D25330D8-EA33-460C-A5C1-4B2E95E1A787}" sibTransId="{50446515-86C7-4369-9680-81708B623964}"/>
    <dgm:cxn modelId="{FA0FCA1B-B09C-4F94-AC55-FB08394E8A45}" type="presParOf" srcId="{DB488CFB-6871-4A40-97FB-B32386DBA9F2}" destId="{B2C4406F-5832-499C-B778-F418E0AB783B}" srcOrd="0" destOrd="0" presId="urn:microsoft.com/office/officeart/2005/8/layout/vList2"/>
    <dgm:cxn modelId="{EFB9C49C-5850-4E25-A8F4-E33E1430D5C8}" type="presParOf" srcId="{DB488CFB-6871-4A40-97FB-B32386DBA9F2}" destId="{2C347A86-527C-4282-B200-51114305B0BA}" srcOrd="1" destOrd="0" presId="urn:microsoft.com/office/officeart/2005/8/layout/vList2"/>
    <dgm:cxn modelId="{3A280868-DB67-4182-973A-238A393D8852}" type="presParOf" srcId="{DB488CFB-6871-4A40-97FB-B32386DBA9F2}" destId="{BD1421C7-608D-472F-A889-7C50C471E35F}" srcOrd="2" destOrd="0" presId="urn:microsoft.com/office/officeart/2005/8/layout/vList2"/>
    <dgm:cxn modelId="{1DE409B4-ACBB-4B18-8D7B-82F9D93BB6E8}" type="presParOf" srcId="{DB488CFB-6871-4A40-97FB-B32386DBA9F2}" destId="{E4E84E2D-430F-428D-87EF-875353689578}" srcOrd="3" destOrd="0" presId="urn:microsoft.com/office/officeart/2005/8/layout/vList2"/>
    <dgm:cxn modelId="{67075875-D5B2-4B0E-8163-002CF9BA9665}" type="presParOf" srcId="{DB488CFB-6871-4A40-97FB-B32386DBA9F2}" destId="{CF580E29-E67D-4BD2-98BF-C4BC2BBD2DF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C09524-6B74-4DBE-B24A-5A24EE938FAB}">
      <dsp:nvSpPr>
        <dsp:cNvPr id="0" name=""/>
        <dsp:cNvSpPr/>
      </dsp:nvSpPr>
      <dsp:spPr>
        <a:xfrm>
          <a:off x="0" y="3653"/>
          <a:ext cx="4474840" cy="40774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Choice </a:t>
          </a:r>
          <a:endParaRPr lang="en-US" sz="1700" kern="1200"/>
        </a:p>
      </dsp:txBody>
      <dsp:txXfrm>
        <a:off x="19904" y="23557"/>
        <a:ext cx="4435032" cy="367937"/>
      </dsp:txXfrm>
    </dsp:sp>
    <dsp:sp modelId="{8C90BEAB-922B-40ED-8585-504BABE39764}">
      <dsp:nvSpPr>
        <dsp:cNvPr id="0" name=""/>
        <dsp:cNvSpPr/>
      </dsp:nvSpPr>
      <dsp:spPr>
        <a:xfrm>
          <a:off x="0" y="460358"/>
          <a:ext cx="4474840" cy="40774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Control </a:t>
          </a:r>
          <a:endParaRPr lang="en-US" sz="1700" kern="1200"/>
        </a:p>
      </dsp:txBody>
      <dsp:txXfrm>
        <a:off x="19904" y="480262"/>
        <a:ext cx="4435032" cy="367937"/>
      </dsp:txXfrm>
    </dsp:sp>
    <dsp:sp modelId="{3B6B5C90-E07E-438E-A587-422D7155C852}">
      <dsp:nvSpPr>
        <dsp:cNvPr id="0" name=""/>
        <dsp:cNvSpPr/>
      </dsp:nvSpPr>
      <dsp:spPr>
        <a:xfrm>
          <a:off x="0" y="917063"/>
          <a:ext cx="4474840" cy="40774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Individual requirements </a:t>
          </a:r>
          <a:endParaRPr lang="en-US" sz="1700" kern="1200"/>
        </a:p>
      </dsp:txBody>
      <dsp:txXfrm>
        <a:off x="19904" y="936967"/>
        <a:ext cx="4435032" cy="367937"/>
      </dsp:txXfrm>
    </dsp:sp>
    <dsp:sp modelId="{7E623639-16C2-408D-AA90-7098DC05C196}">
      <dsp:nvSpPr>
        <dsp:cNvPr id="0" name=""/>
        <dsp:cNvSpPr/>
      </dsp:nvSpPr>
      <dsp:spPr>
        <a:xfrm>
          <a:off x="0" y="1373769"/>
          <a:ext cx="4474840" cy="40774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Person centred</a:t>
          </a:r>
          <a:endParaRPr lang="en-US" sz="1700" kern="1200"/>
        </a:p>
      </dsp:txBody>
      <dsp:txXfrm>
        <a:off x="19904" y="1393673"/>
        <a:ext cx="4435032" cy="367937"/>
      </dsp:txXfrm>
    </dsp:sp>
    <dsp:sp modelId="{896B510F-140F-4981-8BF0-55A7190A38E6}">
      <dsp:nvSpPr>
        <dsp:cNvPr id="0" name=""/>
        <dsp:cNvSpPr/>
      </dsp:nvSpPr>
      <dsp:spPr>
        <a:xfrm>
          <a:off x="0" y="1830474"/>
          <a:ext cx="4474840" cy="40774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dirty="0"/>
            <a:t>Ability to design something </a:t>
          </a:r>
          <a:endParaRPr lang="en-US" sz="1700" kern="1200" dirty="0"/>
        </a:p>
      </dsp:txBody>
      <dsp:txXfrm>
        <a:off x="19904" y="1850378"/>
        <a:ext cx="4435032" cy="367937"/>
      </dsp:txXfrm>
    </dsp:sp>
    <dsp:sp modelId="{6D24B033-9FB4-422B-9999-8920297C3ADD}">
      <dsp:nvSpPr>
        <dsp:cNvPr id="0" name=""/>
        <dsp:cNvSpPr/>
      </dsp:nvSpPr>
      <dsp:spPr>
        <a:xfrm>
          <a:off x="0" y="2298681"/>
          <a:ext cx="4474840" cy="40774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Tailored services </a:t>
          </a:r>
          <a:endParaRPr lang="en-US" sz="1700" kern="1200"/>
        </a:p>
      </dsp:txBody>
      <dsp:txXfrm>
        <a:off x="19904" y="2318585"/>
        <a:ext cx="4435032" cy="367937"/>
      </dsp:txXfrm>
    </dsp:sp>
    <dsp:sp modelId="{B86F0BC5-027C-4843-A094-630CE019CB9A}">
      <dsp:nvSpPr>
        <dsp:cNvPr id="0" name=""/>
        <dsp:cNvSpPr/>
      </dsp:nvSpPr>
      <dsp:spPr>
        <a:xfrm>
          <a:off x="0" y="2743883"/>
          <a:ext cx="4474840" cy="40774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Empowering individuals and communities </a:t>
          </a:r>
          <a:endParaRPr lang="en-US" sz="1700" kern="1200"/>
        </a:p>
      </dsp:txBody>
      <dsp:txXfrm>
        <a:off x="19904" y="2763787"/>
        <a:ext cx="4435032" cy="367937"/>
      </dsp:txXfrm>
    </dsp:sp>
    <dsp:sp modelId="{7C1F39E4-3B8B-45F4-8DD7-14948A84FE46}">
      <dsp:nvSpPr>
        <dsp:cNvPr id="0" name=""/>
        <dsp:cNvSpPr/>
      </dsp:nvSpPr>
      <dsp:spPr>
        <a:xfrm>
          <a:off x="0" y="3200589"/>
          <a:ext cx="4474840" cy="40774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Equality </a:t>
          </a:r>
          <a:endParaRPr lang="en-US" sz="1700" kern="1200"/>
        </a:p>
      </dsp:txBody>
      <dsp:txXfrm>
        <a:off x="19904" y="3220493"/>
        <a:ext cx="4435032" cy="367937"/>
      </dsp:txXfrm>
    </dsp:sp>
    <dsp:sp modelId="{243DFAD9-CB76-42A0-A0A0-C2A7D90737BB}">
      <dsp:nvSpPr>
        <dsp:cNvPr id="0" name=""/>
        <dsp:cNvSpPr/>
      </dsp:nvSpPr>
      <dsp:spPr>
        <a:xfrm>
          <a:off x="0" y="3657294"/>
          <a:ext cx="4474840" cy="40774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Wellbeing </a:t>
          </a:r>
          <a:endParaRPr lang="en-US" sz="1700" kern="1200"/>
        </a:p>
      </dsp:txBody>
      <dsp:txXfrm>
        <a:off x="19904" y="3677198"/>
        <a:ext cx="4435032" cy="3679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91112B-FDDF-4ADA-B658-A8943D36F908}">
      <dsp:nvSpPr>
        <dsp:cNvPr id="0" name=""/>
        <dsp:cNvSpPr/>
      </dsp:nvSpPr>
      <dsp:spPr>
        <a:xfrm>
          <a:off x="0" y="0"/>
          <a:ext cx="7289799" cy="0"/>
        </a:xfrm>
        <a:prstGeom prst="line">
          <a:avLst/>
        </a:prstGeom>
        <a:solidFill>
          <a:schemeClr val="accent2">
            <a:hueOff val="0"/>
            <a:satOff val="0"/>
            <a:lumOff val="0"/>
            <a:alphaOff val="0"/>
          </a:schemeClr>
        </a:solidFill>
        <a:ln w="9525" cap="flat" cmpd="sng" algn="ctr">
          <a:solidFill>
            <a:schemeClr val="accent2">
              <a:hueOff val="0"/>
              <a:satOff val="0"/>
              <a:lumOff val="0"/>
              <a:alphaOff val="0"/>
            </a:schemeClr>
          </a:solidFill>
          <a:prstDash val="solid"/>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1">
          <a:scrgbClr r="0" g="0" b="0"/>
        </a:lnRef>
        <a:fillRef idx="3">
          <a:scrgbClr r="0" g="0" b="0"/>
        </a:fillRef>
        <a:effectRef idx="3">
          <a:scrgbClr r="0" g="0" b="0"/>
        </a:effectRef>
        <a:fontRef idx="minor">
          <a:schemeClr val="lt1"/>
        </a:fontRef>
      </dsp:style>
    </dsp:sp>
    <dsp:sp modelId="{6D6EDB45-B809-4B84-A980-AA502E1580D4}">
      <dsp:nvSpPr>
        <dsp:cNvPr id="0" name=""/>
        <dsp:cNvSpPr/>
      </dsp:nvSpPr>
      <dsp:spPr>
        <a:xfrm>
          <a:off x="0" y="0"/>
          <a:ext cx="7289799" cy="2640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n-GB" sz="3400" kern="1200" dirty="0"/>
            <a:t>A sum of money paid to an individual to arrange and purchase their own care based on their assessed care and support needs </a:t>
          </a:r>
          <a:endParaRPr lang="en-US" sz="3400" kern="1200" dirty="0"/>
        </a:p>
      </dsp:txBody>
      <dsp:txXfrm>
        <a:off x="0" y="0"/>
        <a:ext cx="7289799" cy="2640561"/>
      </dsp:txXfrm>
    </dsp:sp>
    <dsp:sp modelId="{565F51CB-454A-4264-B7A4-94867EE96B63}">
      <dsp:nvSpPr>
        <dsp:cNvPr id="0" name=""/>
        <dsp:cNvSpPr/>
      </dsp:nvSpPr>
      <dsp:spPr>
        <a:xfrm>
          <a:off x="0" y="2640561"/>
          <a:ext cx="7289799" cy="0"/>
        </a:xfrm>
        <a:prstGeom prst="line">
          <a:avLst/>
        </a:prstGeom>
        <a:solidFill>
          <a:schemeClr val="accent3">
            <a:hueOff val="0"/>
            <a:satOff val="0"/>
            <a:lumOff val="0"/>
            <a:alphaOff val="0"/>
          </a:schemeClr>
        </a:solidFill>
        <a:ln w="9525" cap="flat" cmpd="sng" algn="ctr">
          <a:solidFill>
            <a:schemeClr val="accent3">
              <a:hueOff val="0"/>
              <a:satOff val="0"/>
              <a:lumOff val="0"/>
              <a:alphaOff val="0"/>
            </a:schemeClr>
          </a:solidFill>
          <a:prstDash val="solid"/>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1">
          <a:scrgbClr r="0" g="0" b="0"/>
        </a:lnRef>
        <a:fillRef idx="3">
          <a:scrgbClr r="0" g="0" b="0"/>
        </a:fillRef>
        <a:effectRef idx="3">
          <a:scrgbClr r="0" g="0" b="0"/>
        </a:effectRef>
        <a:fontRef idx="minor">
          <a:schemeClr val="lt1"/>
        </a:fontRef>
      </dsp:style>
    </dsp:sp>
    <dsp:sp modelId="{76B037BF-B04D-4C0E-AD13-98B7D2387950}">
      <dsp:nvSpPr>
        <dsp:cNvPr id="0" name=""/>
        <dsp:cNvSpPr/>
      </dsp:nvSpPr>
      <dsp:spPr>
        <a:xfrm>
          <a:off x="0" y="2640561"/>
          <a:ext cx="7289799" cy="2640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n-GB" sz="3400" kern="1200" dirty="0"/>
            <a:t>This allows individuals to have more choice and control over how their care needs are met by employing a Personal Assistance or agency of their choice, or using services in the community </a:t>
          </a:r>
          <a:endParaRPr lang="en-US" sz="3400" kern="1200" dirty="0"/>
        </a:p>
      </dsp:txBody>
      <dsp:txXfrm>
        <a:off x="0" y="2640561"/>
        <a:ext cx="7289799" cy="264056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175025-701F-4F89-BF2A-01EB5C4C1C84}">
      <dsp:nvSpPr>
        <dsp:cNvPr id="0" name=""/>
        <dsp:cNvSpPr/>
      </dsp:nvSpPr>
      <dsp:spPr>
        <a:xfrm>
          <a:off x="107822" y="186948"/>
          <a:ext cx="994578" cy="994578"/>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5731796-7AEA-4921-9147-D02930F753FC}">
      <dsp:nvSpPr>
        <dsp:cNvPr id="0" name=""/>
        <dsp:cNvSpPr/>
      </dsp:nvSpPr>
      <dsp:spPr>
        <a:xfrm>
          <a:off x="316684" y="395810"/>
          <a:ext cx="576855" cy="57685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48C3A96-2DF5-413F-A4BA-134BB14AB464}">
      <dsp:nvSpPr>
        <dsp:cNvPr id="0" name=""/>
        <dsp:cNvSpPr/>
      </dsp:nvSpPr>
      <dsp:spPr>
        <a:xfrm>
          <a:off x="1315525" y="186948"/>
          <a:ext cx="2344364" cy="994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GB" sz="2000" kern="1200" dirty="0"/>
            <a:t>Choosing a provider to support people who is right for them</a:t>
          </a:r>
          <a:endParaRPr lang="en-US" sz="2000" kern="1200" dirty="0"/>
        </a:p>
      </dsp:txBody>
      <dsp:txXfrm>
        <a:off x="1315525" y="186948"/>
        <a:ext cx="2344364" cy="994578"/>
      </dsp:txXfrm>
    </dsp:sp>
    <dsp:sp modelId="{85A4E91D-869A-45F9-93BC-08F909BEF675}">
      <dsp:nvSpPr>
        <dsp:cNvPr id="0" name=""/>
        <dsp:cNvSpPr/>
      </dsp:nvSpPr>
      <dsp:spPr>
        <a:xfrm>
          <a:off x="4068377" y="186948"/>
          <a:ext cx="994578" cy="994578"/>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52499F3-7C03-42A2-B8EA-B3DA663B5C5E}">
      <dsp:nvSpPr>
        <dsp:cNvPr id="0" name=""/>
        <dsp:cNvSpPr/>
      </dsp:nvSpPr>
      <dsp:spPr>
        <a:xfrm>
          <a:off x="4277238" y="395810"/>
          <a:ext cx="576855" cy="57685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B93B4C1-83DA-40EB-A49A-495A11FEE19F}">
      <dsp:nvSpPr>
        <dsp:cNvPr id="0" name=""/>
        <dsp:cNvSpPr/>
      </dsp:nvSpPr>
      <dsp:spPr>
        <a:xfrm>
          <a:off x="5276080" y="186948"/>
          <a:ext cx="2344364" cy="994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GB" sz="2000" kern="1200" dirty="0"/>
            <a:t>Employing someone they know and trust</a:t>
          </a:r>
          <a:endParaRPr lang="en-US" sz="2000" kern="1200" dirty="0"/>
        </a:p>
      </dsp:txBody>
      <dsp:txXfrm>
        <a:off x="5276080" y="186948"/>
        <a:ext cx="2344364" cy="994578"/>
      </dsp:txXfrm>
    </dsp:sp>
    <dsp:sp modelId="{0CED5DC2-6C99-49C3-876A-345147D65854}">
      <dsp:nvSpPr>
        <dsp:cNvPr id="0" name=""/>
        <dsp:cNvSpPr/>
      </dsp:nvSpPr>
      <dsp:spPr>
        <a:xfrm>
          <a:off x="107822" y="2046372"/>
          <a:ext cx="994578" cy="994578"/>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D6E267F-0EF1-49D7-838F-199E97460028}">
      <dsp:nvSpPr>
        <dsp:cNvPr id="0" name=""/>
        <dsp:cNvSpPr/>
      </dsp:nvSpPr>
      <dsp:spPr>
        <a:xfrm>
          <a:off x="316684" y="2255234"/>
          <a:ext cx="576855" cy="57685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FE9ACA2-ACEB-414F-8314-F3F55A6B68A8}">
      <dsp:nvSpPr>
        <dsp:cNvPr id="0" name=""/>
        <dsp:cNvSpPr/>
      </dsp:nvSpPr>
      <dsp:spPr>
        <a:xfrm>
          <a:off x="1315525" y="2046372"/>
          <a:ext cx="2344364" cy="994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GB" sz="2000" kern="1200" dirty="0"/>
            <a:t>Choosing to receive support at a time suitable time for them </a:t>
          </a:r>
          <a:endParaRPr lang="en-US" sz="2000" kern="1200" dirty="0"/>
        </a:p>
      </dsp:txBody>
      <dsp:txXfrm>
        <a:off x="1315525" y="2046372"/>
        <a:ext cx="2344364" cy="994578"/>
      </dsp:txXfrm>
    </dsp:sp>
    <dsp:sp modelId="{52D6CE8E-E4D0-4D71-BC11-8F2447207CF2}">
      <dsp:nvSpPr>
        <dsp:cNvPr id="0" name=""/>
        <dsp:cNvSpPr/>
      </dsp:nvSpPr>
      <dsp:spPr>
        <a:xfrm>
          <a:off x="4068377" y="2046372"/>
          <a:ext cx="994578" cy="994578"/>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CE6C892-30C1-415C-B85E-DCD6FE02D228}">
      <dsp:nvSpPr>
        <dsp:cNvPr id="0" name=""/>
        <dsp:cNvSpPr/>
      </dsp:nvSpPr>
      <dsp:spPr>
        <a:xfrm>
          <a:off x="4277238" y="2255234"/>
          <a:ext cx="576855" cy="57685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B0095EE-D274-497D-91BA-8FC0D77ED35B}">
      <dsp:nvSpPr>
        <dsp:cNvPr id="0" name=""/>
        <dsp:cNvSpPr/>
      </dsp:nvSpPr>
      <dsp:spPr>
        <a:xfrm>
          <a:off x="5276080" y="2046372"/>
          <a:ext cx="2344364" cy="994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GB" sz="2000" kern="1200" dirty="0"/>
            <a:t>Increasing independence</a:t>
          </a:r>
          <a:endParaRPr lang="en-US" sz="2000" kern="1200" dirty="0"/>
        </a:p>
      </dsp:txBody>
      <dsp:txXfrm>
        <a:off x="5276080" y="2046372"/>
        <a:ext cx="2344364" cy="994578"/>
      </dsp:txXfrm>
    </dsp:sp>
    <dsp:sp modelId="{232778B7-4917-40F9-8430-94867507CC68}">
      <dsp:nvSpPr>
        <dsp:cNvPr id="0" name=""/>
        <dsp:cNvSpPr/>
      </dsp:nvSpPr>
      <dsp:spPr>
        <a:xfrm>
          <a:off x="107822" y="3905796"/>
          <a:ext cx="994578" cy="994578"/>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93938BF-F35A-40E8-8AE8-8545217E28C5}">
      <dsp:nvSpPr>
        <dsp:cNvPr id="0" name=""/>
        <dsp:cNvSpPr/>
      </dsp:nvSpPr>
      <dsp:spPr>
        <a:xfrm>
          <a:off x="316684" y="4114657"/>
          <a:ext cx="576855" cy="576855"/>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C0A5CAC-EC4C-43B8-A00A-FB65DB4DCD7F}">
      <dsp:nvSpPr>
        <dsp:cNvPr id="0" name=""/>
        <dsp:cNvSpPr/>
      </dsp:nvSpPr>
      <dsp:spPr>
        <a:xfrm>
          <a:off x="1315525" y="3905796"/>
          <a:ext cx="2344364" cy="994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GB" sz="2000" kern="1200" dirty="0"/>
            <a:t>Enables people to stay </a:t>
          </a:r>
          <a:r>
            <a:rPr lang="en-GB" sz="2000" kern="1200"/>
            <a:t>in their </a:t>
          </a:r>
          <a:r>
            <a:rPr lang="en-GB" sz="2000" kern="1200" dirty="0"/>
            <a:t>own home</a:t>
          </a:r>
          <a:endParaRPr lang="en-US" sz="2000" kern="1200" dirty="0"/>
        </a:p>
      </dsp:txBody>
      <dsp:txXfrm>
        <a:off x="1315525" y="3905796"/>
        <a:ext cx="2344364" cy="994578"/>
      </dsp:txXfrm>
    </dsp:sp>
    <dsp:sp modelId="{47EA5BD0-E38F-4D9A-B8CE-8D2A771074A1}">
      <dsp:nvSpPr>
        <dsp:cNvPr id="0" name=""/>
        <dsp:cNvSpPr/>
      </dsp:nvSpPr>
      <dsp:spPr>
        <a:xfrm>
          <a:off x="4068377" y="3905796"/>
          <a:ext cx="994578" cy="994578"/>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16C86AA-3805-407E-A3FD-0CDE66A6C4B0}">
      <dsp:nvSpPr>
        <dsp:cNvPr id="0" name=""/>
        <dsp:cNvSpPr/>
      </dsp:nvSpPr>
      <dsp:spPr>
        <a:xfrm>
          <a:off x="4277238" y="4114657"/>
          <a:ext cx="576855" cy="576855"/>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53965AE-46B0-43EA-AC17-462E1D027AC8}">
      <dsp:nvSpPr>
        <dsp:cNvPr id="0" name=""/>
        <dsp:cNvSpPr/>
      </dsp:nvSpPr>
      <dsp:spPr>
        <a:xfrm>
          <a:off x="5276080" y="3905796"/>
          <a:ext cx="2344364" cy="994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89000">
            <a:lnSpc>
              <a:spcPct val="100000"/>
            </a:lnSpc>
            <a:spcBef>
              <a:spcPct val="0"/>
            </a:spcBef>
            <a:spcAft>
              <a:spcPct val="35000"/>
            </a:spcAft>
            <a:buNone/>
          </a:pPr>
          <a:r>
            <a:rPr lang="en-GB" sz="2000" kern="1200"/>
            <a:t>Allows flexibility</a:t>
          </a:r>
          <a:endParaRPr lang="en-US" sz="2000" kern="1200"/>
        </a:p>
      </dsp:txBody>
      <dsp:txXfrm>
        <a:off x="5276080" y="3905796"/>
        <a:ext cx="2344364" cy="99457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C4406F-5832-499C-B778-F418E0AB783B}">
      <dsp:nvSpPr>
        <dsp:cNvPr id="0" name=""/>
        <dsp:cNvSpPr/>
      </dsp:nvSpPr>
      <dsp:spPr>
        <a:xfrm>
          <a:off x="0" y="1779"/>
          <a:ext cx="7074302" cy="1650257"/>
        </a:xfrm>
        <a:prstGeom prst="roundRect">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dirty="0"/>
            <a:t>Direct Payments can only be used for what has been agreed in their Care and Support Plan following an assessment </a:t>
          </a:r>
          <a:endParaRPr lang="en-US" sz="1800" kern="1200" dirty="0"/>
        </a:p>
      </dsp:txBody>
      <dsp:txXfrm>
        <a:off x="80559" y="82338"/>
        <a:ext cx="6913184" cy="1489139"/>
      </dsp:txXfrm>
    </dsp:sp>
    <dsp:sp modelId="{BD1421C7-608D-472F-A889-7C50C471E35F}">
      <dsp:nvSpPr>
        <dsp:cNvPr id="0" name=""/>
        <dsp:cNvSpPr/>
      </dsp:nvSpPr>
      <dsp:spPr>
        <a:xfrm>
          <a:off x="0" y="1665029"/>
          <a:ext cx="7074302" cy="1650257"/>
        </a:xfrm>
        <a:prstGeom prst="roundRect">
          <a:avLst/>
        </a:prstGeom>
        <a:solidFill>
          <a:schemeClr val="accent5">
            <a:hueOff val="393725"/>
            <a:satOff val="21144"/>
            <a:lumOff val="-7647"/>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dirty="0"/>
            <a:t>Direct Payments can be managed by the individual or a nominated person such as family member. The Council cannot manage a Direct Payment if the individual does not have capacity and there is no family or friend to manage their care on their behalf. Third party managed account (management of DP funds) – such as by a payroll provider. The individual or suitable person will still need to act as the employer </a:t>
          </a:r>
          <a:endParaRPr lang="en-US" sz="1800" kern="1200" dirty="0"/>
        </a:p>
      </dsp:txBody>
      <dsp:txXfrm>
        <a:off x="80559" y="1745588"/>
        <a:ext cx="6913184" cy="1489139"/>
      </dsp:txXfrm>
    </dsp:sp>
    <dsp:sp modelId="{CF580E29-E67D-4BD2-98BF-C4BC2BBD2DF7}">
      <dsp:nvSpPr>
        <dsp:cNvPr id="0" name=""/>
        <dsp:cNvSpPr/>
      </dsp:nvSpPr>
      <dsp:spPr>
        <a:xfrm>
          <a:off x="0" y="3328280"/>
          <a:ext cx="7074302" cy="1650257"/>
        </a:xfrm>
        <a:prstGeom prst="roundRect">
          <a:avLst/>
        </a:prstGeom>
        <a:solidFill>
          <a:schemeClr val="accent5">
            <a:hueOff val="787450"/>
            <a:satOff val="42288"/>
            <a:lumOff val="-15294"/>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The Council reviews Direct Payment spend regularly to ensure the Direct Payment is being managed and used appropriately </a:t>
          </a:r>
        </a:p>
      </dsp:txBody>
      <dsp:txXfrm>
        <a:off x="80559" y="3408839"/>
        <a:ext cx="6913184" cy="148913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578834D-C72E-4D45-8B0A-55DAE75971CD}" type="datetimeFigureOut">
              <a:rPr lang="en-GB" smtClean="0"/>
              <a:t>07/03/2022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4E7B3E-AF31-4D5C-9F73-5C2F05FABDD4}" type="slidenum">
              <a:rPr lang="en-GB" smtClean="0"/>
              <a:t>‹#›</a:t>
            </a:fld>
            <a:endParaRPr lang="en-GB"/>
          </a:p>
        </p:txBody>
      </p:sp>
    </p:spTree>
    <p:extLst>
      <p:ext uri="{BB962C8B-B14F-4D97-AF65-F5344CB8AC3E}">
        <p14:creationId xmlns:p14="http://schemas.microsoft.com/office/powerpoint/2010/main" val="3053049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78834D-C72E-4D45-8B0A-55DAE75971CD}" type="datetimeFigureOut">
              <a:rPr lang="en-GB" smtClean="0"/>
              <a:t>07/03/2022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84E7B3E-AF31-4D5C-9F73-5C2F05FABDD4}" type="slidenum">
              <a:rPr lang="en-GB" smtClean="0"/>
              <a:t>‹#›</a:t>
            </a:fld>
            <a:endParaRPr lang="en-GB"/>
          </a:p>
        </p:txBody>
      </p:sp>
    </p:spTree>
    <p:extLst>
      <p:ext uri="{BB962C8B-B14F-4D97-AF65-F5344CB8AC3E}">
        <p14:creationId xmlns:p14="http://schemas.microsoft.com/office/powerpoint/2010/main" val="142955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78834D-C72E-4D45-8B0A-55DAE75971CD}" type="datetimeFigureOut">
              <a:rPr lang="en-GB" smtClean="0"/>
              <a:t>07/03/2022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84E7B3E-AF31-4D5C-9F73-5C2F05FABDD4}" type="slidenum">
              <a:rPr lang="en-GB" smtClean="0"/>
              <a:t>‹#›</a:t>
            </a:fld>
            <a:endParaRPr lang="en-GB"/>
          </a:p>
        </p:txBody>
      </p:sp>
    </p:spTree>
    <p:extLst>
      <p:ext uri="{BB962C8B-B14F-4D97-AF65-F5344CB8AC3E}">
        <p14:creationId xmlns:p14="http://schemas.microsoft.com/office/powerpoint/2010/main" val="2717580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78834D-C72E-4D45-8B0A-55DAE75971CD}" type="datetimeFigureOut">
              <a:rPr lang="en-GB" smtClean="0"/>
              <a:t>07/03/2022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4E7B3E-AF31-4D5C-9F73-5C2F05FABDD4}" type="slidenum">
              <a:rPr lang="en-GB" smtClean="0"/>
              <a:t>‹#›</a:t>
            </a:fld>
            <a:endParaRPr lang="en-GB"/>
          </a:p>
        </p:txBody>
      </p:sp>
    </p:spTree>
    <p:extLst>
      <p:ext uri="{BB962C8B-B14F-4D97-AF65-F5344CB8AC3E}">
        <p14:creationId xmlns:p14="http://schemas.microsoft.com/office/powerpoint/2010/main" val="1973175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78834D-C72E-4D45-8B0A-55DAE75971CD}" type="datetimeFigureOut">
              <a:rPr lang="en-GB" smtClean="0"/>
              <a:t>07/03/2022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84E7B3E-AF31-4D5C-9F73-5C2F05FABDD4}" type="slidenum">
              <a:rPr lang="en-GB" smtClean="0"/>
              <a:t>‹#›</a:t>
            </a:fld>
            <a:endParaRPr lang="en-GB"/>
          </a:p>
        </p:txBody>
      </p:sp>
    </p:spTree>
    <p:extLst>
      <p:ext uri="{BB962C8B-B14F-4D97-AF65-F5344CB8AC3E}">
        <p14:creationId xmlns:p14="http://schemas.microsoft.com/office/powerpoint/2010/main" val="2709786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9578834D-C72E-4D45-8B0A-55DAE75971CD}" type="datetimeFigureOut">
              <a:rPr lang="en-GB" smtClean="0"/>
              <a:t>07/03/2022</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F84E7B3E-AF31-4D5C-9F73-5C2F05FABDD4}" type="slidenum">
              <a:rPr lang="en-GB" smtClean="0"/>
              <a:t>‹#›</a:t>
            </a:fld>
            <a:endParaRPr lang="en-GB"/>
          </a:p>
        </p:txBody>
      </p:sp>
    </p:spTree>
    <p:extLst>
      <p:ext uri="{BB962C8B-B14F-4D97-AF65-F5344CB8AC3E}">
        <p14:creationId xmlns:p14="http://schemas.microsoft.com/office/powerpoint/2010/main" val="3682626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9578834D-C72E-4D45-8B0A-55DAE75971CD}" type="datetimeFigureOut">
              <a:rPr lang="en-GB" smtClean="0"/>
              <a:t>07/03/2022</a:t>
            </a:fld>
            <a:endParaRPr lang="en-GB"/>
          </a:p>
        </p:txBody>
      </p:sp>
      <p:sp>
        <p:nvSpPr>
          <p:cNvPr id="11" name="Footer Placeholder 10"/>
          <p:cNvSpPr>
            <a:spLocks noGrp="1"/>
          </p:cNvSpPr>
          <p:nvPr>
            <p:ph type="ftr" sz="quarter" idx="11"/>
          </p:nvPr>
        </p:nvSpPr>
        <p:spPr/>
        <p:txBody>
          <a:bodyPr/>
          <a:lstStyle/>
          <a:p>
            <a:endParaRPr lang="en-GB"/>
          </a:p>
        </p:txBody>
      </p:sp>
      <p:sp>
        <p:nvSpPr>
          <p:cNvPr id="12" name="Slide Number Placeholder 11"/>
          <p:cNvSpPr>
            <a:spLocks noGrp="1"/>
          </p:cNvSpPr>
          <p:nvPr>
            <p:ph type="sldNum" sz="quarter" idx="12"/>
          </p:nvPr>
        </p:nvSpPr>
        <p:spPr/>
        <p:txBody>
          <a:bodyPr/>
          <a:lstStyle/>
          <a:p>
            <a:fld id="{F84E7B3E-AF31-4D5C-9F73-5C2F05FABDD4}" type="slidenum">
              <a:rPr lang="en-GB" smtClean="0"/>
              <a:t>‹#›</a:t>
            </a:fld>
            <a:endParaRPr lang="en-GB"/>
          </a:p>
        </p:txBody>
      </p:sp>
    </p:spTree>
    <p:extLst>
      <p:ext uri="{BB962C8B-B14F-4D97-AF65-F5344CB8AC3E}">
        <p14:creationId xmlns:p14="http://schemas.microsoft.com/office/powerpoint/2010/main" val="3969182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9578834D-C72E-4D45-8B0A-55DAE75971CD}" type="datetimeFigureOut">
              <a:rPr lang="en-GB" smtClean="0"/>
              <a:t>07/03/2022</a:t>
            </a:fld>
            <a:endParaRPr lang="en-GB"/>
          </a:p>
        </p:txBody>
      </p:sp>
      <p:sp>
        <p:nvSpPr>
          <p:cNvPr id="7" name="Footer Placeholder 6"/>
          <p:cNvSpPr>
            <a:spLocks noGrp="1"/>
          </p:cNvSpPr>
          <p:nvPr>
            <p:ph type="ftr" sz="quarter" idx="11"/>
          </p:nvPr>
        </p:nvSpPr>
        <p:spPr/>
        <p:txBody>
          <a:bodyPr/>
          <a:lstStyle/>
          <a:p>
            <a:endParaRPr lang="en-GB"/>
          </a:p>
        </p:txBody>
      </p:sp>
      <p:sp>
        <p:nvSpPr>
          <p:cNvPr id="8" name="Slide Number Placeholder 7"/>
          <p:cNvSpPr>
            <a:spLocks noGrp="1"/>
          </p:cNvSpPr>
          <p:nvPr>
            <p:ph type="sldNum" sz="quarter" idx="12"/>
          </p:nvPr>
        </p:nvSpPr>
        <p:spPr/>
        <p:txBody>
          <a:bodyPr/>
          <a:lstStyle/>
          <a:p>
            <a:fld id="{F84E7B3E-AF31-4D5C-9F73-5C2F05FABDD4}" type="slidenum">
              <a:rPr lang="en-GB" smtClean="0"/>
              <a:t>‹#›</a:t>
            </a:fld>
            <a:endParaRPr lang="en-GB"/>
          </a:p>
        </p:txBody>
      </p:sp>
    </p:spTree>
    <p:extLst>
      <p:ext uri="{BB962C8B-B14F-4D97-AF65-F5344CB8AC3E}">
        <p14:creationId xmlns:p14="http://schemas.microsoft.com/office/powerpoint/2010/main" val="177031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578834D-C72E-4D45-8B0A-55DAE75971CD}" type="datetimeFigureOut">
              <a:rPr lang="en-GB" smtClean="0"/>
              <a:t>07/03/2022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84E7B3E-AF31-4D5C-9F73-5C2F05FABDD4}" type="slidenum">
              <a:rPr lang="en-GB" smtClean="0"/>
              <a:t>‹#›</a:t>
            </a:fld>
            <a:endParaRPr lang="en-GB"/>
          </a:p>
        </p:txBody>
      </p:sp>
    </p:spTree>
    <p:extLst>
      <p:ext uri="{BB962C8B-B14F-4D97-AF65-F5344CB8AC3E}">
        <p14:creationId xmlns:p14="http://schemas.microsoft.com/office/powerpoint/2010/main" val="1000808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9578834D-C72E-4D45-8B0A-55DAE75971CD}" type="datetimeFigureOut">
              <a:rPr lang="en-GB" smtClean="0"/>
              <a:t>07/03/2022</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F84E7B3E-AF31-4D5C-9F73-5C2F05FABDD4}" type="slidenum">
              <a:rPr lang="en-GB" smtClean="0"/>
              <a:t>‹#›</a:t>
            </a:fld>
            <a:endParaRPr lang="en-GB"/>
          </a:p>
        </p:txBody>
      </p:sp>
    </p:spTree>
    <p:extLst>
      <p:ext uri="{BB962C8B-B14F-4D97-AF65-F5344CB8AC3E}">
        <p14:creationId xmlns:p14="http://schemas.microsoft.com/office/powerpoint/2010/main" val="612400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9578834D-C72E-4D45-8B0A-55DAE75971CD}" type="datetimeFigureOut">
              <a:rPr lang="en-GB" smtClean="0"/>
              <a:t>07/03/2022</a:t>
            </a:fld>
            <a:endParaRPr lang="en-GB"/>
          </a:p>
        </p:txBody>
      </p:sp>
      <p:sp>
        <p:nvSpPr>
          <p:cNvPr id="9" name="Footer Placeholder 8"/>
          <p:cNvSpPr>
            <a:spLocks noGrp="1"/>
          </p:cNvSpPr>
          <p:nvPr>
            <p:ph type="ftr" sz="quarter" idx="11"/>
          </p:nvPr>
        </p:nvSpPr>
        <p:spPr>
          <a:xfrm>
            <a:off x="3499101" y="6356350"/>
            <a:ext cx="5911517" cy="365125"/>
          </a:xfrm>
        </p:spPr>
        <p:txBody>
          <a:bodyPr/>
          <a:lstStyle/>
          <a:p>
            <a:endParaRPr lang="en-GB"/>
          </a:p>
        </p:txBody>
      </p:sp>
      <p:sp>
        <p:nvSpPr>
          <p:cNvPr id="10" name="Slide Number Placeholder 9"/>
          <p:cNvSpPr>
            <a:spLocks noGrp="1"/>
          </p:cNvSpPr>
          <p:nvPr>
            <p:ph type="sldNum" sz="quarter" idx="12"/>
          </p:nvPr>
        </p:nvSpPr>
        <p:spPr/>
        <p:txBody>
          <a:bodyPr/>
          <a:lstStyle/>
          <a:p>
            <a:fld id="{F84E7B3E-AF31-4D5C-9F73-5C2F05FABDD4}" type="slidenum">
              <a:rPr lang="en-GB" smtClean="0"/>
              <a:t>‹#›</a:t>
            </a:fld>
            <a:endParaRPr lang="en-GB"/>
          </a:p>
        </p:txBody>
      </p:sp>
    </p:spTree>
    <p:extLst>
      <p:ext uri="{BB962C8B-B14F-4D97-AF65-F5344CB8AC3E}">
        <p14:creationId xmlns:p14="http://schemas.microsoft.com/office/powerpoint/2010/main" val="232545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9578834D-C72E-4D45-8B0A-55DAE75971CD}" type="datetimeFigureOut">
              <a:rPr lang="en-GB" smtClean="0"/>
              <a:t>07/03/2022</a:t>
            </a:fld>
            <a:endParaRPr lang="en-GB"/>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GB"/>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F84E7B3E-AF31-4D5C-9F73-5C2F05FABDD4}" type="slidenum">
              <a:rPr lang="en-GB" smtClean="0"/>
              <a:t>‹#›</a:t>
            </a:fld>
            <a:endParaRPr lang="en-GB"/>
          </a:p>
        </p:txBody>
      </p:sp>
    </p:spTree>
    <p:extLst>
      <p:ext uri="{BB962C8B-B14F-4D97-AF65-F5344CB8AC3E}">
        <p14:creationId xmlns:p14="http://schemas.microsoft.com/office/powerpoint/2010/main" val="374462234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diagramLayout" Target="../diagrams/layout1.xml"/><Relationship Id="rId7" Type="http://schemas.openxmlformats.org/officeDocument/2006/relationships/image" Target="../media/image3.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openxmlformats.org/officeDocument/2006/relationships/image" Target="../media/image7.svg"/><Relationship Id="rId5" Type="http://schemas.openxmlformats.org/officeDocument/2006/relationships/diagramColors" Target="../diagrams/colors1.xml"/><Relationship Id="rId10" Type="http://schemas.openxmlformats.org/officeDocument/2006/relationships/image" Target="../media/image6.png"/><Relationship Id="rId4" Type="http://schemas.openxmlformats.org/officeDocument/2006/relationships/diagramQuickStyle" Target="../diagrams/quickStyle1.xml"/><Relationship Id="rId9" Type="http://schemas.openxmlformats.org/officeDocument/2006/relationships/image" Target="../media/image5.jpg"/></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Layout" Target="../diagrams/layout2.xml"/><Relationship Id="rId7" Type="http://schemas.openxmlformats.org/officeDocument/2006/relationships/image" Target="../media/image8.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openxmlformats.org/officeDocument/2006/relationships/image" Target="../media/image2.png"/><Relationship Id="rId5" Type="http://schemas.openxmlformats.org/officeDocument/2006/relationships/diagramColors" Target="../diagrams/colors2.xml"/><Relationship Id="rId10" Type="http://schemas.openxmlformats.org/officeDocument/2006/relationships/image" Target="../media/image1.jpeg"/><Relationship Id="rId4" Type="http://schemas.openxmlformats.org/officeDocument/2006/relationships/diagramQuickStyle" Target="../diagrams/quickStyle2.xml"/><Relationship Id="rId9" Type="http://schemas.openxmlformats.org/officeDocument/2006/relationships/image" Target="../media/image7.svg"/></Relationships>
</file>

<file path=ppt/slides/_rels/slide4.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Layout" Target="../diagrams/layout3.xml"/><Relationship Id="rId7" Type="http://schemas.openxmlformats.org/officeDocument/2006/relationships/image" Target="../media/image2.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10" Type="http://schemas.openxmlformats.org/officeDocument/2006/relationships/image" Target="../media/image22.svg"/><Relationship Id="rId4" Type="http://schemas.openxmlformats.org/officeDocument/2006/relationships/diagramQuickStyle" Target="../diagrams/quickStyle3.xml"/><Relationship Id="rId9" Type="http://schemas.openxmlformats.org/officeDocument/2006/relationships/image" Target="../media/image21.png"/></Relationships>
</file>

<file path=ppt/slides/_rels/slide5.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diagramLayout" Target="../diagrams/layout4.xml"/><Relationship Id="rId7" Type="http://schemas.openxmlformats.org/officeDocument/2006/relationships/image" Target="../media/image23.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10" Type="http://schemas.openxmlformats.org/officeDocument/2006/relationships/image" Target="../media/image2.png"/><Relationship Id="rId4" Type="http://schemas.openxmlformats.org/officeDocument/2006/relationships/diagramQuickStyle" Target="../diagrams/quickStyle4.xml"/><Relationship Id="rId9"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26.svg"/><Relationship Id="rId4" Type="http://schemas.openxmlformats.org/officeDocument/2006/relationships/image" Target="../media/image25.png"/></Relationships>
</file>

<file path=ppt/slides/_rels/slide7.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image" Target="../media/image2.png"/><Relationship Id="rId7" Type="http://schemas.openxmlformats.org/officeDocument/2006/relationships/image" Target="../media/image30.sv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29.png"/><Relationship Id="rId5" Type="http://schemas.openxmlformats.org/officeDocument/2006/relationships/image" Target="../media/image28.svg"/><Relationship Id="rId4" Type="http://schemas.openxmlformats.org/officeDocument/2006/relationships/image" Target="../media/image27.png"/><Relationship Id="rId9" Type="http://schemas.openxmlformats.org/officeDocument/2006/relationships/image" Target="../media/image32.svg"/></Relationships>
</file>

<file path=ppt/slides/_rels/slide8.xml.rels><?xml version="1.0" encoding="UTF-8" standalone="yes"?>
<Relationships xmlns="http://schemas.openxmlformats.org/package/2006/relationships"><Relationship Id="rId3" Type="http://schemas.openxmlformats.org/officeDocument/2006/relationships/image" Target="../media/image34.svg"/><Relationship Id="rId2" Type="http://schemas.openxmlformats.org/officeDocument/2006/relationships/image" Target="../media/image33.png"/><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7F231E5-F402-49E1-82B4-C762909ED2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6F0BA12B-74D1-4DB1-9A3F-C9BA27B815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Freeform: Shape 11">
            <a:extLst>
              <a:ext uri="{FF2B5EF4-FFF2-40B4-BE49-F238E27FC236}">
                <a16:creationId xmlns:a16="http://schemas.microsoft.com/office/drawing/2014/main" id="{515FCC40-AA93-4D3B-90D0-69BC824EAD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1190517" y="1056875"/>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1A2C089-B8F6-4436-A7AC-F11ADCAF28DC}"/>
              </a:ext>
            </a:extLst>
          </p:cNvPr>
          <p:cNvSpPr>
            <a:spLocks noGrp="1"/>
          </p:cNvSpPr>
          <p:nvPr>
            <p:ph type="ctrTitle"/>
          </p:nvPr>
        </p:nvSpPr>
        <p:spPr>
          <a:xfrm>
            <a:off x="3961558" y="1337045"/>
            <a:ext cx="7814304" cy="3255264"/>
          </a:xfrm>
        </p:spPr>
        <p:txBody>
          <a:bodyPr>
            <a:normAutofit/>
          </a:bodyPr>
          <a:lstStyle/>
          <a:p>
            <a:r>
              <a:rPr lang="en-GB" sz="7200" b="1" dirty="0">
                <a:solidFill>
                  <a:schemeClr val="accent6">
                    <a:lumMod val="75000"/>
                  </a:schemeClr>
                </a:solidFill>
              </a:rPr>
              <a:t>Personalisation and Direct Payments </a:t>
            </a:r>
          </a:p>
        </p:txBody>
      </p:sp>
      <p:sp>
        <p:nvSpPr>
          <p:cNvPr id="3" name="Subtitle 2">
            <a:extLst>
              <a:ext uri="{FF2B5EF4-FFF2-40B4-BE49-F238E27FC236}">
                <a16:creationId xmlns:a16="http://schemas.microsoft.com/office/drawing/2014/main" id="{40E82052-4515-457C-9D31-BEF673332AA8}"/>
              </a:ext>
            </a:extLst>
          </p:cNvPr>
          <p:cNvSpPr>
            <a:spLocks noGrp="1"/>
          </p:cNvSpPr>
          <p:nvPr>
            <p:ph type="subTitle" idx="1"/>
          </p:nvPr>
        </p:nvSpPr>
        <p:spPr>
          <a:xfrm>
            <a:off x="4020104" y="4645152"/>
            <a:ext cx="7009172" cy="1155974"/>
          </a:xfrm>
        </p:spPr>
        <p:txBody>
          <a:bodyPr>
            <a:normAutofit/>
          </a:bodyPr>
          <a:lstStyle/>
          <a:p>
            <a:endParaRPr lang="en-GB" sz="1200" dirty="0">
              <a:solidFill>
                <a:schemeClr val="accent6">
                  <a:lumMod val="75000"/>
                </a:schemeClr>
              </a:solidFill>
            </a:endParaRPr>
          </a:p>
          <a:p>
            <a:r>
              <a:rPr lang="en-GB" b="1" dirty="0">
                <a:solidFill>
                  <a:schemeClr val="accent6">
                    <a:lumMod val="75000"/>
                  </a:schemeClr>
                </a:solidFill>
              </a:rPr>
              <a:t>Victoria Swann and Jonathan Wills </a:t>
            </a:r>
          </a:p>
        </p:txBody>
      </p:sp>
      <p:pic>
        <p:nvPicPr>
          <p:cNvPr id="11" name="Picture 10" descr="A close up of a logo&#10;&#10;Description automatically generated">
            <a:extLst>
              <a:ext uri="{FF2B5EF4-FFF2-40B4-BE49-F238E27FC236}">
                <a16:creationId xmlns:a16="http://schemas.microsoft.com/office/drawing/2014/main" id="{3BA52E70-A50B-4A8A-AAB8-4A62F37437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0684" y="6088669"/>
            <a:ext cx="769331" cy="769331"/>
          </a:xfrm>
          <a:prstGeom prst="rect">
            <a:avLst/>
          </a:prstGeom>
        </p:spPr>
      </p:pic>
      <p:pic>
        <p:nvPicPr>
          <p:cNvPr id="13" name="Picture 12" descr="A close up of a logo&#10;&#10;Description automatically generated">
            <a:extLst>
              <a:ext uri="{FF2B5EF4-FFF2-40B4-BE49-F238E27FC236}">
                <a16:creationId xmlns:a16="http://schemas.microsoft.com/office/drawing/2014/main" id="{9DD79A41-C6A7-4EBC-8F93-283BE85577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34938" y="6247985"/>
            <a:ext cx="1129320" cy="437157"/>
          </a:xfrm>
          <a:prstGeom prst="rect">
            <a:avLst/>
          </a:prstGeom>
        </p:spPr>
      </p:pic>
    </p:spTree>
    <p:extLst>
      <p:ext uri="{BB962C8B-B14F-4D97-AF65-F5344CB8AC3E}">
        <p14:creationId xmlns:p14="http://schemas.microsoft.com/office/powerpoint/2010/main" val="4108587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Content Placeholder 1">
            <a:extLst>
              <a:ext uri="{FF2B5EF4-FFF2-40B4-BE49-F238E27FC236}">
                <a16:creationId xmlns:a16="http://schemas.microsoft.com/office/drawing/2014/main" id="{39C969AE-8DE2-45C1-90FA-006F9FC90F65}"/>
              </a:ext>
            </a:extLst>
          </p:cNvPr>
          <p:cNvGraphicFramePr>
            <a:graphicFrameLocks noGrp="1"/>
          </p:cNvGraphicFramePr>
          <p:nvPr>
            <p:ph idx="1"/>
            <p:extLst>
              <p:ext uri="{D42A27DB-BD31-4B8C-83A1-F6EECF244321}">
                <p14:modId xmlns:p14="http://schemas.microsoft.com/office/powerpoint/2010/main" val="2928023268"/>
              </p:ext>
            </p:extLst>
          </p:nvPr>
        </p:nvGraphicFramePr>
        <p:xfrm>
          <a:off x="3756420" y="755337"/>
          <a:ext cx="4474840" cy="40686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0F6AB732-0612-437B-A5B0-2BED675C60A2}"/>
              </a:ext>
            </a:extLst>
          </p:cNvPr>
          <p:cNvSpPr txBox="1"/>
          <p:nvPr/>
        </p:nvSpPr>
        <p:spPr>
          <a:xfrm>
            <a:off x="1775520" y="6497804"/>
            <a:ext cx="8712968" cy="210672"/>
          </a:xfrm>
          <a:prstGeom prst="rect">
            <a:avLst/>
          </a:prstGeom>
          <a:solidFill>
            <a:srgbClr val="002060"/>
          </a:solidFill>
        </p:spPr>
        <p:txBody>
          <a:bodyPr wrap="none" rtlCol="0">
            <a:normAutofit fontScale="85000" lnSpcReduction="20000"/>
          </a:bodyPr>
          <a:lstStyle/>
          <a:p>
            <a:pPr algn="ctr"/>
            <a:r>
              <a:rPr lang="en-GB" sz="1050" dirty="0">
                <a:solidFill>
                  <a:schemeClr val="bg1"/>
                </a:solidFill>
              </a:rPr>
              <a:t>Direct Payments - The Royal Borough of Kensington and Chelsea and Westminster City Council</a:t>
            </a:r>
          </a:p>
        </p:txBody>
      </p:sp>
      <p:pic>
        <p:nvPicPr>
          <p:cNvPr id="11" name="Picture 10" descr="A group of people sitting at a table&#10;&#10;Description automatically generated">
            <a:extLst>
              <a:ext uri="{FF2B5EF4-FFF2-40B4-BE49-F238E27FC236}">
                <a16:creationId xmlns:a16="http://schemas.microsoft.com/office/drawing/2014/main" id="{11656546-8C7F-4A24-866D-E2DF10C47FF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551238" y="409167"/>
            <a:ext cx="3452813" cy="1905000"/>
          </a:xfrm>
          <a:prstGeom prst="rect">
            <a:avLst/>
          </a:prstGeom>
        </p:spPr>
      </p:pic>
      <p:pic>
        <p:nvPicPr>
          <p:cNvPr id="13" name="Picture 12" descr="A group of people sitting at a table&#10;&#10;Description automatically generated">
            <a:extLst>
              <a:ext uri="{FF2B5EF4-FFF2-40B4-BE49-F238E27FC236}">
                <a16:creationId xmlns:a16="http://schemas.microsoft.com/office/drawing/2014/main" id="{B4FFD98D-F1C1-4177-A249-849602116AD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551238" y="2436586"/>
            <a:ext cx="3452813" cy="1911379"/>
          </a:xfrm>
          <a:prstGeom prst="rect">
            <a:avLst/>
          </a:prstGeom>
        </p:spPr>
      </p:pic>
      <p:pic>
        <p:nvPicPr>
          <p:cNvPr id="17" name="Picture 16" descr="A person preparing food in a kitchen&#10;&#10;Description automatically generated">
            <a:extLst>
              <a:ext uri="{FF2B5EF4-FFF2-40B4-BE49-F238E27FC236}">
                <a16:creationId xmlns:a16="http://schemas.microsoft.com/office/drawing/2014/main" id="{A025CDEC-2B95-45C3-BE55-7DEBFB76F1B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551238" y="4470597"/>
            <a:ext cx="3378269" cy="1781944"/>
          </a:xfrm>
          <a:prstGeom prst="rect">
            <a:avLst/>
          </a:prstGeom>
        </p:spPr>
      </p:pic>
      <p:sp>
        <p:nvSpPr>
          <p:cNvPr id="10" name="Title 1">
            <a:extLst>
              <a:ext uri="{FF2B5EF4-FFF2-40B4-BE49-F238E27FC236}">
                <a16:creationId xmlns:a16="http://schemas.microsoft.com/office/drawing/2014/main" id="{4A7C2072-5769-49E0-99AF-A9B3B4F6A845}"/>
              </a:ext>
            </a:extLst>
          </p:cNvPr>
          <p:cNvSpPr txBox="1">
            <a:spLocks/>
          </p:cNvSpPr>
          <p:nvPr/>
        </p:nvSpPr>
        <p:spPr>
          <a:xfrm>
            <a:off x="114598" y="1604964"/>
            <a:ext cx="3321844" cy="2166937"/>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pPr algn="ctr"/>
            <a:r>
              <a:rPr lang="en-GB" sz="4000" dirty="0">
                <a:solidFill>
                  <a:schemeClr val="bg1"/>
                </a:solidFill>
              </a:rPr>
              <a:t>What Personalisation</a:t>
            </a:r>
          </a:p>
        </p:txBody>
      </p:sp>
      <p:pic>
        <p:nvPicPr>
          <p:cNvPr id="12" name="Graphic 11" descr="Question Mark with solid fill">
            <a:extLst>
              <a:ext uri="{FF2B5EF4-FFF2-40B4-BE49-F238E27FC236}">
                <a16:creationId xmlns:a16="http://schemas.microsoft.com/office/drawing/2014/main" id="{538B9574-34D4-492E-A5E8-C22426647A0C}"/>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33785" y="3157538"/>
            <a:ext cx="1929441" cy="1929441"/>
          </a:xfrm>
          <a:prstGeom prst="rect">
            <a:avLst/>
          </a:prstGeom>
        </p:spPr>
      </p:pic>
    </p:spTree>
    <p:extLst>
      <p:ext uri="{BB962C8B-B14F-4D97-AF65-F5344CB8AC3E}">
        <p14:creationId xmlns:p14="http://schemas.microsoft.com/office/powerpoint/2010/main" val="1459731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57964-8FA4-4BDA-8361-73832167DDCD}"/>
              </a:ext>
            </a:extLst>
          </p:cNvPr>
          <p:cNvSpPr>
            <a:spLocks noGrp="1"/>
          </p:cNvSpPr>
          <p:nvPr>
            <p:ph type="title"/>
          </p:nvPr>
        </p:nvSpPr>
        <p:spPr>
          <a:xfrm>
            <a:off x="0" y="990601"/>
            <a:ext cx="3197013" cy="2166937"/>
          </a:xfrm>
        </p:spPr>
        <p:txBody>
          <a:bodyPr anchor="t">
            <a:normAutofit/>
          </a:bodyPr>
          <a:lstStyle/>
          <a:p>
            <a:pPr algn="ctr"/>
            <a:r>
              <a:rPr lang="en-GB" sz="4000" dirty="0">
                <a:solidFill>
                  <a:schemeClr val="bg1"/>
                </a:solidFill>
              </a:rPr>
              <a:t>What is a Direct Payment</a:t>
            </a:r>
          </a:p>
        </p:txBody>
      </p:sp>
      <p:graphicFrame>
        <p:nvGraphicFramePr>
          <p:cNvPr id="42" name="Content Placeholder 2">
            <a:extLst>
              <a:ext uri="{FF2B5EF4-FFF2-40B4-BE49-F238E27FC236}">
                <a16:creationId xmlns:a16="http://schemas.microsoft.com/office/drawing/2014/main" id="{C9F894F8-FB5D-47F2-8222-4BF8C6CCC6D6}"/>
              </a:ext>
            </a:extLst>
          </p:cNvPr>
          <p:cNvGraphicFramePr>
            <a:graphicFrameLocks noGrp="1"/>
          </p:cNvGraphicFramePr>
          <p:nvPr>
            <p:ph idx="1"/>
            <p:extLst>
              <p:ext uri="{D42A27DB-BD31-4B8C-83A1-F6EECF244321}">
                <p14:modId xmlns:p14="http://schemas.microsoft.com/office/powerpoint/2010/main" val="279058321"/>
              </p:ext>
            </p:extLst>
          </p:nvPr>
        </p:nvGraphicFramePr>
        <p:xfrm>
          <a:off x="4330719" y="893989"/>
          <a:ext cx="7289799" cy="52811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a:extLst>
              <a:ext uri="{FF2B5EF4-FFF2-40B4-BE49-F238E27FC236}">
                <a16:creationId xmlns:a16="http://schemas.microsoft.com/office/drawing/2014/main" id="{7A7647EC-6D0C-41BE-AD9E-466C5CDF84A5}"/>
              </a:ext>
            </a:extLst>
          </p:cNvPr>
          <p:cNvPicPr>
            <a:picLocks noChangeAspect="1"/>
          </p:cNvPicPr>
          <p:nvPr/>
        </p:nvPicPr>
        <p:blipFill>
          <a:blip r:embed="rId7"/>
          <a:stretch>
            <a:fillRect/>
          </a:stretch>
        </p:blipFill>
        <p:spPr>
          <a:xfrm>
            <a:off x="1402271" y="2159120"/>
            <a:ext cx="914400" cy="841248"/>
          </a:xfrm>
          <a:prstGeom prst="rect">
            <a:avLst/>
          </a:prstGeom>
        </p:spPr>
      </p:pic>
      <p:pic>
        <p:nvPicPr>
          <p:cNvPr id="4" name="Graphic 3" descr="Question Mark with solid fill">
            <a:extLst>
              <a:ext uri="{FF2B5EF4-FFF2-40B4-BE49-F238E27FC236}">
                <a16:creationId xmlns:a16="http://schemas.microsoft.com/office/drawing/2014/main" id="{3D6E6CC4-9E67-4601-8247-7652E92871B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33785" y="3157538"/>
            <a:ext cx="1929441" cy="1929441"/>
          </a:xfrm>
          <a:prstGeom prst="rect">
            <a:avLst/>
          </a:prstGeom>
        </p:spPr>
      </p:pic>
      <p:pic>
        <p:nvPicPr>
          <p:cNvPr id="8" name="Picture 7" descr="A close up of a logo&#10;&#10;Description automatically generated">
            <a:extLst>
              <a:ext uri="{FF2B5EF4-FFF2-40B4-BE49-F238E27FC236}">
                <a16:creationId xmlns:a16="http://schemas.microsoft.com/office/drawing/2014/main" id="{BA5FA97A-0987-46A5-8B2E-CF0FD72137AE}"/>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9990684" y="6088669"/>
            <a:ext cx="769331" cy="769331"/>
          </a:xfrm>
          <a:prstGeom prst="rect">
            <a:avLst/>
          </a:prstGeom>
        </p:spPr>
      </p:pic>
      <p:pic>
        <p:nvPicPr>
          <p:cNvPr id="9" name="Picture 8" descr="A close up of a logo&#10;&#10;Description automatically generated">
            <a:extLst>
              <a:ext uri="{FF2B5EF4-FFF2-40B4-BE49-F238E27FC236}">
                <a16:creationId xmlns:a16="http://schemas.microsoft.com/office/drawing/2014/main" id="{3A230C3C-C1C4-4807-AEAB-97E143840697}"/>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0834938" y="6247985"/>
            <a:ext cx="1129320" cy="437157"/>
          </a:xfrm>
          <a:prstGeom prst="rect">
            <a:avLst/>
          </a:prstGeom>
        </p:spPr>
      </p:pic>
    </p:spTree>
    <p:extLst>
      <p:ext uri="{BB962C8B-B14F-4D97-AF65-F5344CB8AC3E}">
        <p14:creationId xmlns:p14="http://schemas.microsoft.com/office/powerpoint/2010/main" val="593236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52084-50D0-4A37-A0E3-FD65E24CEB75}"/>
              </a:ext>
            </a:extLst>
          </p:cNvPr>
          <p:cNvSpPr>
            <a:spLocks noGrp="1"/>
          </p:cNvSpPr>
          <p:nvPr>
            <p:ph type="title"/>
          </p:nvPr>
        </p:nvSpPr>
        <p:spPr>
          <a:xfrm>
            <a:off x="287425" y="960677"/>
            <a:ext cx="2947482" cy="2239948"/>
          </a:xfrm>
        </p:spPr>
        <p:txBody>
          <a:bodyPr>
            <a:normAutofit/>
          </a:bodyPr>
          <a:lstStyle/>
          <a:p>
            <a:r>
              <a:rPr lang="en-GB" dirty="0"/>
              <a:t>What are the benefits of having a Direct Payment?</a:t>
            </a:r>
          </a:p>
        </p:txBody>
      </p:sp>
      <p:graphicFrame>
        <p:nvGraphicFramePr>
          <p:cNvPr id="5" name="Content Placeholder 2">
            <a:extLst>
              <a:ext uri="{FF2B5EF4-FFF2-40B4-BE49-F238E27FC236}">
                <a16:creationId xmlns:a16="http://schemas.microsoft.com/office/drawing/2014/main" id="{38D86434-91BF-4E6C-B5BC-C7DF6D7AF111}"/>
              </a:ext>
            </a:extLst>
          </p:cNvPr>
          <p:cNvGraphicFramePr>
            <a:graphicFrameLocks noGrp="1"/>
          </p:cNvGraphicFramePr>
          <p:nvPr>
            <p:ph idx="1"/>
            <p:extLst>
              <p:ext uri="{D42A27DB-BD31-4B8C-83A1-F6EECF244321}">
                <p14:modId xmlns:p14="http://schemas.microsoft.com/office/powerpoint/2010/main" val="929102962"/>
              </p:ext>
            </p:extLst>
          </p:nvPr>
        </p:nvGraphicFramePr>
        <p:xfrm>
          <a:off x="3759896" y="885459"/>
          <a:ext cx="7728267" cy="50873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descr="A close up of a logo&#10;&#10;Description automatically generated">
            <a:extLst>
              <a:ext uri="{FF2B5EF4-FFF2-40B4-BE49-F238E27FC236}">
                <a16:creationId xmlns:a16="http://schemas.microsoft.com/office/drawing/2014/main" id="{7A3BF5C4-8457-4AD8-AB51-C6D050422EF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834938" y="6247985"/>
            <a:ext cx="1129320" cy="437157"/>
          </a:xfrm>
          <a:prstGeom prst="rect">
            <a:avLst/>
          </a:prstGeom>
        </p:spPr>
      </p:pic>
      <p:pic>
        <p:nvPicPr>
          <p:cNvPr id="6" name="Picture 5" descr="A close up of a logo&#10;&#10;Description automatically generated">
            <a:extLst>
              <a:ext uri="{FF2B5EF4-FFF2-40B4-BE49-F238E27FC236}">
                <a16:creationId xmlns:a16="http://schemas.microsoft.com/office/drawing/2014/main" id="{FC0E4DD6-42F6-49CE-B0DE-CE0C8C84B10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990684" y="6088669"/>
            <a:ext cx="769331" cy="769331"/>
          </a:xfrm>
          <a:prstGeom prst="rect">
            <a:avLst/>
          </a:prstGeom>
        </p:spPr>
      </p:pic>
      <p:pic>
        <p:nvPicPr>
          <p:cNvPr id="7" name="Graphic 6" descr="Smiling face outline with solid fill">
            <a:extLst>
              <a:ext uri="{FF2B5EF4-FFF2-40B4-BE49-F238E27FC236}">
                <a16:creationId xmlns:a16="http://schemas.microsoft.com/office/drawing/2014/main" id="{0DD4EAC0-9C4F-4EC7-92F3-CD2F971847E2}"/>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23324" y="3272060"/>
            <a:ext cx="2142880" cy="2142880"/>
          </a:xfrm>
          <a:prstGeom prst="rect">
            <a:avLst/>
          </a:prstGeom>
        </p:spPr>
      </p:pic>
    </p:spTree>
    <p:extLst>
      <p:ext uri="{BB962C8B-B14F-4D97-AF65-F5344CB8AC3E}">
        <p14:creationId xmlns:p14="http://schemas.microsoft.com/office/powerpoint/2010/main" val="3982376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52084-50D0-4A37-A0E3-FD65E24CEB75}"/>
              </a:ext>
            </a:extLst>
          </p:cNvPr>
          <p:cNvSpPr>
            <a:spLocks noGrp="1"/>
          </p:cNvSpPr>
          <p:nvPr>
            <p:ph type="title"/>
          </p:nvPr>
        </p:nvSpPr>
        <p:spPr>
          <a:xfrm>
            <a:off x="177078" y="682305"/>
            <a:ext cx="3480522" cy="3094358"/>
          </a:xfrm>
        </p:spPr>
        <p:txBody>
          <a:bodyPr>
            <a:normAutofit/>
          </a:bodyPr>
          <a:lstStyle/>
          <a:p>
            <a:r>
              <a:rPr lang="en-GB" sz="4400" dirty="0">
                <a:solidFill>
                  <a:schemeClr val="bg1"/>
                </a:solidFill>
              </a:rPr>
              <a:t>Managing a Direct Payment</a:t>
            </a:r>
            <a:endParaRPr lang="en-GB" sz="5600" dirty="0">
              <a:solidFill>
                <a:schemeClr val="bg1"/>
              </a:solidFill>
            </a:endParaRPr>
          </a:p>
        </p:txBody>
      </p:sp>
      <p:graphicFrame>
        <p:nvGraphicFramePr>
          <p:cNvPr id="5" name="Content Placeholder 2">
            <a:extLst>
              <a:ext uri="{FF2B5EF4-FFF2-40B4-BE49-F238E27FC236}">
                <a16:creationId xmlns:a16="http://schemas.microsoft.com/office/drawing/2014/main" id="{38D86434-91BF-4E6C-B5BC-C7DF6D7AF111}"/>
              </a:ext>
            </a:extLst>
          </p:cNvPr>
          <p:cNvGraphicFramePr>
            <a:graphicFrameLocks noGrp="1"/>
          </p:cNvGraphicFramePr>
          <p:nvPr>
            <p:ph idx="1"/>
            <p:extLst>
              <p:ext uri="{D42A27DB-BD31-4B8C-83A1-F6EECF244321}">
                <p14:modId xmlns:p14="http://schemas.microsoft.com/office/powerpoint/2010/main" val="641965941"/>
              </p:ext>
            </p:extLst>
          </p:nvPr>
        </p:nvGraphicFramePr>
        <p:xfrm>
          <a:off x="4142799" y="938841"/>
          <a:ext cx="7074302" cy="49803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Graphic 3" descr="Clipboard outline">
            <a:extLst>
              <a:ext uri="{FF2B5EF4-FFF2-40B4-BE49-F238E27FC236}">
                <a16:creationId xmlns:a16="http://schemas.microsoft.com/office/drawing/2014/main" id="{94688C03-6403-494C-95FA-79708A5D73B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29727" y="3359988"/>
            <a:ext cx="2084717" cy="2084717"/>
          </a:xfrm>
          <a:prstGeom prst="rect">
            <a:avLst/>
          </a:prstGeom>
        </p:spPr>
      </p:pic>
      <p:pic>
        <p:nvPicPr>
          <p:cNvPr id="7" name="Picture 6" descr="A close up of a logo&#10;&#10;Description automatically generated">
            <a:extLst>
              <a:ext uri="{FF2B5EF4-FFF2-40B4-BE49-F238E27FC236}">
                <a16:creationId xmlns:a16="http://schemas.microsoft.com/office/drawing/2014/main" id="{658054C5-6E0C-4387-BDCB-80B227D25006}"/>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990684" y="6088669"/>
            <a:ext cx="769331" cy="769331"/>
          </a:xfrm>
          <a:prstGeom prst="rect">
            <a:avLst/>
          </a:prstGeom>
        </p:spPr>
      </p:pic>
      <p:pic>
        <p:nvPicPr>
          <p:cNvPr id="8" name="Picture 7" descr="A close up of a logo&#10;&#10;Description automatically generated">
            <a:extLst>
              <a:ext uri="{FF2B5EF4-FFF2-40B4-BE49-F238E27FC236}">
                <a16:creationId xmlns:a16="http://schemas.microsoft.com/office/drawing/2014/main" id="{3C5018C5-80CE-4395-838D-244923339A1E}"/>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834938" y="6247985"/>
            <a:ext cx="1129320" cy="437157"/>
          </a:xfrm>
          <a:prstGeom prst="rect">
            <a:avLst/>
          </a:prstGeom>
        </p:spPr>
      </p:pic>
    </p:spTree>
    <p:extLst>
      <p:ext uri="{BB962C8B-B14F-4D97-AF65-F5344CB8AC3E}">
        <p14:creationId xmlns:p14="http://schemas.microsoft.com/office/powerpoint/2010/main" val="431336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BE255-BF53-4A3F-A764-F33D990F52EF}"/>
              </a:ext>
            </a:extLst>
          </p:cNvPr>
          <p:cNvSpPr>
            <a:spLocks noGrp="1"/>
          </p:cNvSpPr>
          <p:nvPr>
            <p:ph type="title"/>
          </p:nvPr>
        </p:nvSpPr>
        <p:spPr>
          <a:xfrm>
            <a:off x="291511" y="1408340"/>
            <a:ext cx="2964654" cy="1663471"/>
          </a:xfrm>
        </p:spPr>
        <p:txBody>
          <a:bodyPr anchor="t">
            <a:normAutofit fontScale="90000"/>
          </a:bodyPr>
          <a:lstStyle/>
          <a:p>
            <a:r>
              <a:rPr lang="en-GB" sz="3600" dirty="0"/>
              <a:t>Direct Payment Support Service  Pilot </a:t>
            </a:r>
          </a:p>
        </p:txBody>
      </p:sp>
      <p:sp>
        <p:nvSpPr>
          <p:cNvPr id="3" name="Content Placeholder 2">
            <a:extLst>
              <a:ext uri="{FF2B5EF4-FFF2-40B4-BE49-F238E27FC236}">
                <a16:creationId xmlns:a16="http://schemas.microsoft.com/office/drawing/2014/main" id="{43CBED57-5B3C-40D3-AE9B-B09FD66FEB10}"/>
              </a:ext>
            </a:extLst>
          </p:cNvPr>
          <p:cNvSpPr>
            <a:spLocks noGrp="1"/>
          </p:cNvSpPr>
          <p:nvPr>
            <p:ph idx="1"/>
          </p:nvPr>
        </p:nvSpPr>
        <p:spPr>
          <a:xfrm>
            <a:off x="3700464" y="822518"/>
            <a:ext cx="7819495" cy="5441205"/>
          </a:xfrm>
        </p:spPr>
        <p:txBody>
          <a:bodyPr>
            <a:normAutofit lnSpcReduction="10000"/>
          </a:bodyPr>
          <a:lstStyle/>
          <a:p>
            <a:pPr marL="214313">
              <a:lnSpc>
                <a:spcPct val="110000"/>
              </a:lnSpc>
              <a:spcBef>
                <a:spcPts val="0"/>
              </a:spcBef>
              <a:spcAft>
                <a:spcPts val="450"/>
              </a:spcAft>
            </a:pPr>
            <a:r>
              <a:rPr lang="en-US" sz="2400" dirty="0">
                <a:solidFill>
                  <a:prstClr val="black"/>
                </a:solidFill>
                <a:latin typeface="Calibri" panose="020F0502020204030204"/>
              </a:rPr>
              <a:t>2 DP Advisors working within the rabblement pathway covering both boroughs</a:t>
            </a:r>
          </a:p>
          <a:p>
            <a:pPr marL="214313">
              <a:lnSpc>
                <a:spcPct val="110000"/>
              </a:lnSpc>
              <a:spcBef>
                <a:spcPts val="0"/>
              </a:spcBef>
              <a:spcAft>
                <a:spcPts val="450"/>
              </a:spcAft>
            </a:pPr>
            <a:r>
              <a:rPr lang="en-US" sz="2400" dirty="0">
                <a:solidFill>
                  <a:prstClr val="black"/>
                </a:solidFill>
                <a:latin typeface="Calibri" panose="020F0502020204030204"/>
              </a:rPr>
              <a:t>Pilot started in September 2021 and will run for 12 months</a:t>
            </a:r>
          </a:p>
          <a:p>
            <a:pPr marL="0" indent="0">
              <a:buNone/>
            </a:pPr>
            <a:endParaRPr lang="en-GB" sz="1200" dirty="0"/>
          </a:p>
          <a:p>
            <a:pPr marL="42863" indent="0" fontAlgn="t">
              <a:lnSpc>
                <a:spcPct val="110000"/>
              </a:lnSpc>
              <a:spcBef>
                <a:spcPts val="0"/>
              </a:spcBef>
              <a:spcAft>
                <a:spcPts val="450"/>
              </a:spcAft>
              <a:buNone/>
            </a:pPr>
            <a:r>
              <a:rPr lang="en-US" sz="2400" b="1" dirty="0">
                <a:solidFill>
                  <a:prstClr val="black"/>
                </a:solidFill>
                <a:latin typeface="Calibri" panose="020F0502020204030204"/>
              </a:rPr>
              <a:t>Aims</a:t>
            </a:r>
            <a:endParaRPr lang="en-GB" sz="2400" b="1" dirty="0">
              <a:solidFill>
                <a:prstClr val="black"/>
              </a:solidFill>
              <a:latin typeface="Calibri" panose="020F0502020204030204"/>
            </a:endParaRPr>
          </a:p>
          <a:p>
            <a:pPr marL="214313" fontAlgn="t">
              <a:lnSpc>
                <a:spcPct val="110000"/>
              </a:lnSpc>
              <a:spcBef>
                <a:spcPts val="0"/>
              </a:spcBef>
              <a:spcAft>
                <a:spcPts val="450"/>
              </a:spcAft>
            </a:pPr>
            <a:r>
              <a:rPr lang="en-GB" sz="2400" dirty="0">
                <a:solidFill>
                  <a:prstClr val="black"/>
                </a:solidFill>
                <a:latin typeface="Calibri" panose="020F0502020204030204"/>
              </a:rPr>
              <a:t>Increase choice and control through increased Direct Payments uptake </a:t>
            </a:r>
          </a:p>
          <a:p>
            <a:pPr marL="214313" fontAlgn="t">
              <a:lnSpc>
                <a:spcPct val="110000"/>
              </a:lnSpc>
              <a:spcBef>
                <a:spcPts val="0"/>
              </a:spcBef>
              <a:spcAft>
                <a:spcPts val="450"/>
              </a:spcAft>
            </a:pPr>
            <a:r>
              <a:rPr lang="en-GB" sz="2400" dirty="0">
                <a:solidFill>
                  <a:prstClr val="black"/>
                </a:solidFill>
                <a:latin typeface="Calibri" panose="020F0502020204030204"/>
              </a:rPr>
              <a:t>Improve fragmented pathways and processes for both Council staff and its residents </a:t>
            </a:r>
          </a:p>
          <a:p>
            <a:pPr marL="214313" fontAlgn="t">
              <a:lnSpc>
                <a:spcPct val="110000"/>
              </a:lnSpc>
              <a:spcBef>
                <a:spcPts val="0"/>
              </a:spcBef>
              <a:spcAft>
                <a:spcPts val="450"/>
              </a:spcAft>
            </a:pPr>
            <a:r>
              <a:rPr lang="en-GB" sz="2400" dirty="0">
                <a:solidFill>
                  <a:prstClr val="black"/>
                </a:solidFill>
                <a:latin typeface="Calibri" panose="020F0502020204030204"/>
              </a:rPr>
              <a:t>Enable operational staff to focus on assessments and reviews, meaning reduced delays and improvement in quality</a:t>
            </a:r>
          </a:p>
          <a:p>
            <a:pPr marL="214313" fontAlgn="t">
              <a:lnSpc>
                <a:spcPct val="110000"/>
              </a:lnSpc>
              <a:spcBef>
                <a:spcPts val="0"/>
              </a:spcBef>
              <a:spcAft>
                <a:spcPts val="450"/>
              </a:spcAft>
            </a:pPr>
            <a:r>
              <a:rPr lang="en-GB" sz="2400" dirty="0">
                <a:solidFill>
                  <a:prstClr val="black"/>
                </a:solidFill>
                <a:latin typeface="Calibri" panose="020F0502020204030204"/>
              </a:rPr>
              <a:t>Roll out DP support service to pilot in other user groups </a:t>
            </a:r>
          </a:p>
          <a:p>
            <a:pPr marL="0" indent="0">
              <a:buNone/>
            </a:pPr>
            <a:endParaRPr lang="en-GB" sz="2400" dirty="0"/>
          </a:p>
        </p:txBody>
      </p:sp>
      <p:pic>
        <p:nvPicPr>
          <p:cNvPr id="6" name="Picture 5" descr="A close up of a logo&#10;&#10;Description automatically generated">
            <a:extLst>
              <a:ext uri="{FF2B5EF4-FFF2-40B4-BE49-F238E27FC236}">
                <a16:creationId xmlns:a16="http://schemas.microsoft.com/office/drawing/2014/main" id="{28377601-4AE8-4828-ADE7-C1CAE4D045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0684" y="6088669"/>
            <a:ext cx="769331" cy="769331"/>
          </a:xfrm>
          <a:prstGeom prst="rect">
            <a:avLst/>
          </a:prstGeom>
        </p:spPr>
      </p:pic>
      <p:pic>
        <p:nvPicPr>
          <p:cNvPr id="7" name="Picture 6" descr="A close up of a logo&#10;&#10;Description automatically generated">
            <a:extLst>
              <a:ext uri="{FF2B5EF4-FFF2-40B4-BE49-F238E27FC236}">
                <a16:creationId xmlns:a16="http://schemas.microsoft.com/office/drawing/2014/main" id="{0A4877F8-79CF-49B1-BFB5-D568BEDD17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34938" y="6247985"/>
            <a:ext cx="1129320" cy="437157"/>
          </a:xfrm>
          <a:prstGeom prst="rect">
            <a:avLst/>
          </a:prstGeom>
        </p:spPr>
      </p:pic>
      <p:pic>
        <p:nvPicPr>
          <p:cNvPr id="8" name="Graphic 7" descr="Social network with solid fill">
            <a:extLst>
              <a:ext uri="{FF2B5EF4-FFF2-40B4-BE49-F238E27FC236}">
                <a16:creationId xmlns:a16="http://schemas.microsoft.com/office/drawing/2014/main" id="{47C25EA7-A7F9-414C-97FF-9E3F6E7884C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52767" y="2821781"/>
            <a:ext cx="2442141" cy="2442141"/>
          </a:xfrm>
          <a:prstGeom prst="rect">
            <a:avLst/>
          </a:prstGeom>
        </p:spPr>
      </p:pic>
    </p:spTree>
    <p:extLst>
      <p:ext uri="{BB962C8B-B14F-4D97-AF65-F5344CB8AC3E}">
        <p14:creationId xmlns:p14="http://schemas.microsoft.com/office/powerpoint/2010/main" val="3564821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BE255-BF53-4A3F-A764-F33D990F52EF}"/>
              </a:ext>
            </a:extLst>
          </p:cNvPr>
          <p:cNvSpPr>
            <a:spLocks noGrp="1"/>
          </p:cNvSpPr>
          <p:nvPr>
            <p:ph type="title"/>
          </p:nvPr>
        </p:nvSpPr>
        <p:spPr>
          <a:xfrm>
            <a:off x="371191" y="1765529"/>
            <a:ext cx="2703926" cy="1663471"/>
          </a:xfrm>
        </p:spPr>
        <p:txBody>
          <a:bodyPr anchor="t">
            <a:normAutofit/>
          </a:bodyPr>
          <a:lstStyle/>
          <a:p>
            <a:r>
              <a:rPr lang="en-GB" sz="3600" dirty="0"/>
              <a:t>Social Care Marketplace Virtual Wallet</a:t>
            </a:r>
          </a:p>
        </p:txBody>
      </p:sp>
      <p:pic>
        <p:nvPicPr>
          <p:cNvPr id="6" name="Picture 5" descr="A close up of a logo&#10;&#10;Description automatically generated">
            <a:extLst>
              <a:ext uri="{FF2B5EF4-FFF2-40B4-BE49-F238E27FC236}">
                <a16:creationId xmlns:a16="http://schemas.microsoft.com/office/drawing/2014/main" id="{28377601-4AE8-4828-ADE7-C1CAE4D045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0684" y="6088669"/>
            <a:ext cx="769331" cy="769331"/>
          </a:xfrm>
          <a:prstGeom prst="rect">
            <a:avLst/>
          </a:prstGeom>
        </p:spPr>
      </p:pic>
      <p:pic>
        <p:nvPicPr>
          <p:cNvPr id="7" name="Picture 6" descr="A close up of a logo&#10;&#10;Description automatically generated">
            <a:extLst>
              <a:ext uri="{FF2B5EF4-FFF2-40B4-BE49-F238E27FC236}">
                <a16:creationId xmlns:a16="http://schemas.microsoft.com/office/drawing/2014/main" id="{0A4877F8-79CF-49B1-BFB5-D568BEDD17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34938" y="6247985"/>
            <a:ext cx="1129320" cy="437157"/>
          </a:xfrm>
          <a:prstGeom prst="rect">
            <a:avLst/>
          </a:prstGeom>
        </p:spPr>
      </p:pic>
      <p:sp>
        <p:nvSpPr>
          <p:cNvPr id="10" name="Footer Placeholder 1">
            <a:extLst>
              <a:ext uri="{FF2B5EF4-FFF2-40B4-BE49-F238E27FC236}">
                <a16:creationId xmlns:a16="http://schemas.microsoft.com/office/drawing/2014/main" id="{51631336-2B24-4543-84C4-984940D19B6F}"/>
              </a:ext>
            </a:extLst>
          </p:cNvPr>
          <p:cNvSpPr txBox="1">
            <a:spLocks/>
          </p:cNvSpPr>
          <p:nvPr/>
        </p:nvSpPr>
        <p:spPr>
          <a:xfrm>
            <a:off x="503462" y="6402144"/>
            <a:ext cx="1869439" cy="365125"/>
          </a:xfrm>
          <a:prstGeom prst="rect">
            <a:avLst/>
          </a:prstGeom>
          <a:effectLst/>
        </p:spPr>
        <p:txBody>
          <a:bodyPr vert="horz" lIns="91440" tIns="45720" rIns="91440" bIns="45720" rtlCol="0" anchor="ctr"/>
          <a:lstStyle>
            <a:defPPr>
              <a:defRPr lang="en-US"/>
            </a:defPPr>
            <a:lvl1pPr marL="0" algn="ctr" defTabSz="457200" rtl="0" eaLnBrk="1" latinLnBrk="0" hangingPunct="1">
              <a:defRPr sz="1200" kern="1200" cap="all" baseline="0">
                <a:solidFill>
                  <a:srgbClr val="FFFFFF"/>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000" b="1" i="0" u="none" strike="noStrike" kern="1200" cap="all" spc="0" normalizeH="0" baseline="0" noProof="0" dirty="0">
                <a:ln>
                  <a:noFill/>
                </a:ln>
                <a:solidFill>
                  <a:srgbClr val="009999"/>
                </a:solidFill>
                <a:effectLst/>
                <a:uLnTx/>
                <a:uFillTx/>
                <a:latin typeface="Calibri" panose="020F0502020204030204"/>
                <a:ea typeface="+mn-ea"/>
                <a:cs typeface="+mn-cs"/>
              </a:rPr>
              <a:t>ASC Personalisation</a:t>
            </a:r>
          </a:p>
        </p:txBody>
      </p:sp>
      <p:sp>
        <p:nvSpPr>
          <p:cNvPr id="17" name="Rectangle: Rounded Corners 16">
            <a:extLst>
              <a:ext uri="{FF2B5EF4-FFF2-40B4-BE49-F238E27FC236}">
                <a16:creationId xmlns:a16="http://schemas.microsoft.com/office/drawing/2014/main" id="{13922242-45D9-4E43-8D0E-1425EBEB989B}"/>
              </a:ext>
            </a:extLst>
          </p:cNvPr>
          <p:cNvSpPr/>
          <p:nvPr/>
        </p:nvSpPr>
        <p:spPr>
          <a:xfrm>
            <a:off x="3840241" y="972408"/>
            <a:ext cx="5732970" cy="2245057"/>
          </a:xfrm>
          <a:prstGeom prst="roundRect">
            <a:avLst>
              <a:gd name="adj" fmla="val 10000"/>
            </a:avLst>
          </a:prstGeom>
        </p:spPr>
        <p:style>
          <a:lnRef idx="0">
            <a:schemeClr val="dk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18" name="Rectangle 17" descr="Bank">
            <a:extLst>
              <a:ext uri="{FF2B5EF4-FFF2-40B4-BE49-F238E27FC236}">
                <a16:creationId xmlns:a16="http://schemas.microsoft.com/office/drawing/2014/main" id="{61AB1C72-8BB3-4828-8953-7DDEA7E1260B}"/>
              </a:ext>
            </a:extLst>
          </p:cNvPr>
          <p:cNvSpPr/>
          <p:nvPr/>
        </p:nvSpPr>
        <p:spPr>
          <a:xfrm>
            <a:off x="4519370" y="1477546"/>
            <a:ext cx="1234781" cy="1234781"/>
          </a:xfrm>
          <a:prstGeom prst="rect">
            <a:avLst/>
          </a:prstGeom>
          <a: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p:spPr>
        <p:style>
          <a:lnRef idx="2">
            <a:scrgbClr r="0" g="0" b="0"/>
          </a:lnRef>
          <a:fillRef idx="1">
            <a:scrgbClr r="0" g="0" b="0"/>
          </a:fillRef>
          <a:effectRef idx="0">
            <a:schemeClr val="accent2">
              <a:hueOff val="0"/>
              <a:satOff val="0"/>
              <a:lumOff val="0"/>
              <a:alphaOff val="0"/>
            </a:schemeClr>
          </a:effectRef>
          <a:fontRef idx="minor">
            <a:schemeClr val="lt1"/>
          </a:fontRef>
        </p:style>
      </p:sp>
      <p:grpSp>
        <p:nvGrpSpPr>
          <p:cNvPr id="19" name="Group 18">
            <a:extLst>
              <a:ext uri="{FF2B5EF4-FFF2-40B4-BE49-F238E27FC236}">
                <a16:creationId xmlns:a16="http://schemas.microsoft.com/office/drawing/2014/main" id="{55E22861-03BA-4E0F-A137-A24A213394D5}"/>
              </a:ext>
            </a:extLst>
          </p:cNvPr>
          <p:cNvGrpSpPr/>
          <p:nvPr/>
        </p:nvGrpSpPr>
        <p:grpSpPr>
          <a:xfrm>
            <a:off x="5999575" y="972408"/>
            <a:ext cx="4469271" cy="2258800"/>
            <a:chOff x="2159334" y="748352"/>
            <a:chExt cx="4469271" cy="2258800"/>
          </a:xfrm>
        </p:grpSpPr>
        <p:sp>
          <p:nvSpPr>
            <p:cNvPr id="20" name="Rectangle 19">
              <a:extLst>
                <a:ext uri="{FF2B5EF4-FFF2-40B4-BE49-F238E27FC236}">
                  <a16:creationId xmlns:a16="http://schemas.microsoft.com/office/drawing/2014/main" id="{FC499CBC-5945-4D4B-BCAA-AF140F03611C}"/>
                </a:ext>
              </a:extLst>
            </p:cNvPr>
            <p:cNvSpPr/>
            <p:nvPr/>
          </p:nvSpPr>
          <p:spPr>
            <a:xfrm>
              <a:off x="2593041" y="748352"/>
              <a:ext cx="4035564" cy="224505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1" name="TextBox 20">
              <a:extLst>
                <a:ext uri="{FF2B5EF4-FFF2-40B4-BE49-F238E27FC236}">
                  <a16:creationId xmlns:a16="http://schemas.microsoft.com/office/drawing/2014/main" id="{FE0E125F-DBD3-40A4-8D14-E4162B9A8BD9}"/>
                </a:ext>
              </a:extLst>
            </p:cNvPr>
            <p:cNvSpPr txBox="1"/>
            <p:nvPr/>
          </p:nvSpPr>
          <p:spPr>
            <a:xfrm>
              <a:off x="2159334" y="762095"/>
              <a:ext cx="3725564" cy="224505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37602" tIns="237602" rIns="237602" bIns="237602" numCol="1" spcCol="1270" anchor="ctr" anchorCtr="0">
              <a:noAutofit/>
            </a:bodyPr>
            <a:lstStyle/>
            <a:p>
              <a:pPr marL="0" lvl="0" indent="0" algn="l" defTabSz="711200">
                <a:lnSpc>
                  <a:spcPct val="100000"/>
                </a:lnSpc>
                <a:spcBef>
                  <a:spcPct val="0"/>
                </a:spcBef>
                <a:spcAft>
                  <a:spcPct val="35000"/>
                </a:spcAft>
                <a:buNone/>
              </a:pPr>
              <a:r>
                <a:rPr lang="en-GB" sz="1600" b="0" kern="1200" dirty="0"/>
                <a:t>Under the existing model with pre-paid cards, residents and their families need to find, commission and manage their services manually – finding providers, calling and emailing to arrange services, arranging payments etc.</a:t>
              </a:r>
              <a:endParaRPr lang="en-US" sz="1600" b="0" kern="1200" dirty="0"/>
            </a:p>
          </p:txBody>
        </p:sp>
      </p:grpSp>
      <p:sp>
        <p:nvSpPr>
          <p:cNvPr id="22" name="Rectangle: Rounded Corners 21">
            <a:extLst>
              <a:ext uri="{FF2B5EF4-FFF2-40B4-BE49-F238E27FC236}">
                <a16:creationId xmlns:a16="http://schemas.microsoft.com/office/drawing/2014/main" id="{AB351D01-4DED-4895-837F-A7D70D5A8FFD}"/>
              </a:ext>
            </a:extLst>
          </p:cNvPr>
          <p:cNvSpPr/>
          <p:nvPr/>
        </p:nvSpPr>
        <p:spPr>
          <a:xfrm>
            <a:off x="3840241" y="3702883"/>
            <a:ext cx="5732970" cy="2245057"/>
          </a:xfrm>
          <a:prstGeom prst="roundRect">
            <a:avLst>
              <a:gd name="adj" fmla="val 10000"/>
            </a:avLst>
          </a:prstGeom>
        </p:spPr>
        <p:style>
          <a:lnRef idx="0">
            <a:schemeClr val="dk1">
              <a:hueOff val="0"/>
              <a:satOff val="0"/>
              <a:lumOff val="0"/>
              <a:alphaOff val="0"/>
            </a:schemeClr>
          </a:lnRef>
          <a:fillRef idx="1">
            <a:schemeClr val="bg1">
              <a:lumMod val="95000"/>
              <a:hueOff val="0"/>
              <a:satOff val="0"/>
              <a:lumOff val="0"/>
              <a:alphaOff val="0"/>
            </a:schemeClr>
          </a:fillRef>
          <a:effectRef idx="0">
            <a:schemeClr val="bg1">
              <a:lumMod val="95000"/>
              <a:hueOff val="0"/>
              <a:satOff val="0"/>
              <a:lumOff val="0"/>
              <a:alphaOff val="0"/>
            </a:schemeClr>
          </a:effectRef>
          <a:fontRef idx="minor">
            <a:schemeClr val="dk1">
              <a:hueOff val="0"/>
              <a:satOff val="0"/>
              <a:lumOff val="0"/>
              <a:alphaOff val="0"/>
            </a:schemeClr>
          </a:fontRef>
        </p:style>
      </p:sp>
      <p:sp>
        <p:nvSpPr>
          <p:cNvPr id="23" name="Rectangle 22" descr="Wallet">
            <a:extLst>
              <a:ext uri="{FF2B5EF4-FFF2-40B4-BE49-F238E27FC236}">
                <a16:creationId xmlns:a16="http://schemas.microsoft.com/office/drawing/2014/main" id="{07744851-7C57-4A14-87CB-57AC2741A12F}"/>
              </a:ext>
            </a:extLst>
          </p:cNvPr>
          <p:cNvSpPr/>
          <p:nvPr/>
        </p:nvSpPr>
        <p:spPr>
          <a:xfrm>
            <a:off x="4519370" y="4208020"/>
            <a:ext cx="1234781" cy="1234781"/>
          </a:xfrm>
          <a:prstGeom prst="rect">
            <a:avLst/>
          </a:prstGeom>
          <a: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p:spPr>
        <p:style>
          <a:lnRef idx="2">
            <a:scrgbClr r="0" g="0" b="0"/>
          </a:lnRef>
          <a:fillRef idx="1">
            <a:scrgbClr r="0" g="0" b="0"/>
          </a:fillRef>
          <a:effectRef idx="0">
            <a:schemeClr val="accent3">
              <a:hueOff val="0"/>
              <a:satOff val="0"/>
              <a:lumOff val="0"/>
              <a:alphaOff val="0"/>
            </a:schemeClr>
          </a:effectRef>
          <a:fontRef idx="minor">
            <a:schemeClr val="lt1"/>
          </a:fontRef>
        </p:style>
      </p:sp>
      <p:grpSp>
        <p:nvGrpSpPr>
          <p:cNvPr id="24" name="Group 23">
            <a:extLst>
              <a:ext uri="{FF2B5EF4-FFF2-40B4-BE49-F238E27FC236}">
                <a16:creationId xmlns:a16="http://schemas.microsoft.com/office/drawing/2014/main" id="{79938554-ADE0-47C5-9CD7-27DF969187DE}"/>
              </a:ext>
            </a:extLst>
          </p:cNvPr>
          <p:cNvGrpSpPr/>
          <p:nvPr/>
        </p:nvGrpSpPr>
        <p:grpSpPr>
          <a:xfrm>
            <a:off x="5905654" y="3689140"/>
            <a:ext cx="4563192" cy="2258800"/>
            <a:chOff x="2065413" y="3465084"/>
            <a:chExt cx="4563192" cy="2258800"/>
          </a:xfrm>
        </p:grpSpPr>
        <p:sp>
          <p:nvSpPr>
            <p:cNvPr id="25" name="Rectangle 24">
              <a:extLst>
                <a:ext uri="{FF2B5EF4-FFF2-40B4-BE49-F238E27FC236}">
                  <a16:creationId xmlns:a16="http://schemas.microsoft.com/office/drawing/2014/main" id="{318B193A-6CB6-433D-B183-8224F98EC3AA}"/>
                </a:ext>
              </a:extLst>
            </p:cNvPr>
            <p:cNvSpPr/>
            <p:nvPr/>
          </p:nvSpPr>
          <p:spPr>
            <a:xfrm>
              <a:off x="2593041" y="3478827"/>
              <a:ext cx="4035564" cy="224505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6" name="TextBox 25">
              <a:extLst>
                <a:ext uri="{FF2B5EF4-FFF2-40B4-BE49-F238E27FC236}">
                  <a16:creationId xmlns:a16="http://schemas.microsoft.com/office/drawing/2014/main" id="{924BF5A1-2BFE-405D-8557-1A6846F98EEE}"/>
                </a:ext>
              </a:extLst>
            </p:cNvPr>
            <p:cNvSpPr txBox="1"/>
            <p:nvPr/>
          </p:nvSpPr>
          <p:spPr>
            <a:xfrm>
              <a:off x="2065413" y="3465084"/>
              <a:ext cx="3541622" cy="2245057"/>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237602" tIns="237602" rIns="237602" bIns="237602" numCol="1" spcCol="1270" anchor="ctr" anchorCtr="0">
              <a:noAutofit/>
            </a:bodyPr>
            <a:lstStyle/>
            <a:p>
              <a:pPr marL="0" lvl="0" indent="0" algn="l" defTabSz="711200">
                <a:lnSpc>
                  <a:spcPct val="100000"/>
                </a:lnSpc>
                <a:spcBef>
                  <a:spcPct val="0"/>
                </a:spcBef>
                <a:spcAft>
                  <a:spcPct val="35000"/>
                </a:spcAft>
                <a:buNone/>
              </a:pPr>
              <a:r>
                <a:rPr lang="en-GB" sz="1600" b="0" kern="1200" dirty="0"/>
                <a:t>Under the proposed model utilising the Virtual Wallet, this process is replaced by using the current Adults Website to find and purchase services from an online catalogue, with automatic payments and reconciliation built in, offering benefits to both the service user and the local authority.</a:t>
              </a:r>
              <a:endParaRPr lang="en-US" sz="1600" b="0" kern="1200" dirty="0"/>
            </a:p>
          </p:txBody>
        </p:sp>
      </p:grpSp>
      <p:pic>
        <p:nvPicPr>
          <p:cNvPr id="28" name="Graphic 27" descr="Money outline">
            <a:extLst>
              <a:ext uri="{FF2B5EF4-FFF2-40B4-BE49-F238E27FC236}">
                <a16:creationId xmlns:a16="http://schemas.microsoft.com/office/drawing/2014/main" id="{85053DC6-B62E-4FD4-B501-BF4D00B8CF0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91499" y="3429000"/>
            <a:ext cx="2115327" cy="2115327"/>
          </a:xfrm>
          <a:prstGeom prst="rect">
            <a:avLst/>
          </a:prstGeom>
        </p:spPr>
      </p:pic>
    </p:spTree>
    <p:extLst>
      <p:ext uri="{BB962C8B-B14F-4D97-AF65-F5344CB8AC3E}">
        <p14:creationId xmlns:p14="http://schemas.microsoft.com/office/powerpoint/2010/main" val="1193480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4">
            <a:extLst>
              <a:ext uri="{FF2B5EF4-FFF2-40B4-BE49-F238E27FC236}">
                <a16:creationId xmlns:a16="http://schemas.microsoft.com/office/drawing/2014/main" id="{8AD54C69-3B75-4DE5-BA8D-AA3C47303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6">
            <a:extLst>
              <a:ext uri="{FF2B5EF4-FFF2-40B4-BE49-F238E27FC236}">
                <a16:creationId xmlns:a16="http://schemas.microsoft.com/office/drawing/2014/main" id="{C25A3BB3-269C-4313-A40F-C3B4DE9443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6" name="Rectangle 18">
            <a:extLst>
              <a:ext uri="{FF2B5EF4-FFF2-40B4-BE49-F238E27FC236}">
                <a16:creationId xmlns:a16="http://schemas.microsoft.com/office/drawing/2014/main" id="{FB5E80A7-5FE7-45AB-94DB-FAD230DE19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20">
            <a:extLst>
              <a:ext uri="{FF2B5EF4-FFF2-40B4-BE49-F238E27FC236}">
                <a16:creationId xmlns:a16="http://schemas.microsoft.com/office/drawing/2014/main" id="{5FB6D265-2F26-4C70-8D20-7EB732B79A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7552943"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B852084-50D0-4A37-A0E3-FD65E24CEB75}"/>
              </a:ext>
            </a:extLst>
          </p:cNvPr>
          <p:cNvSpPr>
            <a:spLocks noGrp="1"/>
          </p:cNvSpPr>
          <p:nvPr>
            <p:ph type="title"/>
          </p:nvPr>
        </p:nvSpPr>
        <p:spPr>
          <a:xfrm>
            <a:off x="2153855" y="2453394"/>
            <a:ext cx="3428410" cy="888738"/>
          </a:xfrm>
        </p:spPr>
        <p:txBody>
          <a:bodyPr vert="horz" lIns="91440" tIns="45720" rIns="91440" bIns="45720" rtlCol="0" anchor="b">
            <a:normAutofit fontScale="90000"/>
          </a:bodyPr>
          <a:lstStyle/>
          <a:p>
            <a:r>
              <a:rPr lang="en-US" sz="5900" spc="-100" dirty="0"/>
              <a:t>Questions</a:t>
            </a:r>
          </a:p>
        </p:txBody>
      </p:sp>
      <p:pic>
        <p:nvPicPr>
          <p:cNvPr id="10" name="Graphic 9" descr="Questions with solid fill">
            <a:extLst>
              <a:ext uri="{FF2B5EF4-FFF2-40B4-BE49-F238E27FC236}">
                <a16:creationId xmlns:a16="http://schemas.microsoft.com/office/drawing/2014/main" id="{4BE0F1CC-FEEB-4B33-BD22-6A19CEDC17F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964928" y="1383562"/>
            <a:ext cx="3673032" cy="3673032"/>
          </a:xfrm>
          <a:prstGeom prst="rect">
            <a:avLst/>
          </a:prstGeom>
        </p:spPr>
      </p:pic>
      <p:sp>
        <p:nvSpPr>
          <p:cNvPr id="23" name="Rectangle 22">
            <a:extLst>
              <a:ext uri="{FF2B5EF4-FFF2-40B4-BE49-F238E27FC236}">
                <a16:creationId xmlns:a16="http://schemas.microsoft.com/office/drawing/2014/main" id="{72055544-B70B-42F0-8272-58E0BB2C1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descr="A close up of a logo&#10;&#10;Description automatically generated">
            <a:extLst>
              <a:ext uri="{FF2B5EF4-FFF2-40B4-BE49-F238E27FC236}">
                <a16:creationId xmlns:a16="http://schemas.microsoft.com/office/drawing/2014/main" id="{8FAF126F-31E3-417E-8B52-3D08B9AA27F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34938" y="6247985"/>
            <a:ext cx="1129320" cy="437157"/>
          </a:xfrm>
          <a:prstGeom prst="rect">
            <a:avLst/>
          </a:prstGeom>
        </p:spPr>
      </p:pic>
      <p:pic>
        <p:nvPicPr>
          <p:cNvPr id="6" name="Picture 5" descr="A close up of a logo&#10;&#10;Description automatically generated">
            <a:extLst>
              <a:ext uri="{FF2B5EF4-FFF2-40B4-BE49-F238E27FC236}">
                <a16:creationId xmlns:a16="http://schemas.microsoft.com/office/drawing/2014/main" id="{41345147-02EF-4BE5-BA3D-03FC219852A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90684" y="6088669"/>
            <a:ext cx="769331" cy="769331"/>
          </a:xfrm>
          <a:prstGeom prst="rect">
            <a:avLst/>
          </a:prstGeom>
        </p:spPr>
      </p:pic>
    </p:spTree>
    <p:extLst>
      <p:ext uri="{BB962C8B-B14F-4D97-AF65-F5344CB8AC3E}">
        <p14:creationId xmlns:p14="http://schemas.microsoft.com/office/powerpoint/2010/main" val="3007397383"/>
      </p:ext>
    </p:extLst>
  </p:cSld>
  <p:clrMapOvr>
    <a:masterClrMapping/>
  </p:clrMapOvr>
</p:sld>
</file>

<file path=ppt/theme/theme1.xml><?xml version="1.0" encoding="utf-8"?>
<a:theme xmlns:a="http://schemas.openxmlformats.org/drawingml/2006/main" name="Fra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39D77354-939E-4A26-AE51-B3F9618B14B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54B8ED195159E4C90594A3CA34FD09A" ma:contentTypeVersion="13" ma:contentTypeDescription="Create a new document." ma:contentTypeScope="" ma:versionID="98a72846714d0895619426677608b1e2">
  <xsd:schema xmlns:xsd="http://www.w3.org/2001/XMLSchema" xmlns:xs="http://www.w3.org/2001/XMLSchema" xmlns:p="http://schemas.microsoft.com/office/2006/metadata/properties" xmlns:ns2="3784ff38-aecb-485e-a038-f9141d6ef5c6" xmlns:ns3="951cb35c-1d86-4773-bcc5-e8ad83a913ca" targetNamespace="http://schemas.microsoft.com/office/2006/metadata/properties" ma:root="true" ma:fieldsID="42fd6cb387b5b5f4fcfef85e84592b91" ns2:_="" ns3:_="">
    <xsd:import namespace="3784ff38-aecb-485e-a038-f9141d6ef5c6"/>
    <xsd:import namespace="951cb35c-1d86-4773-bcc5-e8ad83a913ca"/>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784ff38-aecb-485e-a038-f9141d6ef5c6"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51cb35c-1d86-4773-bcc5-e8ad83a913ca"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A787578-7623-4BD6-8950-D998A7CB8B5E}"/>
</file>

<file path=customXml/itemProps2.xml><?xml version="1.0" encoding="utf-8"?>
<ds:datastoreItem xmlns:ds="http://schemas.openxmlformats.org/officeDocument/2006/customXml" ds:itemID="{701DCF67-6507-4807-A528-30B70654F823}"/>
</file>

<file path=customXml/itemProps3.xml><?xml version="1.0" encoding="utf-8"?>
<ds:datastoreItem xmlns:ds="http://schemas.openxmlformats.org/officeDocument/2006/customXml" ds:itemID="{B58E284F-60E8-489E-B78D-9901A2139B62}"/>
</file>

<file path=docProps/app.xml><?xml version="1.0" encoding="utf-8"?>
<Properties xmlns="http://schemas.openxmlformats.org/officeDocument/2006/extended-properties" xmlns:vt="http://schemas.openxmlformats.org/officeDocument/2006/docPropsVTypes">
  <Template>TM03457475[[fn=Frame]]</Template>
  <TotalTime>1094</TotalTime>
  <Words>444</Words>
  <Application>Microsoft Office PowerPoint</Application>
  <PresentationFormat>Widescreen</PresentationFormat>
  <Paragraphs>42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Corbel</vt:lpstr>
      <vt:lpstr>Wingdings 2</vt:lpstr>
      <vt:lpstr>Frame</vt:lpstr>
      <vt:lpstr>Personalisation and Direct Payments </vt:lpstr>
      <vt:lpstr>PowerPoint Presentation</vt:lpstr>
      <vt:lpstr>What is a Direct Payment</vt:lpstr>
      <vt:lpstr>What are the benefits of having a Direct Payment?</vt:lpstr>
      <vt:lpstr>Managing a Direct Payment</vt:lpstr>
      <vt:lpstr>Direct Payment Support Service  Pilot </vt:lpstr>
      <vt:lpstr>Social Care Marketplace Virtual Wallet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Direct Payments</dc:title>
  <dc:creator>Wild, Beatrice: WCC</dc:creator>
  <cp:lastModifiedBy>Dhani Dhanoa</cp:lastModifiedBy>
  <cp:revision>11</cp:revision>
  <dcterms:created xsi:type="dcterms:W3CDTF">2021-11-15T15:06:28Z</dcterms:created>
  <dcterms:modified xsi:type="dcterms:W3CDTF">2022-03-07T09:34:33Z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0x010100054B8ED195159E4C90594A3CA34FD09A</vt:lpwstr>
  </property>
</Properties>
</file>