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34" r:id="rId5"/>
  </p:sldMasterIdLst>
  <p:notesMasterIdLst>
    <p:notesMasterId r:id="rId18"/>
  </p:notesMasterIdLst>
  <p:handoutMasterIdLst>
    <p:handoutMasterId r:id="rId19"/>
  </p:handoutMasterIdLst>
  <p:sldIdLst>
    <p:sldId id="263" r:id="rId6"/>
    <p:sldId id="307" r:id="rId7"/>
    <p:sldId id="309" r:id="rId8"/>
    <p:sldId id="264" r:id="rId9"/>
    <p:sldId id="310" r:id="rId10"/>
    <p:sldId id="308" r:id="rId11"/>
    <p:sldId id="311" r:id="rId12"/>
    <p:sldId id="314" r:id="rId13"/>
    <p:sldId id="315" r:id="rId14"/>
    <p:sldId id="312" r:id="rId15"/>
    <p:sldId id="274" r:id="rId16"/>
    <p:sldId id="313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83A6"/>
    <a:srgbClr val="00395A"/>
    <a:srgbClr val="007C92"/>
    <a:srgbClr val="74CBC8"/>
    <a:srgbClr val="F58220"/>
    <a:srgbClr val="605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1" autoAdjust="0"/>
    <p:restoredTop sz="75618" autoAdjust="0"/>
  </p:normalViewPr>
  <p:slideViewPr>
    <p:cSldViewPr>
      <p:cViewPr varScale="1">
        <p:scale>
          <a:sx n="41" d="100"/>
          <a:sy n="41" d="100"/>
        </p:scale>
        <p:origin x="48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4480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8E475-BC08-43A9-B730-AC721B8FA8E6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00EE6CA3-553F-4AC6-89AD-55191D11FB6A}">
      <dgm:prSet phldrT="[Text]" custT="1"/>
      <dgm:spPr/>
      <dgm:t>
        <a:bodyPr/>
        <a:lstStyle/>
        <a:p>
          <a:r>
            <a:rPr lang="en-GB" sz="1000" dirty="0"/>
            <a:t>OA CMHT</a:t>
          </a:r>
        </a:p>
      </dgm:t>
    </dgm:pt>
    <dgm:pt modelId="{D494EBD3-D375-448B-B22F-AF3385C33D14}" type="parTrans" cxnId="{B5FCC51D-ED2E-48B3-93A2-5B0E67CAC762}">
      <dgm:prSet/>
      <dgm:spPr/>
      <dgm:t>
        <a:bodyPr/>
        <a:lstStyle/>
        <a:p>
          <a:endParaRPr lang="en-GB"/>
        </a:p>
      </dgm:t>
    </dgm:pt>
    <dgm:pt modelId="{5EAED44B-1186-4B79-BFB1-E60A47364659}" type="sibTrans" cxnId="{B5FCC51D-ED2E-48B3-93A2-5B0E67CAC762}">
      <dgm:prSet/>
      <dgm:spPr/>
      <dgm:t>
        <a:bodyPr/>
        <a:lstStyle/>
        <a:p>
          <a:endParaRPr lang="en-GB"/>
        </a:p>
      </dgm:t>
    </dgm:pt>
    <dgm:pt modelId="{B4EB0750-9F44-4C9E-AD95-198E0A0C3D4D}">
      <dgm:prSet phldrT="[Text]" custT="1"/>
      <dgm:spPr/>
      <dgm:t>
        <a:bodyPr/>
        <a:lstStyle/>
        <a:p>
          <a:r>
            <a:rPr lang="en-GB" sz="1000" dirty="0"/>
            <a:t>OAHTT</a:t>
          </a:r>
        </a:p>
      </dgm:t>
    </dgm:pt>
    <dgm:pt modelId="{0548310B-906C-43DE-87B9-DDDE40B40900}" type="parTrans" cxnId="{F421C0A1-256C-4148-8FEF-2DC05B807C65}">
      <dgm:prSet/>
      <dgm:spPr/>
      <dgm:t>
        <a:bodyPr/>
        <a:lstStyle/>
        <a:p>
          <a:endParaRPr lang="en-GB"/>
        </a:p>
      </dgm:t>
    </dgm:pt>
    <dgm:pt modelId="{0218138F-A63D-417F-B665-C9CA1D32BBC4}" type="sibTrans" cxnId="{F421C0A1-256C-4148-8FEF-2DC05B807C65}">
      <dgm:prSet/>
      <dgm:spPr/>
      <dgm:t>
        <a:bodyPr/>
        <a:lstStyle/>
        <a:p>
          <a:endParaRPr lang="en-GB"/>
        </a:p>
      </dgm:t>
    </dgm:pt>
    <dgm:pt modelId="{863EB0A7-488D-472C-A8E2-9DB4546BFAFE}">
      <dgm:prSet phldrT="[Text]" custT="1"/>
      <dgm:spPr/>
      <dgm:t>
        <a:bodyPr/>
        <a:lstStyle/>
        <a:p>
          <a:r>
            <a:rPr lang="en-GB" sz="1000" dirty="0"/>
            <a:t>Duty</a:t>
          </a:r>
        </a:p>
      </dgm:t>
    </dgm:pt>
    <dgm:pt modelId="{2D1316BC-0FD8-4A48-BDF8-FC907C35E3F2}" type="parTrans" cxnId="{FEC48BE1-3ED4-4B78-B4FF-97895BC68ED1}">
      <dgm:prSet/>
      <dgm:spPr/>
      <dgm:t>
        <a:bodyPr/>
        <a:lstStyle/>
        <a:p>
          <a:endParaRPr lang="en-GB"/>
        </a:p>
      </dgm:t>
    </dgm:pt>
    <dgm:pt modelId="{3C3A57FF-C9B9-4320-AC78-826655F02702}" type="sibTrans" cxnId="{FEC48BE1-3ED4-4B78-B4FF-97895BC68ED1}">
      <dgm:prSet/>
      <dgm:spPr/>
      <dgm:t>
        <a:bodyPr/>
        <a:lstStyle/>
        <a:p>
          <a:endParaRPr lang="en-GB"/>
        </a:p>
      </dgm:t>
    </dgm:pt>
    <dgm:pt modelId="{37DD087E-E5FC-4643-BFBA-0449F8601749}">
      <dgm:prSet phldrT="[Text]" phldr="1"/>
      <dgm:spPr/>
      <dgm:t>
        <a:bodyPr/>
        <a:lstStyle/>
        <a:p>
          <a:endParaRPr lang="en-GB" dirty="0"/>
        </a:p>
      </dgm:t>
    </dgm:pt>
    <dgm:pt modelId="{A841D838-CD87-42AD-B112-34AE63B9B205}" type="parTrans" cxnId="{39A64D54-01DF-469E-A594-AB00E85BE2EA}">
      <dgm:prSet/>
      <dgm:spPr/>
      <dgm:t>
        <a:bodyPr/>
        <a:lstStyle/>
        <a:p>
          <a:endParaRPr lang="en-GB"/>
        </a:p>
      </dgm:t>
    </dgm:pt>
    <dgm:pt modelId="{03E386F8-82EC-4F0E-BE4A-97E50C7F41A8}" type="sibTrans" cxnId="{39A64D54-01DF-469E-A594-AB00E85BE2EA}">
      <dgm:prSet/>
      <dgm:spPr/>
      <dgm:t>
        <a:bodyPr/>
        <a:lstStyle/>
        <a:p>
          <a:endParaRPr lang="en-GB"/>
        </a:p>
      </dgm:t>
    </dgm:pt>
    <dgm:pt modelId="{790EADCB-0040-4B0E-923C-390F136B2314}">
      <dgm:prSet phldrT="[Text]" custT="1"/>
      <dgm:spPr/>
      <dgm:t>
        <a:bodyPr/>
        <a:lstStyle/>
        <a:p>
          <a:r>
            <a:rPr lang="en-GB" sz="1000" dirty="0"/>
            <a:t>Admin</a:t>
          </a:r>
        </a:p>
      </dgm:t>
    </dgm:pt>
    <dgm:pt modelId="{919DD123-0072-4F77-B7F0-DD2547A84A0E}" type="parTrans" cxnId="{A142EC72-4C50-422E-A9FF-2EAE9D6F69B5}">
      <dgm:prSet/>
      <dgm:spPr/>
      <dgm:t>
        <a:bodyPr/>
        <a:lstStyle/>
        <a:p>
          <a:endParaRPr lang="en-GB"/>
        </a:p>
      </dgm:t>
    </dgm:pt>
    <dgm:pt modelId="{5E3CB698-3FBF-4759-8A95-4E71D24C43FB}" type="sibTrans" cxnId="{A142EC72-4C50-422E-A9FF-2EAE9D6F69B5}">
      <dgm:prSet/>
      <dgm:spPr/>
      <dgm:t>
        <a:bodyPr/>
        <a:lstStyle/>
        <a:p>
          <a:endParaRPr lang="en-GB"/>
        </a:p>
      </dgm:t>
    </dgm:pt>
    <dgm:pt modelId="{8DC0BC65-A86A-4692-A902-3916A14C0A4E}">
      <dgm:prSet phldrT="[Text]" custT="1"/>
      <dgm:spPr/>
      <dgm:t>
        <a:bodyPr/>
        <a:lstStyle/>
        <a:p>
          <a:r>
            <a:rPr lang="en-GB" sz="1000" dirty="0"/>
            <a:t>Medical</a:t>
          </a:r>
        </a:p>
      </dgm:t>
    </dgm:pt>
    <dgm:pt modelId="{6992FF55-D5E2-4F2D-BB50-84CEF16224F2}" type="parTrans" cxnId="{A77CD4B5-3306-49D0-AAD8-AD5AE8AF676D}">
      <dgm:prSet/>
      <dgm:spPr/>
      <dgm:t>
        <a:bodyPr/>
        <a:lstStyle/>
        <a:p>
          <a:endParaRPr lang="en-GB"/>
        </a:p>
      </dgm:t>
    </dgm:pt>
    <dgm:pt modelId="{7202B0D4-D7FB-439C-8F93-F8C3C2998F4A}" type="sibTrans" cxnId="{A77CD4B5-3306-49D0-AAD8-AD5AE8AF676D}">
      <dgm:prSet/>
      <dgm:spPr/>
      <dgm:t>
        <a:bodyPr/>
        <a:lstStyle/>
        <a:p>
          <a:endParaRPr lang="en-GB"/>
        </a:p>
      </dgm:t>
    </dgm:pt>
    <dgm:pt modelId="{C619719B-D9DF-44FC-A375-778D61279DAF}">
      <dgm:prSet phldrT="[Text]" custT="1"/>
      <dgm:spPr/>
      <dgm:t>
        <a:bodyPr/>
        <a:lstStyle/>
        <a:p>
          <a:r>
            <a:rPr lang="en-GB" sz="1000" dirty="0"/>
            <a:t>OTs</a:t>
          </a:r>
        </a:p>
      </dgm:t>
    </dgm:pt>
    <dgm:pt modelId="{61A75367-3EFC-4A5E-B395-928DA1FF6EE1}" type="parTrans" cxnId="{815F86A8-C74F-4338-A3D1-0AE7D277DE5F}">
      <dgm:prSet/>
      <dgm:spPr/>
      <dgm:t>
        <a:bodyPr/>
        <a:lstStyle/>
        <a:p>
          <a:endParaRPr lang="en-GB"/>
        </a:p>
      </dgm:t>
    </dgm:pt>
    <dgm:pt modelId="{57004F17-BC56-48B4-A3B2-F6163CE44431}" type="sibTrans" cxnId="{815F86A8-C74F-4338-A3D1-0AE7D277DE5F}">
      <dgm:prSet/>
      <dgm:spPr/>
      <dgm:t>
        <a:bodyPr/>
        <a:lstStyle/>
        <a:p>
          <a:endParaRPr lang="en-GB"/>
        </a:p>
      </dgm:t>
    </dgm:pt>
    <dgm:pt modelId="{CB39E977-0CB0-43E3-84A5-24B686720E58}">
      <dgm:prSet phldrT="[Text]" custT="1"/>
      <dgm:spPr/>
      <dgm:t>
        <a:bodyPr/>
        <a:lstStyle/>
        <a:p>
          <a:r>
            <a:rPr lang="en-GB" sz="850" dirty="0"/>
            <a:t>Psychology</a:t>
          </a:r>
        </a:p>
      </dgm:t>
    </dgm:pt>
    <dgm:pt modelId="{02FB9FC6-844A-4A58-BB57-7FC643105C31}" type="parTrans" cxnId="{DD0E0255-8E22-4F39-9417-9FFB2276AACC}">
      <dgm:prSet/>
      <dgm:spPr/>
      <dgm:t>
        <a:bodyPr/>
        <a:lstStyle/>
        <a:p>
          <a:endParaRPr lang="en-GB"/>
        </a:p>
      </dgm:t>
    </dgm:pt>
    <dgm:pt modelId="{857333CF-E078-48EB-9D34-F277CA959486}" type="sibTrans" cxnId="{DD0E0255-8E22-4F39-9417-9FFB2276AACC}">
      <dgm:prSet/>
      <dgm:spPr/>
      <dgm:t>
        <a:bodyPr/>
        <a:lstStyle/>
        <a:p>
          <a:endParaRPr lang="en-GB"/>
        </a:p>
      </dgm:t>
    </dgm:pt>
    <dgm:pt modelId="{A5BB9C48-8591-4EE2-9066-D7F9B99A4542}">
      <dgm:prSet phldrT="[Text]" custT="1"/>
      <dgm:spPr/>
      <dgm:t>
        <a:bodyPr/>
        <a:lstStyle/>
        <a:p>
          <a:r>
            <a:rPr lang="en-GB" sz="1000" dirty="0" err="1"/>
            <a:t>BtC</a:t>
          </a:r>
          <a:endParaRPr lang="en-GB" sz="1000" dirty="0"/>
        </a:p>
      </dgm:t>
    </dgm:pt>
    <dgm:pt modelId="{F6AD2F5D-A1D1-4C34-A5BC-85A177D3F03A}" type="parTrans" cxnId="{C997DFE9-1A24-4593-B4E6-F47AE75EA044}">
      <dgm:prSet/>
      <dgm:spPr/>
      <dgm:t>
        <a:bodyPr/>
        <a:lstStyle/>
        <a:p>
          <a:endParaRPr lang="en-GB"/>
        </a:p>
      </dgm:t>
    </dgm:pt>
    <dgm:pt modelId="{4E97129D-B054-477C-AD52-2730D262B1B9}" type="sibTrans" cxnId="{C997DFE9-1A24-4593-B4E6-F47AE75EA044}">
      <dgm:prSet/>
      <dgm:spPr/>
      <dgm:t>
        <a:bodyPr/>
        <a:lstStyle/>
        <a:p>
          <a:endParaRPr lang="en-GB"/>
        </a:p>
      </dgm:t>
    </dgm:pt>
    <dgm:pt modelId="{E54942FD-A5D1-4311-826D-6AFE39B873FB}">
      <dgm:prSet phldrT="[Text]" custT="1"/>
      <dgm:spPr/>
      <dgm:t>
        <a:bodyPr/>
        <a:lstStyle/>
        <a:p>
          <a:r>
            <a:rPr lang="en-GB" sz="700" dirty="0"/>
            <a:t>Case Management / CC</a:t>
          </a:r>
        </a:p>
      </dgm:t>
    </dgm:pt>
    <dgm:pt modelId="{478F465B-E623-498C-BD47-A1F6AC6138AE}" type="parTrans" cxnId="{3CAA2532-3D68-4D5B-AF3E-19F7FB230545}">
      <dgm:prSet/>
      <dgm:spPr/>
      <dgm:t>
        <a:bodyPr/>
        <a:lstStyle/>
        <a:p>
          <a:endParaRPr lang="en-GB"/>
        </a:p>
      </dgm:t>
    </dgm:pt>
    <dgm:pt modelId="{17FFDE81-F857-4A5E-B977-498D93F54DBA}" type="sibTrans" cxnId="{3CAA2532-3D68-4D5B-AF3E-19F7FB230545}">
      <dgm:prSet/>
      <dgm:spPr/>
      <dgm:t>
        <a:bodyPr/>
        <a:lstStyle/>
        <a:p>
          <a:endParaRPr lang="en-GB"/>
        </a:p>
      </dgm:t>
    </dgm:pt>
    <dgm:pt modelId="{BB434E07-364F-4875-9C3F-FFB35896EA54}">
      <dgm:prSet phldrT="[Text]" custT="1"/>
      <dgm:spPr/>
      <dgm:t>
        <a:bodyPr/>
        <a:lstStyle/>
        <a:p>
          <a:r>
            <a:rPr lang="en-GB" sz="700" dirty="0"/>
            <a:t>Safeguarding</a:t>
          </a:r>
        </a:p>
      </dgm:t>
    </dgm:pt>
    <dgm:pt modelId="{3FC509C2-403A-4E48-9987-0DEB92965210}" type="parTrans" cxnId="{8901C5C1-AB16-4634-A4E7-560A37F14520}">
      <dgm:prSet/>
      <dgm:spPr/>
      <dgm:t>
        <a:bodyPr/>
        <a:lstStyle/>
        <a:p>
          <a:endParaRPr lang="en-GB"/>
        </a:p>
      </dgm:t>
    </dgm:pt>
    <dgm:pt modelId="{1266F68D-D01E-4826-8CCC-9B603F495AE4}" type="sibTrans" cxnId="{8901C5C1-AB16-4634-A4E7-560A37F14520}">
      <dgm:prSet/>
      <dgm:spPr/>
      <dgm:t>
        <a:bodyPr/>
        <a:lstStyle/>
        <a:p>
          <a:endParaRPr lang="en-GB"/>
        </a:p>
      </dgm:t>
    </dgm:pt>
    <dgm:pt modelId="{A7BD608D-B37D-4E20-B733-CB1B65A2990E}" type="pres">
      <dgm:prSet presAssocID="{39F8E475-BC08-43A9-B730-AC721B8FA8E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B2C7E27-2D34-4801-B6AC-32A18523E3FD}" type="pres">
      <dgm:prSet presAssocID="{00EE6CA3-553F-4AC6-89AD-55191D11FB6A}" presName="centerShape" presStyleLbl="node0" presStyleIdx="0" presStyleCnt="1"/>
      <dgm:spPr/>
    </dgm:pt>
    <dgm:pt modelId="{D7E2655A-0D31-4C43-987B-40FA1B411DF2}" type="pres">
      <dgm:prSet presAssocID="{B4EB0750-9F44-4C9E-AD95-198E0A0C3D4D}" presName="node" presStyleLbl="node1" presStyleIdx="0" presStyleCnt="9">
        <dgm:presLayoutVars>
          <dgm:bulletEnabled val="1"/>
        </dgm:presLayoutVars>
      </dgm:prSet>
      <dgm:spPr/>
    </dgm:pt>
    <dgm:pt modelId="{D9014053-2517-49F0-9C78-A3011388C976}" type="pres">
      <dgm:prSet presAssocID="{B4EB0750-9F44-4C9E-AD95-198E0A0C3D4D}" presName="dummy" presStyleCnt="0"/>
      <dgm:spPr/>
    </dgm:pt>
    <dgm:pt modelId="{D48BCCA8-17BB-44C2-B243-6611CE33C4B0}" type="pres">
      <dgm:prSet presAssocID="{0218138F-A63D-417F-B665-C9CA1D32BBC4}" presName="sibTrans" presStyleLbl="sibTrans2D1" presStyleIdx="0" presStyleCnt="9"/>
      <dgm:spPr/>
    </dgm:pt>
    <dgm:pt modelId="{8410FD62-168F-4F7F-88AD-4F559515DAB7}" type="pres">
      <dgm:prSet presAssocID="{A5BB9C48-8591-4EE2-9066-D7F9B99A4542}" presName="node" presStyleLbl="node1" presStyleIdx="1" presStyleCnt="9">
        <dgm:presLayoutVars>
          <dgm:bulletEnabled val="1"/>
        </dgm:presLayoutVars>
      </dgm:prSet>
      <dgm:spPr/>
    </dgm:pt>
    <dgm:pt modelId="{FC3336F2-46E5-4BBD-8D89-B1657186511B}" type="pres">
      <dgm:prSet presAssocID="{A5BB9C48-8591-4EE2-9066-D7F9B99A4542}" presName="dummy" presStyleCnt="0"/>
      <dgm:spPr/>
    </dgm:pt>
    <dgm:pt modelId="{8343CABF-B669-4D43-B30B-BDB2216F1CB2}" type="pres">
      <dgm:prSet presAssocID="{4E97129D-B054-477C-AD52-2730D262B1B9}" presName="sibTrans" presStyleLbl="sibTrans2D1" presStyleIdx="1" presStyleCnt="9"/>
      <dgm:spPr/>
    </dgm:pt>
    <dgm:pt modelId="{07E8FC81-0AF4-4D85-9049-C74784F0281A}" type="pres">
      <dgm:prSet presAssocID="{8DC0BC65-A86A-4692-A902-3916A14C0A4E}" presName="node" presStyleLbl="node1" presStyleIdx="2" presStyleCnt="9">
        <dgm:presLayoutVars>
          <dgm:bulletEnabled val="1"/>
        </dgm:presLayoutVars>
      </dgm:prSet>
      <dgm:spPr/>
    </dgm:pt>
    <dgm:pt modelId="{572EEBD3-9614-47E4-99EF-17BC394B7050}" type="pres">
      <dgm:prSet presAssocID="{8DC0BC65-A86A-4692-A902-3916A14C0A4E}" presName="dummy" presStyleCnt="0"/>
      <dgm:spPr/>
    </dgm:pt>
    <dgm:pt modelId="{B7714A5B-B143-4374-A94A-938D9CBCE694}" type="pres">
      <dgm:prSet presAssocID="{7202B0D4-D7FB-439C-8F93-F8C3C2998F4A}" presName="sibTrans" presStyleLbl="sibTrans2D1" presStyleIdx="2" presStyleCnt="9"/>
      <dgm:spPr/>
    </dgm:pt>
    <dgm:pt modelId="{1AF7FCA2-E70B-4FE6-B73B-631D704773A5}" type="pres">
      <dgm:prSet presAssocID="{CB39E977-0CB0-43E3-84A5-24B686720E58}" presName="node" presStyleLbl="node1" presStyleIdx="3" presStyleCnt="9">
        <dgm:presLayoutVars>
          <dgm:bulletEnabled val="1"/>
        </dgm:presLayoutVars>
      </dgm:prSet>
      <dgm:spPr/>
    </dgm:pt>
    <dgm:pt modelId="{194BE5DA-680A-4DC0-8D8B-203D16531256}" type="pres">
      <dgm:prSet presAssocID="{CB39E977-0CB0-43E3-84A5-24B686720E58}" presName="dummy" presStyleCnt="0"/>
      <dgm:spPr/>
    </dgm:pt>
    <dgm:pt modelId="{7D0CADD9-A81A-48A2-A504-9059AAA28341}" type="pres">
      <dgm:prSet presAssocID="{857333CF-E078-48EB-9D34-F277CA959486}" presName="sibTrans" presStyleLbl="sibTrans2D1" presStyleIdx="3" presStyleCnt="9"/>
      <dgm:spPr/>
    </dgm:pt>
    <dgm:pt modelId="{E73596C7-3655-49CE-BA7E-9EA41B8AA545}" type="pres">
      <dgm:prSet presAssocID="{C619719B-D9DF-44FC-A375-778D61279DAF}" presName="node" presStyleLbl="node1" presStyleIdx="4" presStyleCnt="9">
        <dgm:presLayoutVars>
          <dgm:bulletEnabled val="1"/>
        </dgm:presLayoutVars>
      </dgm:prSet>
      <dgm:spPr/>
    </dgm:pt>
    <dgm:pt modelId="{21A7F508-8EE8-41DE-B260-9AB67F8CB89E}" type="pres">
      <dgm:prSet presAssocID="{C619719B-D9DF-44FC-A375-778D61279DAF}" presName="dummy" presStyleCnt="0"/>
      <dgm:spPr/>
    </dgm:pt>
    <dgm:pt modelId="{3D961978-64C7-44E4-A304-2A57DCC2FE63}" type="pres">
      <dgm:prSet presAssocID="{57004F17-BC56-48B4-A3B2-F6163CE44431}" presName="sibTrans" presStyleLbl="sibTrans2D1" presStyleIdx="4" presStyleCnt="9"/>
      <dgm:spPr/>
    </dgm:pt>
    <dgm:pt modelId="{EFC3EA12-538C-4D67-94D5-673253CF9730}" type="pres">
      <dgm:prSet presAssocID="{863EB0A7-488D-472C-A8E2-9DB4546BFAFE}" presName="node" presStyleLbl="node1" presStyleIdx="5" presStyleCnt="9">
        <dgm:presLayoutVars>
          <dgm:bulletEnabled val="1"/>
        </dgm:presLayoutVars>
      </dgm:prSet>
      <dgm:spPr/>
    </dgm:pt>
    <dgm:pt modelId="{56AB6374-96D1-4A6D-B2BC-A407B95BDC91}" type="pres">
      <dgm:prSet presAssocID="{863EB0A7-488D-472C-A8E2-9DB4546BFAFE}" presName="dummy" presStyleCnt="0"/>
      <dgm:spPr/>
    </dgm:pt>
    <dgm:pt modelId="{22236A44-2F6F-4296-91CF-28901A994B01}" type="pres">
      <dgm:prSet presAssocID="{3C3A57FF-C9B9-4320-AC78-826655F02702}" presName="sibTrans" presStyleLbl="sibTrans2D1" presStyleIdx="5" presStyleCnt="9"/>
      <dgm:spPr/>
    </dgm:pt>
    <dgm:pt modelId="{C21FDBBE-1AE4-459A-879D-378BA9EB3269}" type="pres">
      <dgm:prSet presAssocID="{E54942FD-A5D1-4311-826D-6AFE39B873FB}" presName="node" presStyleLbl="node1" presStyleIdx="6" presStyleCnt="9">
        <dgm:presLayoutVars>
          <dgm:bulletEnabled val="1"/>
        </dgm:presLayoutVars>
      </dgm:prSet>
      <dgm:spPr/>
    </dgm:pt>
    <dgm:pt modelId="{EC8D234F-01FE-4FC5-BDB0-C79CFDF2CE0F}" type="pres">
      <dgm:prSet presAssocID="{E54942FD-A5D1-4311-826D-6AFE39B873FB}" presName="dummy" presStyleCnt="0"/>
      <dgm:spPr/>
    </dgm:pt>
    <dgm:pt modelId="{7287AD36-E05B-4EE4-B278-A50D9FCC6AEF}" type="pres">
      <dgm:prSet presAssocID="{17FFDE81-F857-4A5E-B977-498D93F54DBA}" presName="sibTrans" presStyleLbl="sibTrans2D1" presStyleIdx="6" presStyleCnt="9"/>
      <dgm:spPr/>
    </dgm:pt>
    <dgm:pt modelId="{1DE14259-835F-4191-B199-F3D46701E145}" type="pres">
      <dgm:prSet presAssocID="{BB434E07-364F-4875-9C3F-FFB35896EA54}" presName="node" presStyleLbl="node1" presStyleIdx="7" presStyleCnt="9">
        <dgm:presLayoutVars>
          <dgm:bulletEnabled val="1"/>
        </dgm:presLayoutVars>
      </dgm:prSet>
      <dgm:spPr/>
    </dgm:pt>
    <dgm:pt modelId="{75904974-3633-4E08-BAF2-88F2D7DBC00A}" type="pres">
      <dgm:prSet presAssocID="{BB434E07-364F-4875-9C3F-FFB35896EA54}" presName="dummy" presStyleCnt="0"/>
      <dgm:spPr/>
    </dgm:pt>
    <dgm:pt modelId="{343E1330-322F-40B7-B466-E23A2DB3C2B0}" type="pres">
      <dgm:prSet presAssocID="{1266F68D-D01E-4826-8CCC-9B603F495AE4}" presName="sibTrans" presStyleLbl="sibTrans2D1" presStyleIdx="7" presStyleCnt="9"/>
      <dgm:spPr/>
    </dgm:pt>
    <dgm:pt modelId="{C66EB4D6-5342-48C4-BB86-90A50AC1CF09}" type="pres">
      <dgm:prSet presAssocID="{790EADCB-0040-4B0E-923C-390F136B2314}" presName="node" presStyleLbl="node1" presStyleIdx="8" presStyleCnt="9">
        <dgm:presLayoutVars>
          <dgm:bulletEnabled val="1"/>
        </dgm:presLayoutVars>
      </dgm:prSet>
      <dgm:spPr/>
    </dgm:pt>
    <dgm:pt modelId="{BCA4FC37-449A-470D-A961-E1110880D4CB}" type="pres">
      <dgm:prSet presAssocID="{790EADCB-0040-4B0E-923C-390F136B2314}" presName="dummy" presStyleCnt="0"/>
      <dgm:spPr/>
    </dgm:pt>
    <dgm:pt modelId="{DDDE86C5-377F-461B-8C75-6AA135141B3E}" type="pres">
      <dgm:prSet presAssocID="{5E3CB698-3FBF-4759-8A95-4E71D24C43FB}" presName="sibTrans" presStyleLbl="sibTrans2D1" presStyleIdx="8" presStyleCnt="9"/>
      <dgm:spPr/>
    </dgm:pt>
  </dgm:ptLst>
  <dgm:cxnLst>
    <dgm:cxn modelId="{66373704-7139-4F57-B67A-19FB0881190D}" type="presOf" srcId="{1266F68D-D01E-4826-8CCC-9B603F495AE4}" destId="{343E1330-322F-40B7-B466-E23A2DB3C2B0}" srcOrd="0" destOrd="0" presId="urn:microsoft.com/office/officeart/2005/8/layout/radial6"/>
    <dgm:cxn modelId="{B866E911-8644-4F50-9BDD-A5ECAE85FB4E}" type="presOf" srcId="{CB39E977-0CB0-43E3-84A5-24B686720E58}" destId="{1AF7FCA2-E70B-4FE6-B73B-631D704773A5}" srcOrd="0" destOrd="0" presId="urn:microsoft.com/office/officeart/2005/8/layout/radial6"/>
    <dgm:cxn modelId="{587C291C-FAD6-4FE3-9024-4AD7087D0F52}" type="presOf" srcId="{790EADCB-0040-4B0E-923C-390F136B2314}" destId="{C66EB4D6-5342-48C4-BB86-90A50AC1CF09}" srcOrd="0" destOrd="0" presId="urn:microsoft.com/office/officeart/2005/8/layout/radial6"/>
    <dgm:cxn modelId="{B5FCC51D-ED2E-48B3-93A2-5B0E67CAC762}" srcId="{39F8E475-BC08-43A9-B730-AC721B8FA8E6}" destId="{00EE6CA3-553F-4AC6-89AD-55191D11FB6A}" srcOrd="0" destOrd="0" parTransId="{D494EBD3-D375-448B-B22F-AF3385C33D14}" sibTransId="{5EAED44B-1186-4B79-BFB1-E60A47364659}"/>
    <dgm:cxn modelId="{49F0081E-3A3A-4993-A838-AC1EE01F67BD}" type="presOf" srcId="{3C3A57FF-C9B9-4320-AC78-826655F02702}" destId="{22236A44-2F6F-4296-91CF-28901A994B01}" srcOrd="0" destOrd="0" presId="urn:microsoft.com/office/officeart/2005/8/layout/radial6"/>
    <dgm:cxn modelId="{7BA2431F-C93D-4589-9DE2-2CA7305357C2}" type="presOf" srcId="{C619719B-D9DF-44FC-A375-778D61279DAF}" destId="{E73596C7-3655-49CE-BA7E-9EA41B8AA545}" srcOrd="0" destOrd="0" presId="urn:microsoft.com/office/officeart/2005/8/layout/radial6"/>
    <dgm:cxn modelId="{A6263F21-0AFD-40C3-8660-A0951B58828A}" type="presOf" srcId="{0218138F-A63D-417F-B665-C9CA1D32BBC4}" destId="{D48BCCA8-17BB-44C2-B243-6611CE33C4B0}" srcOrd="0" destOrd="0" presId="urn:microsoft.com/office/officeart/2005/8/layout/radial6"/>
    <dgm:cxn modelId="{947B1F2E-2014-42F4-A5A8-3CE729272D94}" type="presOf" srcId="{4E97129D-B054-477C-AD52-2730D262B1B9}" destId="{8343CABF-B669-4D43-B30B-BDB2216F1CB2}" srcOrd="0" destOrd="0" presId="urn:microsoft.com/office/officeart/2005/8/layout/radial6"/>
    <dgm:cxn modelId="{3CAA2532-3D68-4D5B-AF3E-19F7FB230545}" srcId="{00EE6CA3-553F-4AC6-89AD-55191D11FB6A}" destId="{E54942FD-A5D1-4311-826D-6AFE39B873FB}" srcOrd="6" destOrd="0" parTransId="{478F465B-E623-498C-BD47-A1F6AC6138AE}" sibTransId="{17FFDE81-F857-4A5E-B977-498D93F54DBA}"/>
    <dgm:cxn modelId="{9A072965-B362-4006-A92D-28B16DC31ABB}" type="presOf" srcId="{857333CF-E078-48EB-9D34-F277CA959486}" destId="{7D0CADD9-A81A-48A2-A504-9059AAA28341}" srcOrd="0" destOrd="0" presId="urn:microsoft.com/office/officeart/2005/8/layout/radial6"/>
    <dgm:cxn modelId="{A142EC72-4C50-422E-A9FF-2EAE9D6F69B5}" srcId="{00EE6CA3-553F-4AC6-89AD-55191D11FB6A}" destId="{790EADCB-0040-4B0E-923C-390F136B2314}" srcOrd="8" destOrd="0" parTransId="{919DD123-0072-4F77-B7F0-DD2547A84A0E}" sibTransId="{5E3CB698-3FBF-4759-8A95-4E71D24C43FB}"/>
    <dgm:cxn modelId="{4B6C8073-3841-4F41-9A34-F5FF391EE07E}" type="presOf" srcId="{5E3CB698-3FBF-4759-8A95-4E71D24C43FB}" destId="{DDDE86C5-377F-461B-8C75-6AA135141B3E}" srcOrd="0" destOrd="0" presId="urn:microsoft.com/office/officeart/2005/8/layout/radial6"/>
    <dgm:cxn modelId="{39A64D54-01DF-469E-A594-AB00E85BE2EA}" srcId="{39F8E475-BC08-43A9-B730-AC721B8FA8E6}" destId="{37DD087E-E5FC-4643-BFBA-0449F8601749}" srcOrd="1" destOrd="0" parTransId="{A841D838-CD87-42AD-B112-34AE63B9B205}" sibTransId="{03E386F8-82EC-4F0E-BE4A-97E50C7F41A8}"/>
    <dgm:cxn modelId="{DD0E0255-8E22-4F39-9417-9FFB2276AACC}" srcId="{00EE6CA3-553F-4AC6-89AD-55191D11FB6A}" destId="{CB39E977-0CB0-43E3-84A5-24B686720E58}" srcOrd="3" destOrd="0" parTransId="{02FB9FC6-844A-4A58-BB57-7FC643105C31}" sibTransId="{857333CF-E078-48EB-9D34-F277CA959486}"/>
    <dgm:cxn modelId="{2E41EB57-4FF2-4537-85D1-4BE0ADD720FF}" type="presOf" srcId="{57004F17-BC56-48B4-A3B2-F6163CE44431}" destId="{3D961978-64C7-44E4-A304-2A57DCC2FE63}" srcOrd="0" destOrd="0" presId="urn:microsoft.com/office/officeart/2005/8/layout/radial6"/>
    <dgm:cxn modelId="{0507517C-80B8-4F3E-B2DC-B85943169ACC}" type="presOf" srcId="{BB434E07-364F-4875-9C3F-FFB35896EA54}" destId="{1DE14259-835F-4191-B199-F3D46701E145}" srcOrd="0" destOrd="0" presId="urn:microsoft.com/office/officeart/2005/8/layout/radial6"/>
    <dgm:cxn modelId="{A9DB6086-55B8-44DD-A817-089FFC9F0369}" type="presOf" srcId="{A5BB9C48-8591-4EE2-9066-D7F9B99A4542}" destId="{8410FD62-168F-4F7F-88AD-4F559515DAB7}" srcOrd="0" destOrd="0" presId="urn:microsoft.com/office/officeart/2005/8/layout/radial6"/>
    <dgm:cxn modelId="{46162496-6BCB-4BA4-8EE0-9095138A35DA}" type="presOf" srcId="{E54942FD-A5D1-4311-826D-6AFE39B873FB}" destId="{C21FDBBE-1AE4-459A-879D-378BA9EB3269}" srcOrd="0" destOrd="0" presId="urn:microsoft.com/office/officeart/2005/8/layout/radial6"/>
    <dgm:cxn modelId="{1BF0DC99-7585-4898-A838-5D03509FC3E2}" type="presOf" srcId="{B4EB0750-9F44-4C9E-AD95-198E0A0C3D4D}" destId="{D7E2655A-0D31-4C43-987B-40FA1B411DF2}" srcOrd="0" destOrd="0" presId="urn:microsoft.com/office/officeart/2005/8/layout/radial6"/>
    <dgm:cxn modelId="{E6C3A59E-1754-447F-9B13-EAF56B52E1B0}" type="presOf" srcId="{39F8E475-BC08-43A9-B730-AC721B8FA8E6}" destId="{A7BD608D-B37D-4E20-B733-CB1B65A2990E}" srcOrd="0" destOrd="0" presId="urn:microsoft.com/office/officeart/2005/8/layout/radial6"/>
    <dgm:cxn modelId="{F421C0A1-256C-4148-8FEF-2DC05B807C65}" srcId="{00EE6CA3-553F-4AC6-89AD-55191D11FB6A}" destId="{B4EB0750-9F44-4C9E-AD95-198E0A0C3D4D}" srcOrd="0" destOrd="0" parTransId="{0548310B-906C-43DE-87B9-DDDE40B40900}" sibTransId="{0218138F-A63D-417F-B665-C9CA1D32BBC4}"/>
    <dgm:cxn modelId="{47F8BDA4-D451-483A-9311-4B1C833761DF}" type="presOf" srcId="{00EE6CA3-553F-4AC6-89AD-55191D11FB6A}" destId="{1B2C7E27-2D34-4801-B6AC-32A18523E3FD}" srcOrd="0" destOrd="0" presId="urn:microsoft.com/office/officeart/2005/8/layout/radial6"/>
    <dgm:cxn modelId="{815F86A8-C74F-4338-A3D1-0AE7D277DE5F}" srcId="{00EE6CA3-553F-4AC6-89AD-55191D11FB6A}" destId="{C619719B-D9DF-44FC-A375-778D61279DAF}" srcOrd="4" destOrd="0" parTransId="{61A75367-3EFC-4A5E-B395-928DA1FF6EE1}" sibTransId="{57004F17-BC56-48B4-A3B2-F6163CE44431}"/>
    <dgm:cxn modelId="{EDFCA4B1-372F-4417-9A77-590207CEE630}" type="presOf" srcId="{863EB0A7-488D-472C-A8E2-9DB4546BFAFE}" destId="{EFC3EA12-538C-4D67-94D5-673253CF9730}" srcOrd="0" destOrd="0" presId="urn:microsoft.com/office/officeart/2005/8/layout/radial6"/>
    <dgm:cxn modelId="{A77CD4B5-3306-49D0-AAD8-AD5AE8AF676D}" srcId="{00EE6CA3-553F-4AC6-89AD-55191D11FB6A}" destId="{8DC0BC65-A86A-4692-A902-3916A14C0A4E}" srcOrd="2" destOrd="0" parTransId="{6992FF55-D5E2-4F2D-BB50-84CEF16224F2}" sibTransId="{7202B0D4-D7FB-439C-8F93-F8C3C2998F4A}"/>
    <dgm:cxn modelId="{8901C5C1-AB16-4634-A4E7-560A37F14520}" srcId="{00EE6CA3-553F-4AC6-89AD-55191D11FB6A}" destId="{BB434E07-364F-4875-9C3F-FFB35896EA54}" srcOrd="7" destOrd="0" parTransId="{3FC509C2-403A-4E48-9987-0DEB92965210}" sibTransId="{1266F68D-D01E-4826-8CCC-9B603F495AE4}"/>
    <dgm:cxn modelId="{42003DC3-7BB2-4964-8CDD-1FBDF062DD80}" type="presOf" srcId="{17FFDE81-F857-4A5E-B977-498D93F54DBA}" destId="{7287AD36-E05B-4EE4-B278-A50D9FCC6AEF}" srcOrd="0" destOrd="0" presId="urn:microsoft.com/office/officeart/2005/8/layout/radial6"/>
    <dgm:cxn modelId="{0E4189DB-12E7-448A-8765-A47E7AB8A60D}" type="presOf" srcId="{8DC0BC65-A86A-4692-A902-3916A14C0A4E}" destId="{07E8FC81-0AF4-4D85-9049-C74784F0281A}" srcOrd="0" destOrd="0" presId="urn:microsoft.com/office/officeart/2005/8/layout/radial6"/>
    <dgm:cxn modelId="{FEC48BE1-3ED4-4B78-B4FF-97895BC68ED1}" srcId="{00EE6CA3-553F-4AC6-89AD-55191D11FB6A}" destId="{863EB0A7-488D-472C-A8E2-9DB4546BFAFE}" srcOrd="5" destOrd="0" parTransId="{2D1316BC-0FD8-4A48-BDF8-FC907C35E3F2}" sibTransId="{3C3A57FF-C9B9-4320-AC78-826655F02702}"/>
    <dgm:cxn modelId="{C997DFE9-1A24-4593-B4E6-F47AE75EA044}" srcId="{00EE6CA3-553F-4AC6-89AD-55191D11FB6A}" destId="{A5BB9C48-8591-4EE2-9066-D7F9B99A4542}" srcOrd="1" destOrd="0" parTransId="{F6AD2F5D-A1D1-4C34-A5BC-85A177D3F03A}" sibTransId="{4E97129D-B054-477C-AD52-2730D262B1B9}"/>
    <dgm:cxn modelId="{917779F6-DD75-4FCC-9F17-F3626D7D722A}" type="presOf" srcId="{7202B0D4-D7FB-439C-8F93-F8C3C2998F4A}" destId="{B7714A5B-B143-4374-A94A-938D9CBCE694}" srcOrd="0" destOrd="0" presId="urn:microsoft.com/office/officeart/2005/8/layout/radial6"/>
    <dgm:cxn modelId="{EC2DA97C-D22D-4087-AE83-FA16E83C5FB3}" type="presParOf" srcId="{A7BD608D-B37D-4E20-B733-CB1B65A2990E}" destId="{1B2C7E27-2D34-4801-B6AC-32A18523E3FD}" srcOrd="0" destOrd="0" presId="urn:microsoft.com/office/officeart/2005/8/layout/radial6"/>
    <dgm:cxn modelId="{9E08A672-D9C7-4074-8869-57552149350C}" type="presParOf" srcId="{A7BD608D-B37D-4E20-B733-CB1B65A2990E}" destId="{D7E2655A-0D31-4C43-987B-40FA1B411DF2}" srcOrd="1" destOrd="0" presId="urn:microsoft.com/office/officeart/2005/8/layout/radial6"/>
    <dgm:cxn modelId="{EB9A5497-7166-4637-AF71-12C298A37640}" type="presParOf" srcId="{A7BD608D-B37D-4E20-B733-CB1B65A2990E}" destId="{D9014053-2517-49F0-9C78-A3011388C976}" srcOrd="2" destOrd="0" presId="urn:microsoft.com/office/officeart/2005/8/layout/radial6"/>
    <dgm:cxn modelId="{57402051-F180-4487-83D1-410EDBF45912}" type="presParOf" srcId="{A7BD608D-B37D-4E20-B733-CB1B65A2990E}" destId="{D48BCCA8-17BB-44C2-B243-6611CE33C4B0}" srcOrd="3" destOrd="0" presId="urn:microsoft.com/office/officeart/2005/8/layout/radial6"/>
    <dgm:cxn modelId="{54E199BB-093C-497B-9DCE-A81D4D653CD2}" type="presParOf" srcId="{A7BD608D-B37D-4E20-B733-CB1B65A2990E}" destId="{8410FD62-168F-4F7F-88AD-4F559515DAB7}" srcOrd="4" destOrd="0" presId="urn:microsoft.com/office/officeart/2005/8/layout/radial6"/>
    <dgm:cxn modelId="{EEC068E5-6AF7-4D58-82A0-47BF1DF41196}" type="presParOf" srcId="{A7BD608D-B37D-4E20-B733-CB1B65A2990E}" destId="{FC3336F2-46E5-4BBD-8D89-B1657186511B}" srcOrd="5" destOrd="0" presId="urn:microsoft.com/office/officeart/2005/8/layout/radial6"/>
    <dgm:cxn modelId="{BA168688-E5FE-412F-A77A-826588C710F8}" type="presParOf" srcId="{A7BD608D-B37D-4E20-B733-CB1B65A2990E}" destId="{8343CABF-B669-4D43-B30B-BDB2216F1CB2}" srcOrd="6" destOrd="0" presId="urn:microsoft.com/office/officeart/2005/8/layout/radial6"/>
    <dgm:cxn modelId="{1A16361A-2922-4F43-BDFD-611793D6334C}" type="presParOf" srcId="{A7BD608D-B37D-4E20-B733-CB1B65A2990E}" destId="{07E8FC81-0AF4-4D85-9049-C74784F0281A}" srcOrd="7" destOrd="0" presId="urn:microsoft.com/office/officeart/2005/8/layout/radial6"/>
    <dgm:cxn modelId="{FD1EE443-87AD-44DA-89D5-756C370C1552}" type="presParOf" srcId="{A7BD608D-B37D-4E20-B733-CB1B65A2990E}" destId="{572EEBD3-9614-47E4-99EF-17BC394B7050}" srcOrd="8" destOrd="0" presId="urn:microsoft.com/office/officeart/2005/8/layout/radial6"/>
    <dgm:cxn modelId="{0C8023F7-FA66-4D0E-8EDD-536D2B57C76B}" type="presParOf" srcId="{A7BD608D-B37D-4E20-B733-CB1B65A2990E}" destId="{B7714A5B-B143-4374-A94A-938D9CBCE694}" srcOrd="9" destOrd="0" presId="urn:microsoft.com/office/officeart/2005/8/layout/radial6"/>
    <dgm:cxn modelId="{B4827DF2-5B61-49C0-B0F1-BA7BAB2FD840}" type="presParOf" srcId="{A7BD608D-B37D-4E20-B733-CB1B65A2990E}" destId="{1AF7FCA2-E70B-4FE6-B73B-631D704773A5}" srcOrd="10" destOrd="0" presId="urn:microsoft.com/office/officeart/2005/8/layout/radial6"/>
    <dgm:cxn modelId="{DA9CEC18-909B-4A62-A820-42B83E6206E6}" type="presParOf" srcId="{A7BD608D-B37D-4E20-B733-CB1B65A2990E}" destId="{194BE5DA-680A-4DC0-8D8B-203D16531256}" srcOrd="11" destOrd="0" presId="urn:microsoft.com/office/officeart/2005/8/layout/radial6"/>
    <dgm:cxn modelId="{3BF8FB75-6D57-4AF2-8CC5-16B61C97BB3A}" type="presParOf" srcId="{A7BD608D-B37D-4E20-B733-CB1B65A2990E}" destId="{7D0CADD9-A81A-48A2-A504-9059AAA28341}" srcOrd="12" destOrd="0" presId="urn:microsoft.com/office/officeart/2005/8/layout/radial6"/>
    <dgm:cxn modelId="{AE99E606-703B-4B20-8580-15D811FECD5B}" type="presParOf" srcId="{A7BD608D-B37D-4E20-B733-CB1B65A2990E}" destId="{E73596C7-3655-49CE-BA7E-9EA41B8AA545}" srcOrd="13" destOrd="0" presId="urn:microsoft.com/office/officeart/2005/8/layout/radial6"/>
    <dgm:cxn modelId="{848FC38E-0796-4EC5-991E-7BC002988DD9}" type="presParOf" srcId="{A7BD608D-B37D-4E20-B733-CB1B65A2990E}" destId="{21A7F508-8EE8-41DE-B260-9AB67F8CB89E}" srcOrd="14" destOrd="0" presId="urn:microsoft.com/office/officeart/2005/8/layout/radial6"/>
    <dgm:cxn modelId="{7B590C62-28BF-4462-9702-31B20F8FEE7F}" type="presParOf" srcId="{A7BD608D-B37D-4E20-B733-CB1B65A2990E}" destId="{3D961978-64C7-44E4-A304-2A57DCC2FE63}" srcOrd="15" destOrd="0" presId="urn:microsoft.com/office/officeart/2005/8/layout/radial6"/>
    <dgm:cxn modelId="{BB9B499A-903A-48A8-AD12-7AE869A664A2}" type="presParOf" srcId="{A7BD608D-B37D-4E20-B733-CB1B65A2990E}" destId="{EFC3EA12-538C-4D67-94D5-673253CF9730}" srcOrd="16" destOrd="0" presId="urn:microsoft.com/office/officeart/2005/8/layout/radial6"/>
    <dgm:cxn modelId="{89E128EB-23D2-49FA-ACEC-A1EEA3D365F5}" type="presParOf" srcId="{A7BD608D-B37D-4E20-B733-CB1B65A2990E}" destId="{56AB6374-96D1-4A6D-B2BC-A407B95BDC91}" srcOrd="17" destOrd="0" presId="urn:microsoft.com/office/officeart/2005/8/layout/radial6"/>
    <dgm:cxn modelId="{56FC7220-F42A-4F7D-B0E2-F078325793C0}" type="presParOf" srcId="{A7BD608D-B37D-4E20-B733-CB1B65A2990E}" destId="{22236A44-2F6F-4296-91CF-28901A994B01}" srcOrd="18" destOrd="0" presId="urn:microsoft.com/office/officeart/2005/8/layout/radial6"/>
    <dgm:cxn modelId="{BF5C2C97-5E9B-4960-9354-CF8BD58960B9}" type="presParOf" srcId="{A7BD608D-B37D-4E20-B733-CB1B65A2990E}" destId="{C21FDBBE-1AE4-459A-879D-378BA9EB3269}" srcOrd="19" destOrd="0" presId="urn:microsoft.com/office/officeart/2005/8/layout/radial6"/>
    <dgm:cxn modelId="{DFDFD3E6-7321-4A29-836F-E045F461A761}" type="presParOf" srcId="{A7BD608D-B37D-4E20-B733-CB1B65A2990E}" destId="{EC8D234F-01FE-4FC5-BDB0-C79CFDF2CE0F}" srcOrd="20" destOrd="0" presId="urn:microsoft.com/office/officeart/2005/8/layout/radial6"/>
    <dgm:cxn modelId="{A1157D02-C832-49EA-8E61-C8644ECA7D7D}" type="presParOf" srcId="{A7BD608D-B37D-4E20-B733-CB1B65A2990E}" destId="{7287AD36-E05B-4EE4-B278-A50D9FCC6AEF}" srcOrd="21" destOrd="0" presId="urn:microsoft.com/office/officeart/2005/8/layout/radial6"/>
    <dgm:cxn modelId="{B0A7F178-7060-42E5-A593-16ED641C8C9C}" type="presParOf" srcId="{A7BD608D-B37D-4E20-B733-CB1B65A2990E}" destId="{1DE14259-835F-4191-B199-F3D46701E145}" srcOrd="22" destOrd="0" presId="urn:microsoft.com/office/officeart/2005/8/layout/radial6"/>
    <dgm:cxn modelId="{03283FD3-EBCE-43E1-9DA9-313E05B2AB27}" type="presParOf" srcId="{A7BD608D-B37D-4E20-B733-CB1B65A2990E}" destId="{75904974-3633-4E08-BAF2-88F2D7DBC00A}" srcOrd="23" destOrd="0" presId="urn:microsoft.com/office/officeart/2005/8/layout/radial6"/>
    <dgm:cxn modelId="{093C5731-0990-4901-956D-89DEFC8DBD70}" type="presParOf" srcId="{A7BD608D-B37D-4E20-B733-CB1B65A2990E}" destId="{343E1330-322F-40B7-B466-E23A2DB3C2B0}" srcOrd="24" destOrd="0" presId="urn:microsoft.com/office/officeart/2005/8/layout/radial6"/>
    <dgm:cxn modelId="{F3AAF781-E877-4E45-AF92-2FF1C069F779}" type="presParOf" srcId="{A7BD608D-B37D-4E20-B733-CB1B65A2990E}" destId="{C66EB4D6-5342-48C4-BB86-90A50AC1CF09}" srcOrd="25" destOrd="0" presId="urn:microsoft.com/office/officeart/2005/8/layout/radial6"/>
    <dgm:cxn modelId="{2CD65A82-E9D1-4D3D-A9F0-08EBBB61740D}" type="presParOf" srcId="{A7BD608D-B37D-4E20-B733-CB1B65A2990E}" destId="{BCA4FC37-449A-470D-A961-E1110880D4CB}" srcOrd="26" destOrd="0" presId="urn:microsoft.com/office/officeart/2005/8/layout/radial6"/>
    <dgm:cxn modelId="{D1AAA852-ACC9-45EB-ADA0-13808A604DF9}" type="presParOf" srcId="{A7BD608D-B37D-4E20-B733-CB1B65A2990E}" destId="{DDDE86C5-377F-461B-8C75-6AA135141B3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C5-377F-461B-8C75-6AA135141B3E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13800000"/>
            <a:gd name="adj2" fmla="val 16200000"/>
            <a:gd name="adj3" fmla="val 3050"/>
          </a:avLst>
        </a:prstGeom>
        <a:solidFill>
          <a:schemeClr val="accent2">
            <a:hueOff val="4141869"/>
            <a:satOff val="-17550"/>
            <a:lumOff val="-1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E1330-322F-40B7-B466-E23A2DB3C2B0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11400000"/>
            <a:gd name="adj2" fmla="val 13800000"/>
            <a:gd name="adj3" fmla="val 3050"/>
          </a:avLst>
        </a:prstGeom>
        <a:solidFill>
          <a:schemeClr val="accent2">
            <a:hueOff val="3624135"/>
            <a:satOff val="-15356"/>
            <a:lumOff val="-101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7AD36-E05B-4EE4-B278-A50D9FCC6AEF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9000000"/>
            <a:gd name="adj2" fmla="val 11400000"/>
            <a:gd name="adj3" fmla="val 3050"/>
          </a:avLst>
        </a:prstGeom>
        <a:solidFill>
          <a:schemeClr val="accent2">
            <a:hueOff val="3106401"/>
            <a:satOff val="-13162"/>
            <a:lumOff val="-86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36A44-2F6F-4296-91CF-28901A994B01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6600000"/>
            <a:gd name="adj2" fmla="val 9000000"/>
            <a:gd name="adj3" fmla="val 3050"/>
          </a:avLst>
        </a:prstGeom>
        <a:solidFill>
          <a:schemeClr val="accent2">
            <a:hueOff val="2588668"/>
            <a:satOff val="-10969"/>
            <a:lumOff val="-72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61978-64C7-44E4-A304-2A57DCC2FE63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4200000"/>
            <a:gd name="adj2" fmla="val 6600000"/>
            <a:gd name="adj3" fmla="val 3050"/>
          </a:avLst>
        </a:prstGeom>
        <a:solidFill>
          <a:schemeClr val="accent2">
            <a:hueOff val="2070934"/>
            <a:satOff val="-8775"/>
            <a:lumOff val="-5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CADD9-A81A-48A2-A504-9059AAA28341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1800000"/>
            <a:gd name="adj2" fmla="val 4200000"/>
            <a:gd name="adj3" fmla="val 3050"/>
          </a:avLst>
        </a:prstGeom>
        <a:solidFill>
          <a:schemeClr val="accent2">
            <a:hueOff val="1553201"/>
            <a:satOff val="-6581"/>
            <a:lumOff val="-43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14A5B-B143-4374-A94A-938D9CBCE694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21000000"/>
            <a:gd name="adj2" fmla="val 1800000"/>
            <a:gd name="adj3" fmla="val 3050"/>
          </a:avLst>
        </a:prstGeom>
        <a:solidFill>
          <a:schemeClr val="accent2">
            <a:hueOff val="1035467"/>
            <a:satOff val="-4387"/>
            <a:lumOff val="-28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43CABF-B669-4D43-B30B-BDB2216F1CB2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18600000"/>
            <a:gd name="adj2" fmla="val 21000000"/>
            <a:gd name="adj3" fmla="val 3050"/>
          </a:avLst>
        </a:prstGeom>
        <a:solidFill>
          <a:schemeClr val="accent2">
            <a:hueOff val="517734"/>
            <a:satOff val="-2194"/>
            <a:lumOff val="-144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BCCA8-17BB-44C2-B243-6611CE33C4B0}">
      <dsp:nvSpPr>
        <dsp:cNvPr id="0" name=""/>
        <dsp:cNvSpPr/>
      </dsp:nvSpPr>
      <dsp:spPr>
        <a:xfrm>
          <a:off x="1306941" y="342640"/>
          <a:ext cx="3482116" cy="3482116"/>
        </a:xfrm>
        <a:prstGeom prst="blockArc">
          <a:avLst>
            <a:gd name="adj1" fmla="val 16200000"/>
            <a:gd name="adj2" fmla="val 18600000"/>
            <a:gd name="adj3" fmla="val 305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C7E27-2D34-4801-B6AC-32A18523E3FD}">
      <dsp:nvSpPr>
        <dsp:cNvPr id="0" name=""/>
        <dsp:cNvSpPr/>
      </dsp:nvSpPr>
      <dsp:spPr>
        <a:xfrm>
          <a:off x="2521148" y="1556847"/>
          <a:ext cx="1053703" cy="1053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OA CMHT</a:t>
          </a:r>
        </a:p>
      </dsp:txBody>
      <dsp:txXfrm>
        <a:off x="2675459" y="1711158"/>
        <a:ext cx="745081" cy="745081"/>
      </dsp:txXfrm>
    </dsp:sp>
    <dsp:sp modelId="{D7E2655A-0D31-4C43-987B-40FA1B411DF2}">
      <dsp:nvSpPr>
        <dsp:cNvPr id="0" name=""/>
        <dsp:cNvSpPr/>
      </dsp:nvSpPr>
      <dsp:spPr>
        <a:xfrm>
          <a:off x="2679203" y="397"/>
          <a:ext cx="737592" cy="7375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OAHTT</a:t>
          </a:r>
        </a:p>
      </dsp:txBody>
      <dsp:txXfrm>
        <a:off x="2787221" y="108415"/>
        <a:ext cx="521556" cy="521556"/>
      </dsp:txXfrm>
    </dsp:sp>
    <dsp:sp modelId="{8410FD62-168F-4F7F-88AD-4F559515DAB7}">
      <dsp:nvSpPr>
        <dsp:cNvPr id="0" name=""/>
        <dsp:cNvSpPr/>
      </dsp:nvSpPr>
      <dsp:spPr>
        <a:xfrm>
          <a:off x="3781266" y="401515"/>
          <a:ext cx="737592" cy="737592"/>
        </a:xfrm>
        <a:prstGeom prst="ellipse">
          <a:avLst/>
        </a:prstGeom>
        <a:solidFill>
          <a:schemeClr val="accent2">
            <a:hueOff val="517734"/>
            <a:satOff val="-2194"/>
            <a:lumOff val="-14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 err="1"/>
            <a:t>BtC</a:t>
          </a:r>
          <a:endParaRPr lang="en-GB" sz="1000" kern="1200" dirty="0"/>
        </a:p>
      </dsp:txBody>
      <dsp:txXfrm>
        <a:off x="3889284" y="509533"/>
        <a:ext cx="521556" cy="521556"/>
      </dsp:txXfrm>
    </dsp:sp>
    <dsp:sp modelId="{07E8FC81-0AF4-4D85-9049-C74784F0281A}">
      <dsp:nvSpPr>
        <dsp:cNvPr id="0" name=""/>
        <dsp:cNvSpPr/>
      </dsp:nvSpPr>
      <dsp:spPr>
        <a:xfrm>
          <a:off x="4367661" y="1417181"/>
          <a:ext cx="737592" cy="737592"/>
        </a:xfrm>
        <a:prstGeom prst="ellipse">
          <a:avLst/>
        </a:prstGeom>
        <a:solidFill>
          <a:schemeClr val="accent2">
            <a:hueOff val="1035467"/>
            <a:satOff val="-4387"/>
            <a:lumOff val="-28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Medical</a:t>
          </a:r>
        </a:p>
      </dsp:txBody>
      <dsp:txXfrm>
        <a:off x="4475679" y="1525199"/>
        <a:ext cx="521556" cy="521556"/>
      </dsp:txXfrm>
    </dsp:sp>
    <dsp:sp modelId="{1AF7FCA2-E70B-4FE6-B73B-631D704773A5}">
      <dsp:nvSpPr>
        <dsp:cNvPr id="0" name=""/>
        <dsp:cNvSpPr/>
      </dsp:nvSpPr>
      <dsp:spPr>
        <a:xfrm>
          <a:off x="4164008" y="2572155"/>
          <a:ext cx="737592" cy="737592"/>
        </a:xfrm>
        <a:prstGeom prst="ellipse">
          <a:avLst/>
        </a:prstGeom>
        <a:solidFill>
          <a:schemeClr val="accent2">
            <a:hueOff val="1553201"/>
            <a:satOff val="-6581"/>
            <a:lumOff val="-43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3778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50" kern="1200" dirty="0"/>
            <a:t>Psychology</a:t>
          </a:r>
        </a:p>
      </dsp:txBody>
      <dsp:txXfrm>
        <a:off x="4272026" y="2680173"/>
        <a:ext cx="521556" cy="521556"/>
      </dsp:txXfrm>
    </dsp:sp>
    <dsp:sp modelId="{E73596C7-3655-49CE-BA7E-9EA41B8AA545}">
      <dsp:nvSpPr>
        <dsp:cNvPr id="0" name=""/>
        <dsp:cNvSpPr/>
      </dsp:nvSpPr>
      <dsp:spPr>
        <a:xfrm>
          <a:off x="3265599" y="3326010"/>
          <a:ext cx="737592" cy="737592"/>
        </a:xfrm>
        <a:prstGeom prst="ellipse">
          <a:avLst/>
        </a:prstGeom>
        <a:solidFill>
          <a:schemeClr val="accent2">
            <a:hueOff val="2070934"/>
            <a:satOff val="-8775"/>
            <a:lumOff val="-5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OTs</a:t>
          </a:r>
        </a:p>
      </dsp:txBody>
      <dsp:txXfrm>
        <a:off x="3373617" y="3434028"/>
        <a:ext cx="521556" cy="521556"/>
      </dsp:txXfrm>
    </dsp:sp>
    <dsp:sp modelId="{EFC3EA12-538C-4D67-94D5-673253CF9730}">
      <dsp:nvSpPr>
        <dsp:cNvPr id="0" name=""/>
        <dsp:cNvSpPr/>
      </dsp:nvSpPr>
      <dsp:spPr>
        <a:xfrm>
          <a:off x="2092808" y="3326010"/>
          <a:ext cx="737592" cy="737592"/>
        </a:xfrm>
        <a:prstGeom prst="ellipse">
          <a:avLst/>
        </a:prstGeom>
        <a:solidFill>
          <a:schemeClr val="accent2">
            <a:hueOff val="2588668"/>
            <a:satOff val="-10969"/>
            <a:lumOff val="-72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Duty</a:t>
          </a:r>
        </a:p>
      </dsp:txBody>
      <dsp:txXfrm>
        <a:off x="2200826" y="3434028"/>
        <a:ext cx="521556" cy="521556"/>
      </dsp:txXfrm>
    </dsp:sp>
    <dsp:sp modelId="{C21FDBBE-1AE4-459A-879D-378BA9EB3269}">
      <dsp:nvSpPr>
        <dsp:cNvPr id="0" name=""/>
        <dsp:cNvSpPr/>
      </dsp:nvSpPr>
      <dsp:spPr>
        <a:xfrm>
          <a:off x="1194398" y="2572155"/>
          <a:ext cx="737592" cy="737592"/>
        </a:xfrm>
        <a:prstGeom prst="ellipse">
          <a:avLst/>
        </a:prstGeom>
        <a:solidFill>
          <a:schemeClr val="accent2">
            <a:hueOff val="3106401"/>
            <a:satOff val="-13162"/>
            <a:lumOff val="-86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Case Management / CC</a:t>
          </a:r>
        </a:p>
      </dsp:txBody>
      <dsp:txXfrm>
        <a:off x="1302416" y="2680173"/>
        <a:ext cx="521556" cy="521556"/>
      </dsp:txXfrm>
    </dsp:sp>
    <dsp:sp modelId="{1DE14259-835F-4191-B199-F3D46701E145}">
      <dsp:nvSpPr>
        <dsp:cNvPr id="0" name=""/>
        <dsp:cNvSpPr/>
      </dsp:nvSpPr>
      <dsp:spPr>
        <a:xfrm>
          <a:off x="990745" y="1417181"/>
          <a:ext cx="737592" cy="737592"/>
        </a:xfrm>
        <a:prstGeom prst="ellipse">
          <a:avLst/>
        </a:prstGeom>
        <a:solidFill>
          <a:schemeClr val="accent2">
            <a:hueOff val="3624135"/>
            <a:satOff val="-15356"/>
            <a:lumOff val="-101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700" kern="1200" dirty="0"/>
            <a:t>Safeguarding</a:t>
          </a:r>
        </a:p>
      </dsp:txBody>
      <dsp:txXfrm>
        <a:off x="1098763" y="1525199"/>
        <a:ext cx="521556" cy="521556"/>
      </dsp:txXfrm>
    </dsp:sp>
    <dsp:sp modelId="{C66EB4D6-5342-48C4-BB86-90A50AC1CF09}">
      <dsp:nvSpPr>
        <dsp:cNvPr id="0" name=""/>
        <dsp:cNvSpPr/>
      </dsp:nvSpPr>
      <dsp:spPr>
        <a:xfrm>
          <a:off x="1577141" y="401515"/>
          <a:ext cx="737592" cy="737592"/>
        </a:xfrm>
        <a:prstGeom prst="ellipse">
          <a:avLst/>
        </a:prstGeom>
        <a:solidFill>
          <a:schemeClr val="accent2">
            <a:hueOff val="4141869"/>
            <a:satOff val="-17550"/>
            <a:lumOff val="-115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Admin</a:t>
          </a:r>
        </a:p>
      </dsp:txBody>
      <dsp:txXfrm>
        <a:off x="1685159" y="509533"/>
        <a:ext cx="521556" cy="52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857E2-2E1F-514F-A41B-22BD3C42E4F1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25CC0-198C-974F-9C01-543D44F2F6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2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27FE41-E058-434F-90C0-860A205088B7}" type="datetimeFigureOut">
              <a:rPr lang="en-US" smtClean="0"/>
              <a:pPr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699EA-4099-7140-9A68-260C12E8C2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65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B699EA-4099-7140-9A68-260C12E8C2B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Development/Delivery approach: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make a real difference to the lives of older adults by providing an integrated service that is non-hierarchical, multi-functional and fully multi-disciplinary drawing on the expertise of the wider team to deliver person-centred care and support. Our approach aims to reduce bureaucracy and remove handoffs between different teams and has been successful in delivering quick response times and quicker recovery times.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created a cohesive and proactive team of multi-disciplinary professionals who are empowered to work across functional divides to deliver the best care for our patients. A good example of this is our Older Adult Home Treatment Team who provide a needs-led function working collaboratively and in an integrated way with the wider CMHT without the need for arbitrary thresholds for accessing support (see case example below).  </a:t>
            </a:r>
          </a:p>
          <a:p>
            <a:endParaRPr lang="en-GB" dirty="0"/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 term staff development includes one member of the team in the final stages of Nursing associate programme – aspirations of converting this to full registration as an RMN.  Another member of staff is undertaking training to become a CBT therapist and another undertaking post graduate study at UCL in dementia research.</a:t>
            </a:r>
          </a:p>
          <a:p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93AE4-99BB-40CF-AAD8-3FD6366070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000" b="1"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 sz="2000" b="1"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 sz="1800" b="1"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 sz="1800" b="1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155A3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155A3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155A3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155A3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155A3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1155A3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1155A3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1155A3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1155A3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1155A3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648072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00395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320480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sz="2000" b="1">
                <a:solidFill>
                  <a:srgbClr val="007C92"/>
                </a:solidFill>
                <a:latin typeface="Arial"/>
                <a:cs typeface="Arial"/>
              </a:defRPr>
            </a:lvl2pPr>
            <a:lvl3pPr>
              <a:defRPr sz="2000" b="1">
                <a:solidFill>
                  <a:srgbClr val="007C92"/>
                </a:solidFill>
                <a:latin typeface="Arial"/>
                <a:cs typeface="Arial"/>
              </a:defRPr>
            </a:lvl3pPr>
            <a:lvl4pPr>
              <a:defRPr sz="1800" b="1">
                <a:solidFill>
                  <a:srgbClr val="007C92"/>
                </a:solidFill>
                <a:latin typeface="Arial"/>
                <a:cs typeface="Arial"/>
              </a:defRPr>
            </a:lvl4pPr>
            <a:lvl5pPr>
              <a:defRPr sz="1800" b="1">
                <a:solidFill>
                  <a:srgbClr val="007C9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4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192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NWL_Templates_2019_Powerpoint_2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9" r:id="rId3"/>
    <p:sldLayoutId id="2147483830" r:id="rId4"/>
    <p:sldLayoutId id="2147483831" r:id="rId5"/>
    <p:sldLayoutId id="2147483833" r:id="rId6"/>
    <p:sldLayoutId id="2147483846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NWL_Templates_2019_Powerpoint_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654FA7-74F9-47ED-8040-A616A54CFD28}"/>
              </a:ext>
            </a:extLst>
          </p:cNvPr>
          <p:cNvSpPr/>
          <p:nvPr/>
        </p:nvSpPr>
        <p:spPr>
          <a:xfrm>
            <a:off x="323528" y="1556792"/>
            <a:ext cx="56886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Older Adult Mental Health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r>
              <a:rPr lang="en-GB" sz="3600" b="1" dirty="0">
                <a:solidFill>
                  <a:schemeClr val="bg1"/>
                </a:solidFill>
              </a:rPr>
              <a:t>KCSC Older Adult Provider Network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10.03.2022</a:t>
            </a:r>
          </a:p>
          <a:p>
            <a:endParaRPr lang="en-GB" sz="3600" b="1" dirty="0">
              <a:solidFill>
                <a:schemeClr val="bg1"/>
              </a:solidFill>
            </a:endParaRPr>
          </a:p>
          <a:p>
            <a:endParaRPr lang="en-GB" sz="1400" b="1" dirty="0">
              <a:solidFill>
                <a:schemeClr val="bg1"/>
              </a:solidFill>
            </a:endParaRPr>
          </a:p>
          <a:p>
            <a:r>
              <a:rPr lang="en-GB" sz="1400" b="1" dirty="0">
                <a:solidFill>
                  <a:schemeClr val="bg1"/>
                </a:solidFill>
              </a:rPr>
              <a:t>Ali Wragg (Assistant Borough Director, KCW OA Services, CNWL)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Nick Murray (K&amp;C OA CMHT Manager, CNWL)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Ed Austin (Senior Strategy &amp; Transformation Lead, CNWL)</a:t>
            </a:r>
          </a:p>
        </p:txBody>
      </p:sp>
    </p:spTree>
    <p:extLst>
      <p:ext uri="{BB962C8B-B14F-4D97-AF65-F5344CB8AC3E}">
        <p14:creationId xmlns:p14="http://schemas.microsoft.com/office/powerpoint/2010/main" val="664843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6DE6B4E-45E4-475D-A64F-BC00395A7258}"/>
              </a:ext>
            </a:extLst>
          </p:cNvPr>
          <p:cNvSpPr/>
          <p:nvPr/>
        </p:nvSpPr>
        <p:spPr>
          <a:xfrm>
            <a:off x="4923138" y="3049215"/>
            <a:ext cx="3751559" cy="12157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9E1106-333F-45F4-8F25-2762554C510B}"/>
              </a:ext>
            </a:extLst>
          </p:cNvPr>
          <p:cNvSpPr txBox="1"/>
          <p:nvPr/>
        </p:nvSpPr>
        <p:spPr>
          <a:xfrm>
            <a:off x="5239170" y="3141048"/>
            <a:ext cx="313654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Building closer links between the NHS and wider community to address inequalities such as social isolation</a:t>
            </a:r>
          </a:p>
          <a:p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F32E79-AAF7-4C2B-8C6E-3407B7117CC7}"/>
              </a:ext>
            </a:extLst>
          </p:cNvPr>
          <p:cNvSpPr/>
          <p:nvPr/>
        </p:nvSpPr>
        <p:spPr>
          <a:xfrm>
            <a:off x="618447" y="3038244"/>
            <a:ext cx="3751559" cy="12157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DE2AA-028D-497F-992F-E961D66A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27" y="260648"/>
            <a:ext cx="8229600" cy="648072"/>
          </a:xfrm>
        </p:spPr>
        <p:txBody>
          <a:bodyPr/>
          <a:lstStyle/>
          <a:p>
            <a:r>
              <a:rPr lang="en-GB" dirty="0"/>
              <a:t>Key initiatives that may be of interest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46D88D-38A4-48BE-A4FB-6CE924ADC144}"/>
              </a:ext>
            </a:extLst>
          </p:cNvPr>
          <p:cNvSpPr/>
          <p:nvPr/>
        </p:nvSpPr>
        <p:spPr>
          <a:xfrm>
            <a:off x="549172" y="1606219"/>
            <a:ext cx="8045655" cy="1067187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9FCB1525-C0A4-43C5-B56D-69E37642B48E}"/>
              </a:ext>
            </a:extLst>
          </p:cNvPr>
          <p:cNvSpPr txBox="1">
            <a:spLocks/>
          </p:cNvSpPr>
          <p:nvPr/>
        </p:nvSpPr>
        <p:spPr>
          <a:xfrm>
            <a:off x="581652" y="1546446"/>
            <a:ext cx="7999805" cy="10801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800" dirty="0">
                <a:solidFill>
                  <a:schemeClr val="bg1"/>
                </a:solidFill>
              </a:rPr>
              <a:t>In CNWL we are working collaboratively with </a:t>
            </a:r>
            <a:r>
              <a:rPr lang="en-GB" sz="1800" dirty="0" err="1">
                <a:solidFill>
                  <a:schemeClr val="bg1"/>
                </a:solidFill>
              </a:rPr>
              <a:t>BiB</a:t>
            </a:r>
            <a:r>
              <a:rPr lang="en-GB" sz="1800" dirty="0">
                <a:solidFill>
                  <a:schemeClr val="bg1"/>
                </a:solidFill>
              </a:rPr>
              <a:t> system partners to deliver more flexible, inclusive, need-based and joined up care for older adults with multiple complex co-morbidities. Some current areas of focus include: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0C56A7-7FA0-4CA0-80F9-B149704247C0}"/>
              </a:ext>
            </a:extLst>
          </p:cNvPr>
          <p:cNvGrpSpPr/>
          <p:nvPr/>
        </p:nvGrpSpPr>
        <p:grpSpPr>
          <a:xfrm>
            <a:off x="402236" y="2852936"/>
            <a:ext cx="443068" cy="461665"/>
            <a:chOff x="4558759" y="179405"/>
            <a:chExt cx="443068" cy="46166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041F3CA-4DC2-4139-B1A1-AB2F4680A33F}"/>
                </a:ext>
              </a:extLst>
            </p:cNvPr>
            <p:cNvSpPr/>
            <p:nvPr/>
          </p:nvSpPr>
          <p:spPr>
            <a:xfrm>
              <a:off x="4571999" y="233753"/>
              <a:ext cx="358227" cy="3756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20C78C-33EF-494F-84BD-4E150CF8FB34}"/>
                </a:ext>
              </a:extLst>
            </p:cNvPr>
            <p:cNvSpPr txBox="1"/>
            <p:nvPr/>
          </p:nvSpPr>
          <p:spPr>
            <a:xfrm>
              <a:off x="4558759" y="179405"/>
              <a:ext cx="44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04794-C9FB-4168-AC7A-2DAFAA3EFC2F}"/>
              </a:ext>
            </a:extLst>
          </p:cNvPr>
          <p:cNvGrpSpPr/>
          <p:nvPr/>
        </p:nvGrpSpPr>
        <p:grpSpPr>
          <a:xfrm>
            <a:off x="4701604" y="2901339"/>
            <a:ext cx="443068" cy="461665"/>
            <a:chOff x="4558759" y="179405"/>
            <a:chExt cx="443068" cy="46166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8A7EAAC-9D9B-4A84-AEB3-C3BF3C72A548}"/>
                </a:ext>
              </a:extLst>
            </p:cNvPr>
            <p:cNvSpPr/>
            <p:nvPr/>
          </p:nvSpPr>
          <p:spPr>
            <a:xfrm>
              <a:off x="4571999" y="233753"/>
              <a:ext cx="358227" cy="3756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20C53C-27EF-45E5-8DD8-5FE29E82ABAC}"/>
                </a:ext>
              </a:extLst>
            </p:cNvPr>
            <p:cNvSpPr txBox="1"/>
            <p:nvPr/>
          </p:nvSpPr>
          <p:spPr>
            <a:xfrm>
              <a:off x="4558759" y="179405"/>
              <a:ext cx="44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D01A40D-7018-483F-B537-757A81926AC9}"/>
              </a:ext>
            </a:extLst>
          </p:cNvPr>
          <p:cNvSpPr/>
          <p:nvPr/>
        </p:nvSpPr>
        <p:spPr>
          <a:xfrm>
            <a:off x="618447" y="4714559"/>
            <a:ext cx="3751559" cy="121578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088233-9DFD-4FC4-B96B-EBFFCEA634CD}"/>
              </a:ext>
            </a:extLst>
          </p:cNvPr>
          <p:cNvGrpSpPr/>
          <p:nvPr/>
        </p:nvGrpSpPr>
        <p:grpSpPr>
          <a:xfrm>
            <a:off x="396614" y="4561318"/>
            <a:ext cx="443068" cy="461665"/>
            <a:chOff x="4558759" y="179405"/>
            <a:chExt cx="443068" cy="46166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015123-6712-4640-AC19-B13C23707A42}"/>
                </a:ext>
              </a:extLst>
            </p:cNvPr>
            <p:cNvSpPr/>
            <p:nvPr/>
          </p:nvSpPr>
          <p:spPr>
            <a:xfrm>
              <a:off x="4571999" y="233753"/>
              <a:ext cx="358227" cy="3756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C6C2FD3-8977-484C-AFC6-EE0F040880C4}"/>
                </a:ext>
              </a:extLst>
            </p:cNvPr>
            <p:cNvSpPr txBox="1"/>
            <p:nvPr/>
          </p:nvSpPr>
          <p:spPr>
            <a:xfrm>
              <a:off x="4558759" y="179405"/>
              <a:ext cx="443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099991F-3004-49A4-BFB0-C165668B9AA5}"/>
              </a:ext>
            </a:extLst>
          </p:cNvPr>
          <p:cNvSpPr txBox="1"/>
          <p:nvPr/>
        </p:nvSpPr>
        <p:spPr>
          <a:xfrm>
            <a:off x="870709" y="4803492"/>
            <a:ext cx="3499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Exploring how we can improve navigation and enable more timely access to range of support available to OA and carers</a:t>
            </a:r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A1AFE6-AC29-4034-8A5C-A671C1E38374}"/>
              </a:ext>
            </a:extLst>
          </p:cNvPr>
          <p:cNvSpPr txBox="1"/>
          <p:nvPr/>
        </p:nvSpPr>
        <p:spPr>
          <a:xfrm>
            <a:off x="972068" y="3230464"/>
            <a:ext cx="3136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Embedding specialist Older Adult mental health skills in primary care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E95E0557-ADD1-41AB-AB87-F7D1D07CDEF6}"/>
              </a:ext>
            </a:extLst>
          </p:cNvPr>
          <p:cNvSpPr/>
          <p:nvPr/>
        </p:nvSpPr>
        <p:spPr>
          <a:xfrm>
            <a:off x="4585855" y="4438978"/>
            <a:ext cx="3799748" cy="1506115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39" name="Picture 38" descr="Age UK Kensington &amp; Chelsea Logo CMYK UC">
            <a:extLst>
              <a:ext uri="{FF2B5EF4-FFF2-40B4-BE49-F238E27FC236}">
                <a16:creationId xmlns:a16="http://schemas.microsoft.com/office/drawing/2014/main" id="{D1650B1B-7D68-420F-B72D-8B6607B8971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01" y="4539547"/>
            <a:ext cx="1218328" cy="688406"/>
          </a:xfrm>
          <a:prstGeom prst="rect">
            <a:avLst/>
          </a:prstGeom>
          <a:noFill/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6CF58DC3-27B8-4C04-A06E-A657BA7C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984" y="5196918"/>
            <a:ext cx="1490443" cy="61243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2CF30AED-790F-439C-BD4B-D69527EFB0AF}"/>
              </a:ext>
            </a:extLst>
          </p:cNvPr>
          <p:cNvSpPr/>
          <p:nvPr/>
        </p:nvSpPr>
        <p:spPr>
          <a:xfrm>
            <a:off x="5975411" y="4489157"/>
            <a:ext cx="2410192" cy="12772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en-GB" sz="1100" b="1" u="sng" dirty="0">
                <a:latin typeface="Arial" panose="020B0604020202020204" pitchFamily="34" charset="0"/>
                <a:cs typeface="Arial" panose="020B0604020202020204" pitchFamily="34" charset="0"/>
              </a:rPr>
              <a:t>KCW Social Isolation Pilot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Excellent early feedback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Delivered 174 one-on-one sessions in 6 months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Added scam awareness module for clients.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C344CAB1-E9AA-4891-A10F-5E926A86E94D}"/>
              </a:ext>
            </a:extLst>
          </p:cNvPr>
          <p:cNvSpPr/>
          <p:nvPr/>
        </p:nvSpPr>
        <p:spPr>
          <a:xfrm>
            <a:off x="6168427" y="5635446"/>
            <a:ext cx="2720801" cy="961906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“The service is fantastic. It helped me regain my balance. I’m now regarding my computer in a more friendly way!”</a:t>
            </a:r>
          </a:p>
        </p:txBody>
      </p:sp>
    </p:spTree>
    <p:extLst>
      <p:ext uri="{BB962C8B-B14F-4D97-AF65-F5344CB8AC3E}">
        <p14:creationId xmlns:p14="http://schemas.microsoft.com/office/powerpoint/2010/main" val="39726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517379-2C4A-473E-ABA3-41AFD297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13" t="37394" r="14320" b="10781"/>
          <a:stretch/>
        </p:blipFill>
        <p:spPr>
          <a:xfrm>
            <a:off x="0" y="1196752"/>
            <a:ext cx="9144001" cy="432048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7DA744-39AF-4051-BAB3-0273A307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6" y="188640"/>
            <a:ext cx="8229600" cy="648072"/>
          </a:xfrm>
        </p:spPr>
        <p:txBody>
          <a:bodyPr/>
          <a:lstStyle/>
          <a:p>
            <a:r>
              <a:rPr lang="en-GB" dirty="0"/>
              <a:t>Our draft model components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5FFA969-5A5A-4355-83FD-CF75A941024A}"/>
              </a:ext>
            </a:extLst>
          </p:cNvPr>
          <p:cNvSpPr/>
          <p:nvPr/>
        </p:nvSpPr>
        <p:spPr>
          <a:xfrm>
            <a:off x="3491880" y="5589240"/>
            <a:ext cx="3888432" cy="1080120"/>
          </a:xfrm>
          <a:prstGeom prst="wedgeRoundRectCallout">
            <a:avLst>
              <a:gd name="adj1" fmla="val -29741"/>
              <a:gd name="adj2" fmla="val -72182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do you think? Anything missing from your perspective? </a:t>
            </a:r>
          </a:p>
        </p:txBody>
      </p:sp>
    </p:spTree>
    <p:extLst>
      <p:ext uri="{BB962C8B-B14F-4D97-AF65-F5344CB8AC3E}">
        <p14:creationId xmlns:p14="http://schemas.microsoft.com/office/powerpoint/2010/main" val="3624158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359A-0E6C-4E7B-B4EC-DE8FEB7D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11560" y="2132856"/>
            <a:ext cx="7643192" cy="720080"/>
          </a:xfrm>
        </p:spPr>
        <p:txBody>
          <a:bodyPr/>
          <a:lstStyle/>
          <a:p>
            <a:pPr algn="ctr"/>
            <a:r>
              <a:rPr lang="en-GB" dirty="0"/>
              <a:t>Any comments/questions on</a:t>
            </a:r>
            <a:br>
              <a:rPr lang="en-GB" dirty="0"/>
            </a:br>
            <a:r>
              <a:rPr lang="en-GB" dirty="0"/>
              <a:t>work to date and proposed components?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507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CCF38-E617-4893-B4C6-E078B91BD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What we plan to cover 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7A41B-4FF6-40A6-B5CE-DB9C4AE91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18" y="2060848"/>
            <a:ext cx="8229600" cy="4353347"/>
          </a:xfrm>
        </p:spPr>
        <p:txBody>
          <a:bodyPr/>
          <a:lstStyle/>
          <a:p>
            <a:r>
              <a:rPr lang="en-GB" sz="2000" dirty="0"/>
              <a:t>Introduction &amp; Who we are (Ali Wragg)</a:t>
            </a:r>
          </a:p>
          <a:p>
            <a:r>
              <a:rPr lang="en-GB" sz="2000" dirty="0"/>
              <a:t>Overview of community MH services in K&amp;C (Nick Murray)</a:t>
            </a:r>
          </a:p>
          <a:p>
            <a:r>
              <a:rPr lang="en-GB" sz="2000" dirty="0"/>
              <a:t>Older Adult Transformation (Ali Wragg &amp; Ed Austin)</a:t>
            </a:r>
          </a:p>
          <a:p>
            <a:r>
              <a:rPr lang="en-GB" sz="2000" dirty="0"/>
              <a:t>Questions / Discussion (Ali Wragg)</a:t>
            </a:r>
            <a:br>
              <a:rPr lang="en-GB" sz="2000" dirty="0"/>
            </a:b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1296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29093E4-6B4A-4226-9564-430C89F9A01B}"/>
              </a:ext>
            </a:extLst>
          </p:cNvPr>
          <p:cNvSpPr/>
          <p:nvPr/>
        </p:nvSpPr>
        <p:spPr>
          <a:xfrm>
            <a:off x="1613983" y="3149503"/>
            <a:ext cx="6840760" cy="2872157"/>
          </a:xfrm>
          <a:prstGeom prst="rect">
            <a:avLst/>
          </a:prstGeom>
          <a:solidFill>
            <a:srgbClr val="00395A"/>
          </a:solidFill>
          <a:ln>
            <a:solidFill>
              <a:srgbClr val="003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5AF24E-CA37-4D04-B3F9-D68232D6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provide?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DC3F9A-AFF0-4A1B-A208-F077009E93D9}"/>
              </a:ext>
            </a:extLst>
          </p:cNvPr>
          <p:cNvSpPr/>
          <p:nvPr/>
        </p:nvSpPr>
        <p:spPr>
          <a:xfrm>
            <a:off x="453380" y="1958124"/>
            <a:ext cx="8214466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 provide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recovery focused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person-centred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assessment, treatment and care for older adults with complex mental health needs with the aim of supporting people to </a:t>
            </a:r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live as independently as possible.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F09D68-1C8C-4350-9368-A7A825A1B87D}"/>
              </a:ext>
            </a:extLst>
          </p:cNvPr>
          <p:cNvSpPr/>
          <p:nvPr/>
        </p:nvSpPr>
        <p:spPr>
          <a:xfrm>
            <a:off x="476153" y="1958123"/>
            <a:ext cx="8056287" cy="831339"/>
          </a:xfrm>
          <a:prstGeom prst="rect">
            <a:avLst/>
          </a:prstGeom>
          <a:noFill/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DA1DF7-6378-4AB6-AE14-D4C0965F7268}"/>
              </a:ext>
            </a:extLst>
          </p:cNvPr>
          <p:cNvSpPr/>
          <p:nvPr/>
        </p:nvSpPr>
        <p:spPr>
          <a:xfrm>
            <a:off x="476154" y="1702567"/>
            <a:ext cx="8056286" cy="286273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CNWL K&amp;C Older Adult Community Mental Health Service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6CBCB5-40DC-4A9A-ADDC-06F30C7E05CB}"/>
              </a:ext>
            </a:extLst>
          </p:cNvPr>
          <p:cNvSpPr/>
          <p:nvPr/>
        </p:nvSpPr>
        <p:spPr>
          <a:xfrm>
            <a:off x="1461583" y="2997103"/>
            <a:ext cx="6840760" cy="2872157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8" descr="Interest - Free user icons">
            <a:extLst>
              <a:ext uri="{FF2B5EF4-FFF2-40B4-BE49-F238E27FC236}">
                <a16:creationId xmlns:a16="http://schemas.microsoft.com/office/drawing/2014/main" id="{28B7601E-E88C-4C05-827C-12EB25CD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1" y="5566506"/>
            <a:ext cx="513634" cy="5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A46458F-21BE-4E77-9676-BC93350C7165}"/>
              </a:ext>
            </a:extLst>
          </p:cNvPr>
          <p:cNvSpPr txBox="1"/>
          <p:nvPr/>
        </p:nvSpPr>
        <p:spPr>
          <a:xfrm>
            <a:off x="1561519" y="3018352"/>
            <a:ext cx="66689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provide a specialist multi-disciplinary service for older adults with more complex functional and/or organic mental disorders (such as depression, schizophrenia, dementia). We offer: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Holistic assessments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time for older adults with complex mental health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focused and evidence–based treatment and care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can include psychological interventions, occupational therapy and arts therapies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Treatment Team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management and gatekeeping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Safeguarding duties on behalf of the local authority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with third sector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provide wrap around care.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E7933D5-178C-40AA-91E8-845259498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10" y="3083598"/>
            <a:ext cx="582588" cy="5825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4A846-B619-405C-9D9A-458CADEBFA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20"/>
          <a:stretch/>
        </p:blipFill>
        <p:spPr>
          <a:xfrm>
            <a:off x="391419" y="3806002"/>
            <a:ext cx="891684" cy="6480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0C74263-515D-441B-B20C-1F2F6ED610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8"/>
          <a:stretch/>
        </p:blipFill>
        <p:spPr>
          <a:xfrm>
            <a:off x="428695" y="4661407"/>
            <a:ext cx="864767" cy="70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4C1B5-9C46-4A07-A11A-EB86AD55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94" y="368661"/>
            <a:ext cx="7525866" cy="648072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Our service is multi-disciplinary and integrated within local care pathways…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A6F33A6-96A3-41EF-8A38-5AAEE690C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250"/>
              </p:ext>
            </p:extLst>
          </p:nvPr>
        </p:nvGraphicFramePr>
        <p:xfrm>
          <a:off x="1524000" y="18344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be 2">
            <a:extLst>
              <a:ext uri="{FF2B5EF4-FFF2-40B4-BE49-F238E27FC236}">
                <a16:creationId xmlns:a16="http://schemas.microsoft.com/office/drawing/2014/main" id="{65CDC909-5720-44CA-9953-B669F2DE2CCC}"/>
              </a:ext>
            </a:extLst>
          </p:cNvPr>
          <p:cNvSpPr/>
          <p:nvPr/>
        </p:nvSpPr>
        <p:spPr>
          <a:xfrm>
            <a:off x="227856" y="2842527"/>
            <a:ext cx="1296144" cy="108012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K&amp;CW Adult Social Services</a:t>
            </a: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361B35DF-488A-42C7-A54B-1CBF64B941BA}"/>
              </a:ext>
            </a:extLst>
          </p:cNvPr>
          <p:cNvSpPr/>
          <p:nvPr/>
        </p:nvSpPr>
        <p:spPr>
          <a:xfrm>
            <a:off x="763960" y="4535541"/>
            <a:ext cx="1296144" cy="1080120"/>
          </a:xfrm>
          <a:prstGeom prst="cub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Redwood &amp; Kershaw Wards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8D1B4D5E-BDF4-47EE-9863-F4F55D37AF1E}"/>
              </a:ext>
            </a:extLst>
          </p:cNvPr>
          <p:cNvSpPr/>
          <p:nvPr/>
        </p:nvSpPr>
        <p:spPr>
          <a:xfrm>
            <a:off x="7620000" y="3143385"/>
            <a:ext cx="1296144" cy="10801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Primary Care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3D76FB2B-60DF-4912-B1B9-54FE0F4A8B26}"/>
              </a:ext>
            </a:extLst>
          </p:cNvPr>
          <p:cNvSpPr/>
          <p:nvPr/>
        </p:nvSpPr>
        <p:spPr>
          <a:xfrm>
            <a:off x="1083568" y="1423565"/>
            <a:ext cx="1296144" cy="1080120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General Acute Hospitals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104A00E-4608-4E1B-9B5D-1D5C152A848C}"/>
              </a:ext>
            </a:extLst>
          </p:cNvPr>
          <p:cNvCxnSpPr>
            <a:cxnSpLocks/>
          </p:cNvCxnSpPr>
          <p:nvPr/>
        </p:nvCxnSpPr>
        <p:spPr>
          <a:xfrm>
            <a:off x="1731640" y="3346583"/>
            <a:ext cx="72008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E1079F-9AAC-42F1-A7A0-2880B660EA62}"/>
              </a:ext>
            </a:extLst>
          </p:cNvPr>
          <p:cNvCxnSpPr>
            <a:cxnSpLocks/>
          </p:cNvCxnSpPr>
          <p:nvPr/>
        </p:nvCxnSpPr>
        <p:spPr>
          <a:xfrm>
            <a:off x="2267744" y="5229200"/>
            <a:ext cx="720080" cy="0"/>
          </a:xfrm>
          <a:prstGeom prst="straightConnector1">
            <a:avLst/>
          </a:prstGeom>
          <a:ln w="5715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085278B-B9F4-4746-B8F7-D6322C362010}"/>
              </a:ext>
            </a:extLst>
          </p:cNvPr>
          <p:cNvCxnSpPr>
            <a:cxnSpLocks/>
          </p:cNvCxnSpPr>
          <p:nvPr/>
        </p:nvCxnSpPr>
        <p:spPr>
          <a:xfrm>
            <a:off x="2627784" y="1988840"/>
            <a:ext cx="72008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48496BA-FD43-4A9D-8938-1900FC41027E}"/>
              </a:ext>
            </a:extLst>
          </p:cNvPr>
          <p:cNvCxnSpPr>
            <a:cxnSpLocks/>
          </p:cNvCxnSpPr>
          <p:nvPr/>
        </p:nvCxnSpPr>
        <p:spPr>
          <a:xfrm>
            <a:off x="6821641" y="3831811"/>
            <a:ext cx="720080" cy="0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Cube 11">
            <a:extLst>
              <a:ext uri="{FF2B5EF4-FFF2-40B4-BE49-F238E27FC236}">
                <a16:creationId xmlns:a16="http://schemas.microsoft.com/office/drawing/2014/main" id="{5E82863E-B7C6-4520-9451-682D1E9770F0}"/>
              </a:ext>
            </a:extLst>
          </p:cNvPr>
          <p:cNvSpPr/>
          <p:nvPr/>
        </p:nvSpPr>
        <p:spPr>
          <a:xfrm>
            <a:off x="7101036" y="1539999"/>
            <a:ext cx="1296144" cy="1080120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Care Homes &amp; Housing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DAD62DD-818C-4834-8295-9A857E9B1718}"/>
              </a:ext>
            </a:extLst>
          </p:cNvPr>
          <p:cNvCxnSpPr>
            <a:cxnSpLocks/>
          </p:cNvCxnSpPr>
          <p:nvPr/>
        </p:nvCxnSpPr>
        <p:spPr>
          <a:xfrm>
            <a:off x="6246366" y="2119184"/>
            <a:ext cx="720080" cy="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Cube 13">
            <a:extLst>
              <a:ext uri="{FF2B5EF4-FFF2-40B4-BE49-F238E27FC236}">
                <a16:creationId xmlns:a16="http://schemas.microsoft.com/office/drawing/2014/main" id="{64347E77-5131-43DB-B8F5-34897B5F3264}"/>
              </a:ext>
            </a:extLst>
          </p:cNvPr>
          <p:cNvSpPr/>
          <p:nvPr/>
        </p:nvSpPr>
        <p:spPr>
          <a:xfrm>
            <a:off x="7158186" y="4746771"/>
            <a:ext cx="1296144" cy="1080120"/>
          </a:xfrm>
          <a:prstGeom prst="cube">
            <a:avLst/>
          </a:prstGeom>
          <a:solidFill>
            <a:srgbClr val="DC83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VCSE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DDE9D91-CA73-4923-812A-3C2D77B6BE0C}"/>
              </a:ext>
            </a:extLst>
          </p:cNvPr>
          <p:cNvCxnSpPr>
            <a:cxnSpLocks/>
          </p:cNvCxnSpPr>
          <p:nvPr/>
        </p:nvCxnSpPr>
        <p:spPr>
          <a:xfrm>
            <a:off x="6359827" y="5435197"/>
            <a:ext cx="720080" cy="0"/>
          </a:xfrm>
          <a:prstGeom prst="straightConnector1">
            <a:avLst/>
          </a:prstGeom>
          <a:ln w="57150">
            <a:solidFill>
              <a:srgbClr val="DC83A6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9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F24E-CA37-4D04-B3F9-D68232D6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 process &amp; eligibility?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C76BC-4113-403F-8842-A8004630CC88}"/>
              </a:ext>
            </a:extLst>
          </p:cNvPr>
          <p:cNvSpPr/>
          <p:nvPr/>
        </p:nvSpPr>
        <p:spPr>
          <a:xfrm>
            <a:off x="3779912" y="2153338"/>
            <a:ext cx="4729755" cy="3865837"/>
          </a:xfrm>
          <a:prstGeom prst="rect">
            <a:avLst/>
          </a:prstGeom>
          <a:noFill/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BA22B-E443-413B-920B-9CB5A084884C}"/>
              </a:ext>
            </a:extLst>
          </p:cNvPr>
          <p:cNvSpPr/>
          <p:nvPr/>
        </p:nvSpPr>
        <p:spPr>
          <a:xfrm>
            <a:off x="3779912" y="1899894"/>
            <a:ext cx="4729756" cy="284161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Eligibility criteria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A60D4-9EB5-46FF-8E65-634C9B5E3F53}"/>
              </a:ext>
            </a:extLst>
          </p:cNvPr>
          <p:cNvSpPr/>
          <p:nvPr/>
        </p:nvSpPr>
        <p:spPr>
          <a:xfrm>
            <a:off x="457199" y="2186167"/>
            <a:ext cx="2962674" cy="39087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Referrals accepted from GPs, social services or other health professionals such as: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Liaison Psychiatry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Primary Care MH services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Adult CMHTs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already known to OPMH services, patients can self refer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Direct referrals from care homes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69265-CB3F-4BA5-B75D-A9ACC39EF586}"/>
              </a:ext>
            </a:extLst>
          </p:cNvPr>
          <p:cNvSpPr/>
          <p:nvPr/>
        </p:nvSpPr>
        <p:spPr>
          <a:xfrm>
            <a:off x="457199" y="2155450"/>
            <a:ext cx="2962674" cy="3865837"/>
          </a:xfrm>
          <a:prstGeom prst="rect">
            <a:avLst/>
          </a:prstGeom>
          <a:noFill/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A057CC1-F6EA-4747-9DAB-2011B81D677F}"/>
              </a:ext>
            </a:extLst>
          </p:cNvPr>
          <p:cNvSpPr/>
          <p:nvPr/>
        </p:nvSpPr>
        <p:spPr>
          <a:xfrm>
            <a:off x="457200" y="1899894"/>
            <a:ext cx="2962673" cy="284161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Referrals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068DD4-86FF-4F1B-B808-12D3E9B87DFE}"/>
              </a:ext>
            </a:extLst>
          </p:cNvPr>
          <p:cNvSpPr/>
          <p:nvPr/>
        </p:nvSpPr>
        <p:spPr>
          <a:xfrm>
            <a:off x="3779912" y="2186167"/>
            <a:ext cx="4729756" cy="390876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of any age with a primary diagnosis of dementia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with mental disorder and significant physical illness or frailty which contributes to, or complicates management of their mental disorder. Exceptionally this may include &lt;60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People with psychological or social difficulties related to the ageing process, or end of life issues, or who feel their needs are best met by a service for older people. This would normally include people over the age of 70 years.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0243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AF24E-CA37-4D04-B3F9-D68232D6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470"/>
            <a:ext cx="8229600" cy="648072"/>
          </a:xfrm>
        </p:spPr>
        <p:txBody>
          <a:bodyPr/>
          <a:lstStyle/>
          <a:p>
            <a:r>
              <a:rPr lang="en-GB" dirty="0"/>
              <a:t>Illustrative Case Example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E06C8F-8AEF-4249-B208-12DA678493A4}"/>
              </a:ext>
            </a:extLst>
          </p:cNvPr>
          <p:cNvSpPr/>
          <p:nvPr/>
        </p:nvSpPr>
        <p:spPr>
          <a:xfrm>
            <a:off x="5293481" y="1811800"/>
            <a:ext cx="3140565" cy="876089"/>
          </a:xfrm>
          <a:prstGeom prst="roundRect">
            <a:avLst/>
          </a:prstGeom>
          <a:solidFill>
            <a:srgbClr val="853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6DBA26-01FC-41D6-9C32-FCDD4EBD0736}"/>
              </a:ext>
            </a:extLst>
          </p:cNvPr>
          <p:cNvSpPr/>
          <p:nvPr/>
        </p:nvSpPr>
        <p:spPr>
          <a:xfrm>
            <a:off x="1237888" y="4725144"/>
            <a:ext cx="2672661" cy="1215202"/>
          </a:xfrm>
          <a:prstGeom prst="roundRect">
            <a:avLst/>
          </a:prstGeom>
          <a:solidFill>
            <a:srgbClr val="853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81E7E2-B500-41D3-80BB-157B6500111C}"/>
              </a:ext>
            </a:extLst>
          </p:cNvPr>
          <p:cNvSpPr/>
          <p:nvPr/>
        </p:nvSpPr>
        <p:spPr>
          <a:xfrm>
            <a:off x="1360573" y="4735051"/>
            <a:ext cx="27073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 CMHT diagnosed AD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with GP: Sent photographs of skin condition. OA CMHT took bloods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to attend appointments including ECG &amp; ECHO 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Referred to digital inclusion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to access NHS pension.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D59C5F9-34DE-4185-9A9B-5D5EF9B08E6D}"/>
              </a:ext>
            </a:extLst>
          </p:cNvPr>
          <p:cNvSpPr/>
          <p:nvPr/>
        </p:nvSpPr>
        <p:spPr>
          <a:xfrm>
            <a:off x="1083511" y="1563073"/>
            <a:ext cx="1907983" cy="2369948"/>
          </a:xfrm>
          <a:prstGeom prst="roundRect">
            <a:avLst/>
          </a:prstGeom>
          <a:solidFill>
            <a:srgbClr val="853E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4E9E3-63EC-46FC-93D0-E94DE4A699BE}"/>
              </a:ext>
            </a:extLst>
          </p:cNvPr>
          <p:cNvSpPr txBox="1"/>
          <p:nvPr/>
        </p:nvSpPr>
        <p:spPr>
          <a:xfrm>
            <a:off x="1206337" y="1607894"/>
            <a:ext cx="17851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 is a 76yo retired midwife. Longstanding diagnosis of schizophrenia. Referred by housing officer due to “vulnerability”, not using electricity or heating due to delusional beliefs.  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Hoarding. Eating little- going to C&amp;W hospital for sandwich 1/day 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Merlin reports: Numerous complaints of  neighbours assaulting</a:t>
            </a:r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2D4305-9A30-4F01-8339-DFAEAE017CF8}"/>
              </a:ext>
            </a:extLst>
          </p:cNvPr>
          <p:cNvSpPr txBox="1"/>
          <p:nvPr/>
        </p:nvSpPr>
        <p:spPr>
          <a:xfrm>
            <a:off x="5399762" y="1826115"/>
            <a:ext cx="30733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Lacks insight into delusions. Not attending GP appointments. Spends day travelling on buses. Flat very cluttered, no heating, not using electricity. More forgetful- lost phone.</a:t>
            </a:r>
          </a:p>
          <a:p>
            <a:r>
              <a:rPr lang="en-GB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Declines support offered</a:t>
            </a:r>
            <a:endParaRPr lang="en-GB" sz="1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A1221C-5514-499D-835E-93660EEEBFC8}"/>
              </a:ext>
            </a:extLst>
          </p:cNvPr>
          <p:cNvGrpSpPr/>
          <p:nvPr/>
        </p:nvGrpSpPr>
        <p:grpSpPr>
          <a:xfrm rot="10800000">
            <a:off x="0" y="2204864"/>
            <a:ext cx="9144000" cy="2070978"/>
            <a:chOff x="1760509" y="3370923"/>
            <a:chExt cx="10292054" cy="209267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EED69E2-4E27-4C9C-B3A9-0573F66A809D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1760509" y="4799973"/>
              <a:ext cx="3534871" cy="9063"/>
            </a:xfrm>
            <a:prstGeom prst="line">
              <a:avLst/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</p:cxn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01A1213-C354-47DE-AA53-7F40A54CF903}"/>
                </a:ext>
              </a:extLst>
            </p:cNvPr>
            <p:cNvSpPr/>
            <p:nvPr/>
          </p:nvSpPr>
          <p:spPr>
            <a:xfrm rot="5400000">
              <a:off x="4900701" y="3991019"/>
              <a:ext cx="808954" cy="808953"/>
            </a:xfrm>
            <a:prstGeom prst="arc">
              <a:avLst/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CBAD3DB9-0717-4707-A122-052A57F94D33}"/>
                </a:ext>
              </a:extLst>
            </p:cNvPr>
            <p:cNvSpPr/>
            <p:nvPr/>
          </p:nvSpPr>
          <p:spPr>
            <a:xfrm>
              <a:off x="6731070" y="4142402"/>
              <a:ext cx="557547" cy="557547"/>
            </a:xfrm>
            <a:prstGeom prst="arc">
              <a:avLst>
                <a:gd name="adj1" fmla="val 16200000"/>
                <a:gd name="adj2" fmla="val 229608"/>
              </a:avLst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D528982-0949-458F-8979-7B9A02135CBA}"/>
                </a:ext>
              </a:extLst>
            </p:cNvPr>
            <p:cNvCxnSpPr>
              <a:cxnSpLocks/>
              <a:stCxn id="25" idx="2"/>
              <a:endCxn id="16" idx="0"/>
            </p:cNvCxnSpPr>
            <p:nvPr/>
          </p:nvCxnSpPr>
          <p:spPr>
            <a:xfrm rot="10800000" flipH="1" flipV="1">
              <a:off x="6105525" y="4128936"/>
              <a:ext cx="904319" cy="13466"/>
            </a:xfrm>
            <a:prstGeom prst="line">
              <a:avLst/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085DB1-71FB-4B86-AEC8-2C4349D8CEF4}"/>
                </a:ext>
              </a:extLst>
            </p:cNvPr>
            <p:cNvCxnSpPr/>
            <p:nvPr/>
          </p:nvCxnSpPr>
          <p:spPr>
            <a:xfrm flipH="1">
              <a:off x="7289858" y="4413263"/>
              <a:ext cx="9530" cy="481419"/>
            </a:xfrm>
            <a:prstGeom prst="line">
              <a:avLst/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A0A44BE-E9C0-40C0-9674-A40061435B44}"/>
                </a:ext>
              </a:extLst>
            </p:cNvPr>
            <p:cNvGrpSpPr/>
            <p:nvPr/>
          </p:nvGrpSpPr>
          <p:grpSpPr>
            <a:xfrm rot="10800000">
              <a:off x="7277581" y="4308446"/>
              <a:ext cx="1167402" cy="1155155"/>
              <a:chOff x="2623502" y="4638668"/>
              <a:chExt cx="2421287" cy="2395890"/>
            </a:xfrm>
          </p:grpSpPr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03BFD37E-144B-4E7A-9D0E-0620D93D06D8}"/>
                  </a:ext>
                </a:extLst>
              </p:cNvPr>
              <p:cNvSpPr/>
              <p:nvPr/>
            </p:nvSpPr>
            <p:spPr>
              <a:xfrm rot="16200000">
                <a:off x="2648908" y="4638676"/>
                <a:ext cx="2395890" cy="2395873"/>
              </a:xfrm>
              <a:prstGeom prst="arc">
                <a:avLst/>
              </a:prstGeom>
              <a:noFill/>
              <a:ln w="165100" cap="flat" cmpd="sng" algn="ctr">
                <a:solidFill>
                  <a:srgbClr val="00A9C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38862">
                  <a:defRPr/>
                </a:pPr>
                <a:endParaRPr lang="en-GB" sz="77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40B0627E-1672-4D1C-8A1B-399947B71599}"/>
                  </a:ext>
                </a:extLst>
              </p:cNvPr>
              <p:cNvSpPr/>
              <p:nvPr/>
            </p:nvSpPr>
            <p:spPr>
              <a:xfrm>
                <a:off x="2623502" y="4638674"/>
                <a:ext cx="2395877" cy="2395880"/>
              </a:xfrm>
              <a:prstGeom prst="arc">
                <a:avLst>
                  <a:gd name="adj1" fmla="val 16071089"/>
                  <a:gd name="adj2" fmla="val 0"/>
                </a:avLst>
              </a:prstGeom>
              <a:noFill/>
              <a:ln w="165100" cap="flat" cmpd="sng" algn="ctr">
                <a:solidFill>
                  <a:srgbClr val="00A9CE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738862">
                  <a:defRPr/>
                </a:pPr>
                <a:endParaRPr lang="en-GB" sz="770" kern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54DECF-746F-40EC-907E-916148F8819F}"/>
                </a:ext>
              </a:extLst>
            </p:cNvPr>
            <p:cNvCxnSpPr>
              <a:cxnSpLocks/>
              <a:stCxn id="21" idx="0"/>
              <a:endCxn id="23" idx="0"/>
            </p:cNvCxnSpPr>
            <p:nvPr/>
          </p:nvCxnSpPr>
          <p:spPr>
            <a:xfrm rot="10800000" flipV="1">
              <a:off x="8432730" y="3904980"/>
              <a:ext cx="29" cy="981043"/>
            </a:xfrm>
            <a:prstGeom prst="line">
              <a:avLst/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</p:cxn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36CD05BB-20B6-4CCD-B587-DC3B8C3CC26A}"/>
                </a:ext>
              </a:extLst>
            </p:cNvPr>
            <p:cNvSpPr/>
            <p:nvPr/>
          </p:nvSpPr>
          <p:spPr>
            <a:xfrm rot="16200000">
              <a:off x="8432759" y="3370923"/>
              <a:ext cx="1068114" cy="1068114"/>
            </a:xfrm>
            <a:prstGeom prst="arc">
              <a:avLst>
                <a:gd name="adj1" fmla="val 16200000"/>
                <a:gd name="adj2" fmla="val 165900"/>
              </a:avLst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38862">
                <a:defRPr/>
              </a:pPr>
              <a:endParaRPr lang="en-GB" sz="770" ker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24AE75B-CE14-4ECC-8B70-9A70FDEDB8F7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rot="10800000" flipH="1">
              <a:off x="8988346" y="3371344"/>
              <a:ext cx="3064217" cy="13"/>
            </a:xfrm>
            <a:prstGeom prst="line">
              <a:avLst/>
            </a:prstGeom>
            <a:noFill/>
            <a:ln w="165100" cap="flat" cmpd="sng" algn="ctr">
              <a:solidFill>
                <a:srgbClr val="00A9CE"/>
              </a:solidFill>
              <a:prstDash val="solid"/>
            </a:ln>
            <a:effectLst/>
          </p:spPr>
        </p:cxnSp>
      </p:grpSp>
      <p:sp>
        <p:nvSpPr>
          <p:cNvPr id="25" name="Arc 24">
            <a:extLst>
              <a:ext uri="{FF2B5EF4-FFF2-40B4-BE49-F238E27FC236}">
                <a16:creationId xmlns:a16="http://schemas.microsoft.com/office/drawing/2014/main" id="{EC631A07-1FE5-4259-A266-641A5577B439}"/>
              </a:ext>
            </a:extLst>
          </p:cNvPr>
          <p:cNvSpPr/>
          <p:nvPr/>
        </p:nvSpPr>
        <p:spPr>
          <a:xfrm rot="5171728">
            <a:off x="5036041" y="2909885"/>
            <a:ext cx="495431" cy="735573"/>
          </a:xfrm>
          <a:prstGeom prst="arc">
            <a:avLst>
              <a:gd name="adj1" fmla="val 16200000"/>
              <a:gd name="adj2" fmla="val 229608"/>
            </a:avLst>
          </a:prstGeom>
          <a:noFill/>
          <a:ln w="165100" cap="flat" cmpd="sng" algn="ctr">
            <a:solidFill>
              <a:srgbClr val="00A9CE"/>
            </a:solidFill>
            <a:prstDash val="solid"/>
          </a:ln>
          <a:effectLst/>
        </p:spPr>
        <p:txBody>
          <a:bodyPr rtlCol="0" anchor="ctr"/>
          <a:lstStyle/>
          <a:p>
            <a:pPr algn="ctr" defTabSz="738862">
              <a:defRPr/>
            </a:pPr>
            <a:endParaRPr lang="en-GB" sz="770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8A400E-C4C8-4526-BD67-328B551A0525}"/>
              </a:ext>
            </a:extLst>
          </p:cNvPr>
          <p:cNvSpPr/>
          <p:nvPr/>
        </p:nvSpPr>
        <p:spPr>
          <a:xfrm>
            <a:off x="4917886" y="4151333"/>
            <a:ext cx="3731037" cy="1657298"/>
          </a:xfrm>
          <a:prstGeom prst="rect">
            <a:avLst/>
          </a:prstGeom>
          <a:solidFill>
            <a:srgbClr val="F9A50E"/>
          </a:solidFill>
          <a:ln>
            <a:solidFill>
              <a:srgbClr val="F9A5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59317-FCE4-4A50-A02A-AC7A41226ECC}"/>
              </a:ext>
            </a:extLst>
          </p:cNvPr>
          <p:cNvSpPr txBox="1"/>
          <p:nvPr/>
        </p:nvSpPr>
        <p:spPr>
          <a:xfrm>
            <a:off x="5018389" y="4152575"/>
            <a:ext cx="36305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u="sng" dirty="0">
                <a:latin typeface="Arial" panose="020B0604020202020204" pitchFamily="34" charset="0"/>
                <a:cs typeface="Arial" panose="020B0604020202020204" pitchFamily="34" charset="0"/>
              </a:rPr>
              <a:t>Support provided: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Diagnosis of AD and supported by AGE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to attend hospital appointments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Physical health optimised, </a:t>
            </a:r>
            <a:r>
              <a:rPr lang="en-GB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blisterpack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of medication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Dietetic advice and being encouraged to prepare food at home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SLOW supported decluttering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Agreed to small electric fan heater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Finances optimised, purchased and using smartphone</a:t>
            </a: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28B4814-4F4D-40C7-B4E4-82085B0D19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2074" t="19302" r="23141" b="23162"/>
          <a:stretch/>
        </p:blipFill>
        <p:spPr>
          <a:xfrm>
            <a:off x="190870" y="1826115"/>
            <a:ext cx="833594" cy="182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9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F30F-5C5A-49C6-8EC9-7DD60DA10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19210"/>
            <a:ext cx="8229600" cy="648072"/>
          </a:xfrm>
        </p:spPr>
        <p:txBody>
          <a:bodyPr/>
          <a:lstStyle/>
          <a:p>
            <a:r>
              <a:rPr lang="en-GB" dirty="0"/>
              <a:t>National direction of travel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EB7BCA-4DC6-4F0B-9947-A9CE7A5DFBA6}"/>
              </a:ext>
            </a:extLst>
          </p:cNvPr>
          <p:cNvSpPr/>
          <p:nvPr/>
        </p:nvSpPr>
        <p:spPr>
          <a:xfrm>
            <a:off x="5395013" y="5230941"/>
            <a:ext cx="37489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overall skills mix and model is required?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DA02C-4ED1-47E5-AEDA-61F08F285C8A}"/>
              </a:ext>
            </a:extLst>
          </p:cNvPr>
          <p:cNvSpPr/>
          <p:nvPr/>
        </p:nvSpPr>
        <p:spPr>
          <a:xfrm>
            <a:off x="309576" y="1584738"/>
            <a:ext cx="1814152" cy="249696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8DC302-44C5-4687-9781-5F8B4A97DE84}"/>
              </a:ext>
            </a:extLst>
          </p:cNvPr>
          <p:cNvSpPr/>
          <p:nvPr/>
        </p:nvSpPr>
        <p:spPr>
          <a:xfrm>
            <a:off x="2123728" y="1628800"/>
            <a:ext cx="6446812" cy="2380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D405FE-4BA5-4411-B871-24AC0C64BF5E}"/>
              </a:ext>
            </a:extLst>
          </p:cNvPr>
          <p:cNvSpPr/>
          <p:nvPr/>
        </p:nvSpPr>
        <p:spPr>
          <a:xfrm>
            <a:off x="2195736" y="1700808"/>
            <a:ext cx="6374804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C92"/>
                </a:solidFill>
                <a:latin typeface="Arial"/>
                <a:cs typeface="Arial"/>
              </a:rPr>
              <a:t>“The implementation of the Long Term Plan provides a unique opportunity to ensure </a:t>
            </a:r>
            <a:r>
              <a:rPr lang="en-US" sz="1600" b="1" dirty="0">
                <a:solidFill>
                  <a:srgbClr val="007C92"/>
                </a:solidFill>
                <a:latin typeface="Arial"/>
                <a:cs typeface="Arial"/>
              </a:rPr>
              <a:t>consistent access to ‘functional’ mental health support</a:t>
            </a:r>
            <a:r>
              <a:rPr lang="en-US" sz="1600" dirty="0">
                <a:solidFill>
                  <a:srgbClr val="007C92"/>
                </a:solidFill>
                <a:latin typeface="Arial"/>
                <a:cs typeface="Arial"/>
              </a:rPr>
              <a:t> for older adults and address the mental health needs of older adults wherever they arise or present…” </a:t>
            </a:r>
          </a:p>
          <a:p>
            <a:endParaRPr lang="en-US" sz="1600" dirty="0">
              <a:solidFill>
                <a:srgbClr val="007C92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rgbClr val="007C92"/>
                </a:solidFill>
                <a:latin typeface="Arial"/>
                <a:cs typeface="Arial"/>
              </a:rPr>
              <a:t>“All areas will need to </a:t>
            </a:r>
            <a:r>
              <a:rPr lang="en-US" sz="1600" b="1" dirty="0">
                <a:solidFill>
                  <a:srgbClr val="007C92"/>
                </a:solidFill>
                <a:latin typeface="Arial"/>
                <a:cs typeface="Arial"/>
              </a:rPr>
              <a:t>plan to achieve improvements in access and treatment for older adults in line with local demographics</a:t>
            </a:r>
            <a:r>
              <a:rPr lang="en-US" sz="1600" dirty="0">
                <a:solidFill>
                  <a:srgbClr val="007C92"/>
                </a:solidFill>
                <a:latin typeface="Arial"/>
                <a:cs typeface="Arial"/>
              </a:rPr>
              <a:t>. Older people’s access to mental health support will be based on needs and not age” (NHS LTP, page 60)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1251FA-791B-41B2-9ADB-76DEAF397FF6}"/>
              </a:ext>
            </a:extLst>
          </p:cNvPr>
          <p:cNvSpPr txBox="1"/>
          <p:nvPr/>
        </p:nvSpPr>
        <p:spPr>
          <a:xfrm>
            <a:off x="683568" y="227861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NHS Long term Plan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B939E15-EA95-4425-8A35-5CF17AD65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4" t="7812" r="33868" b="6250"/>
          <a:stretch/>
        </p:blipFill>
        <p:spPr bwMode="auto">
          <a:xfrm>
            <a:off x="301819" y="1512168"/>
            <a:ext cx="1749902" cy="248184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4DEF07-FAF8-431B-90BB-DE8232D07953}"/>
              </a:ext>
            </a:extLst>
          </p:cNvPr>
          <p:cNvSpPr/>
          <p:nvPr/>
        </p:nvSpPr>
        <p:spPr>
          <a:xfrm>
            <a:off x="179511" y="4293096"/>
            <a:ext cx="8804831" cy="1675234"/>
          </a:xfrm>
          <a:prstGeom prst="rect">
            <a:avLst/>
          </a:prstGeom>
          <a:solidFill>
            <a:srgbClr val="74CBC8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6BD3ACB-423A-47A6-817D-5034C2816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4330841"/>
            <a:ext cx="2016224" cy="1800200"/>
          </a:xfrm>
          <a:noFill/>
          <a:ln>
            <a:noFill/>
          </a:ln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sz="1600" dirty="0">
                <a:solidFill>
                  <a:srgbClr val="007C92"/>
                </a:solidFill>
              </a:rPr>
              <a:t>OPMH embedded as a ‘</a:t>
            </a:r>
            <a:r>
              <a:rPr lang="en-US" sz="1600" u="sng" dirty="0">
                <a:solidFill>
                  <a:srgbClr val="007C92"/>
                </a:solidFill>
              </a:rPr>
              <a:t>silver thread</a:t>
            </a:r>
            <a:r>
              <a:rPr lang="en-US" sz="1600" dirty="0">
                <a:solidFill>
                  <a:srgbClr val="007C92"/>
                </a:solidFill>
              </a:rPr>
              <a:t>’ across all of the adult mental health ambitions including: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79E942-0A60-4231-96CE-16EA07AF8BBE}"/>
              </a:ext>
            </a:extLst>
          </p:cNvPr>
          <p:cNvSpPr/>
          <p:nvPr/>
        </p:nvSpPr>
        <p:spPr>
          <a:xfrm>
            <a:off x="2310724" y="4445496"/>
            <a:ext cx="1440160" cy="14317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6949-4333-4FE0-A359-7E4CC19717B7}"/>
              </a:ext>
            </a:extLst>
          </p:cNvPr>
          <p:cNvSpPr/>
          <p:nvPr/>
        </p:nvSpPr>
        <p:spPr>
          <a:xfrm>
            <a:off x="3923928" y="4437112"/>
            <a:ext cx="1440160" cy="14317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D93E33-508A-4F4C-895A-4AB79C8FF8DC}"/>
              </a:ext>
            </a:extLst>
          </p:cNvPr>
          <p:cNvSpPr/>
          <p:nvPr/>
        </p:nvSpPr>
        <p:spPr>
          <a:xfrm>
            <a:off x="5551084" y="4437112"/>
            <a:ext cx="1599252" cy="14317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94CBE4-1414-43AF-A328-51FC8FDF1673}"/>
              </a:ext>
            </a:extLst>
          </p:cNvPr>
          <p:cNvSpPr/>
          <p:nvPr/>
        </p:nvSpPr>
        <p:spPr>
          <a:xfrm>
            <a:off x="7308304" y="4437112"/>
            <a:ext cx="1512168" cy="143177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3603031-4ACF-4B7D-BF7F-350591BD6E28}"/>
              </a:ext>
            </a:extLst>
          </p:cNvPr>
          <p:cNvSpPr txBox="1">
            <a:spLocks/>
          </p:cNvSpPr>
          <p:nvPr/>
        </p:nvSpPr>
        <p:spPr>
          <a:xfrm>
            <a:off x="2318523" y="4480660"/>
            <a:ext cx="1483140" cy="13856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dirty="0"/>
              <a:t>IAPT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b="0" dirty="0"/>
              <a:t>Work to meet needs of local population to address inequalities in access</a:t>
            </a:r>
            <a:r>
              <a:rPr lang="en-US" sz="1200" dirty="0"/>
              <a:t>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84FC27-866C-4514-BA4F-C7576FE40FAD}"/>
              </a:ext>
            </a:extLst>
          </p:cNvPr>
          <p:cNvSpPr txBox="1">
            <a:spLocks/>
          </p:cNvSpPr>
          <p:nvPr/>
        </p:nvSpPr>
        <p:spPr>
          <a:xfrm>
            <a:off x="3916380" y="4460176"/>
            <a:ext cx="1483140" cy="138564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dirty="0"/>
              <a:t>Community MDTs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b="0" dirty="0"/>
              <a:t>Close working with ‘physical health’ and other older people’s staff as part of community MDTs within PCNs</a:t>
            </a:r>
            <a:endParaRPr lang="en-US" sz="12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63A8D1-D89A-41B7-90A5-C0FD9A6CDCF8}"/>
              </a:ext>
            </a:extLst>
          </p:cNvPr>
          <p:cNvSpPr txBox="1">
            <a:spLocks/>
          </p:cNvSpPr>
          <p:nvPr/>
        </p:nvSpPr>
        <p:spPr>
          <a:xfrm>
            <a:off x="5572835" y="4448483"/>
            <a:ext cx="1642232" cy="137169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dirty="0"/>
              <a:t>Community-based MH crisis response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b="0" dirty="0"/>
              <a:t>OA HTT coverage across all areas by 20/21, coordinated admission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b="0" dirty="0"/>
              <a:t>avoidance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28CB8E1-B9C1-40AF-A058-70392C87DCF3}"/>
              </a:ext>
            </a:extLst>
          </p:cNvPr>
          <p:cNvSpPr txBox="1">
            <a:spLocks/>
          </p:cNvSpPr>
          <p:nvPr/>
        </p:nvSpPr>
        <p:spPr>
          <a:xfrm>
            <a:off x="7298494" y="4437112"/>
            <a:ext cx="1638284" cy="115212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b="1" kern="1200">
                <a:solidFill>
                  <a:srgbClr val="007C92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dirty="0"/>
              <a:t>Inpatient care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US" sz="1200" b="0" dirty="0"/>
              <a:t>Improved physical health support within MH units. OA liaison staff to provide MH support to acute frailty services</a:t>
            </a:r>
          </a:p>
        </p:txBody>
      </p:sp>
    </p:spTree>
    <p:extLst>
      <p:ext uri="{BB962C8B-B14F-4D97-AF65-F5344CB8AC3E}">
        <p14:creationId xmlns:p14="http://schemas.microsoft.com/office/powerpoint/2010/main" val="2885198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C31F-2684-4BB1-A422-CEECC5616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86" y="337218"/>
            <a:ext cx="7093842" cy="648072"/>
          </a:xfrm>
        </p:spPr>
        <p:txBody>
          <a:bodyPr/>
          <a:lstStyle/>
          <a:p>
            <a:r>
              <a:rPr lang="en-GB" sz="2800" dirty="0"/>
              <a:t>OPMH transformation: What are we trying to do?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17BFE3-CAA1-4233-96C9-8D0A77036A13}"/>
              </a:ext>
            </a:extLst>
          </p:cNvPr>
          <p:cNvSpPr/>
          <p:nvPr/>
        </p:nvSpPr>
        <p:spPr>
          <a:xfrm>
            <a:off x="908546" y="2482151"/>
            <a:ext cx="7232745" cy="872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8794A0-1F78-4C78-B672-75D610EA286E}"/>
              </a:ext>
            </a:extLst>
          </p:cNvPr>
          <p:cNvSpPr/>
          <p:nvPr/>
        </p:nvSpPr>
        <p:spPr>
          <a:xfrm>
            <a:off x="908546" y="2222492"/>
            <a:ext cx="7232745" cy="259657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37C25-9742-4EDC-8FCD-3C9951893B98}"/>
              </a:ext>
            </a:extLst>
          </p:cNvPr>
          <p:cNvSpPr/>
          <p:nvPr/>
        </p:nvSpPr>
        <p:spPr>
          <a:xfrm>
            <a:off x="908546" y="2482150"/>
            <a:ext cx="732690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To work together with ICP partners to develop and implement a </a:t>
            </a:r>
            <a:r>
              <a:rPr lang="en-GB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more integrated Older Adult pathway model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across the bi-borough that will help prevent unplanned admissions and improve patient outcomes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5DC665-E0E9-4D22-99D7-E3EF8712A8EC}"/>
              </a:ext>
            </a:extLst>
          </p:cNvPr>
          <p:cNvSpPr/>
          <p:nvPr/>
        </p:nvSpPr>
        <p:spPr>
          <a:xfrm>
            <a:off x="323529" y="4411106"/>
            <a:ext cx="2664296" cy="1591043"/>
          </a:xfrm>
          <a:prstGeom prst="rect">
            <a:avLst/>
          </a:prstGeom>
          <a:noFill/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48C6DE-DC53-4ADF-A4CC-832DC8DE239C}"/>
              </a:ext>
            </a:extLst>
          </p:cNvPr>
          <p:cNvSpPr/>
          <p:nvPr/>
        </p:nvSpPr>
        <p:spPr>
          <a:xfrm>
            <a:off x="321473" y="4159380"/>
            <a:ext cx="2664296" cy="260369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By integration we mean: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E93CFA-75B9-464B-B4D6-9F3EAD441B70}"/>
              </a:ext>
            </a:extLst>
          </p:cNvPr>
          <p:cNvSpPr txBox="1"/>
          <p:nvPr/>
        </p:nvSpPr>
        <p:spPr>
          <a:xfrm>
            <a:off x="6142134" y="3802426"/>
            <a:ext cx="264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Key deliverables?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003BD-D442-4CE1-920E-20BEC1B49715}"/>
              </a:ext>
            </a:extLst>
          </p:cNvPr>
          <p:cNvSpPr/>
          <p:nvPr/>
        </p:nvSpPr>
        <p:spPr>
          <a:xfrm>
            <a:off x="6550029" y="4268085"/>
            <a:ext cx="2593971" cy="550004"/>
          </a:xfrm>
          <a:prstGeom prst="rect">
            <a:avLst/>
          </a:prstGeom>
          <a:solidFill>
            <a:srgbClr val="F24678"/>
          </a:solidFill>
          <a:ln>
            <a:solidFill>
              <a:srgbClr val="F24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25A2F-B326-4DD1-976D-EADF66EDE20C}"/>
              </a:ext>
            </a:extLst>
          </p:cNvPr>
          <p:cNvSpPr/>
          <p:nvPr/>
        </p:nvSpPr>
        <p:spPr>
          <a:xfrm>
            <a:off x="6550029" y="5178420"/>
            <a:ext cx="2593971" cy="550004"/>
          </a:xfrm>
          <a:prstGeom prst="rect">
            <a:avLst/>
          </a:prstGeom>
          <a:solidFill>
            <a:srgbClr val="F24678"/>
          </a:solidFill>
          <a:ln>
            <a:solidFill>
              <a:srgbClr val="F24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84F42D-98EF-4741-8300-21E6C5D70638}"/>
              </a:ext>
            </a:extLst>
          </p:cNvPr>
          <p:cNvSpPr/>
          <p:nvPr/>
        </p:nvSpPr>
        <p:spPr>
          <a:xfrm>
            <a:off x="6227228" y="4268085"/>
            <a:ext cx="552055" cy="550004"/>
          </a:xfrm>
          <a:prstGeom prst="ellipse">
            <a:avLst/>
          </a:prstGeom>
          <a:solidFill>
            <a:srgbClr val="4B429B"/>
          </a:solidFill>
          <a:ln>
            <a:solidFill>
              <a:srgbClr val="F24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A057B56-D4EB-440C-AA53-BE14F4129460}"/>
              </a:ext>
            </a:extLst>
          </p:cNvPr>
          <p:cNvSpPr/>
          <p:nvPr/>
        </p:nvSpPr>
        <p:spPr>
          <a:xfrm>
            <a:off x="6271946" y="5178420"/>
            <a:ext cx="552055" cy="550004"/>
          </a:xfrm>
          <a:prstGeom prst="ellipse">
            <a:avLst/>
          </a:prstGeom>
          <a:solidFill>
            <a:srgbClr val="4B429B"/>
          </a:solidFill>
          <a:ln>
            <a:solidFill>
              <a:srgbClr val="F24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023147-88C9-4891-A246-79DD5705F214}"/>
              </a:ext>
            </a:extLst>
          </p:cNvPr>
          <p:cNvSpPr txBox="1"/>
          <p:nvPr/>
        </p:nvSpPr>
        <p:spPr>
          <a:xfrm>
            <a:off x="6751182" y="4222829"/>
            <a:ext cx="249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a localised integrated pathway model by Q1 of 22/23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DD8B19-02C8-4DCF-B765-4B5F93010E26}"/>
              </a:ext>
            </a:extLst>
          </p:cNvPr>
          <p:cNvSpPr txBox="1"/>
          <p:nvPr/>
        </p:nvSpPr>
        <p:spPr>
          <a:xfrm>
            <a:off x="6795777" y="5220419"/>
            <a:ext cx="234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Operationalisation of new partnership model of care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9D418C-1DEA-436D-B598-1B6E47735594}"/>
              </a:ext>
            </a:extLst>
          </p:cNvPr>
          <p:cNvSpPr/>
          <p:nvPr/>
        </p:nvSpPr>
        <p:spPr>
          <a:xfrm>
            <a:off x="3469345" y="4398880"/>
            <a:ext cx="2499014" cy="1591043"/>
          </a:xfrm>
          <a:prstGeom prst="rect">
            <a:avLst/>
          </a:prstGeom>
          <a:noFill/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F8085A-0E99-434E-B1F4-D491B65E7C64}"/>
              </a:ext>
            </a:extLst>
          </p:cNvPr>
          <p:cNvSpPr/>
          <p:nvPr/>
        </p:nvSpPr>
        <p:spPr>
          <a:xfrm>
            <a:off x="3469345" y="4155693"/>
            <a:ext cx="2499013" cy="264056"/>
          </a:xfrm>
          <a:prstGeom prst="rect">
            <a:avLst/>
          </a:prstGeom>
          <a:solidFill>
            <a:srgbClr val="2A90C0"/>
          </a:solidFill>
          <a:ln>
            <a:solidFill>
              <a:srgbClr val="2A9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Why are we doing this?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ABD215C-7CF1-4E67-A7A8-64876FDC1E22}"/>
              </a:ext>
            </a:extLst>
          </p:cNvPr>
          <p:cNvSpPr/>
          <p:nvPr/>
        </p:nvSpPr>
        <p:spPr>
          <a:xfrm rot="5400000">
            <a:off x="2986055" y="5072254"/>
            <a:ext cx="524704" cy="155303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F0360-4357-4291-B500-C39A4FD1DAD4}"/>
              </a:ext>
            </a:extLst>
          </p:cNvPr>
          <p:cNvSpPr/>
          <p:nvPr/>
        </p:nvSpPr>
        <p:spPr>
          <a:xfrm>
            <a:off x="321473" y="4397857"/>
            <a:ext cx="26642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Bringing together mental health, physical health, social care and the voluntary sector to plan and deliver </a:t>
            </a: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more joined up care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at ‘neighbourhood’ and ‘place’ level for </a:t>
            </a:r>
            <a:r>
              <a:rPr lang="en-GB" sz="1100" u="sng" dirty="0">
                <a:latin typeface="Arial" panose="020B0604020202020204" pitchFamily="34" charset="0"/>
                <a:cs typeface="Arial" panose="020B0604020202020204" pitchFamily="34" charset="0"/>
              </a:rPr>
              <a:t>older adults including those who live in care homes with multiple complex co-morbidities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including frailty, functional mental health needs and/or dementia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CE173B-CEC6-453E-BE10-F61F12E9F97B}"/>
              </a:ext>
            </a:extLst>
          </p:cNvPr>
          <p:cNvSpPr/>
          <p:nvPr/>
        </p:nvSpPr>
        <p:spPr>
          <a:xfrm>
            <a:off x="3469345" y="4405461"/>
            <a:ext cx="259397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National direction of travel as set out in Long Term Plan – MH &amp; Ageing Well ambitions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Need to reduce silo working and consider whole person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Prevent unnecessary admission and support care in least restrictive setting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Improve patient outcomes</a:t>
            </a:r>
          </a:p>
        </p:txBody>
      </p:sp>
    </p:spTree>
    <p:extLst>
      <p:ext uri="{BB962C8B-B14F-4D97-AF65-F5344CB8AC3E}">
        <p14:creationId xmlns:p14="http://schemas.microsoft.com/office/powerpoint/2010/main" val="181372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DE2AA-028D-497F-992F-E961D66A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74" y="302076"/>
            <a:ext cx="8229600" cy="648072"/>
          </a:xfrm>
        </p:spPr>
        <p:txBody>
          <a:bodyPr/>
          <a:lstStyle/>
          <a:p>
            <a:r>
              <a:rPr lang="en-GB" dirty="0"/>
              <a:t>Overview of work so far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DB5C72A0-245E-4AF8-92E2-C84F37AEF05B}"/>
              </a:ext>
            </a:extLst>
          </p:cNvPr>
          <p:cNvSpPr txBox="1">
            <a:spLocks/>
          </p:cNvSpPr>
          <p:nvPr/>
        </p:nvSpPr>
        <p:spPr>
          <a:xfrm>
            <a:off x="4671737" y="574599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E76F84FA-B8EB-462F-97BA-032CB76B4E3A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0">
            <a:extLst>
              <a:ext uri="{FF2B5EF4-FFF2-40B4-BE49-F238E27FC236}">
                <a16:creationId xmlns:a16="http://schemas.microsoft.com/office/drawing/2014/main" id="{B0A3A5AE-1410-44DF-A3F0-662B325764A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172565" y="4687382"/>
            <a:ext cx="2750185" cy="14237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MH in-reach into care homes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T&amp;F group set up to explore what a more intensive &amp; joined up mental health in-reach offer into care homes might look like for service users with challenging behaviour in context of mental health and dementia. 3 sessions held and draft concept model developed that is now being socialised with GPs and care home managers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7AF866-0808-40BF-BE70-6709208DD4B3}"/>
              </a:ext>
            </a:extLst>
          </p:cNvPr>
          <p:cNvGrpSpPr/>
          <p:nvPr/>
        </p:nvGrpSpPr>
        <p:grpSpPr>
          <a:xfrm>
            <a:off x="3114537" y="1583194"/>
            <a:ext cx="3117348" cy="709928"/>
            <a:chOff x="3768672" y="0"/>
            <a:chExt cx="4183598" cy="1248133"/>
          </a:xfrm>
          <a:solidFill>
            <a:srgbClr val="00B8B3"/>
          </a:solidFill>
        </p:grpSpPr>
        <p:sp>
          <p:nvSpPr>
            <p:cNvPr id="33" name="Arrow: Chevron 32">
              <a:extLst>
                <a:ext uri="{FF2B5EF4-FFF2-40B4-BE49-F238E27FC236}">
                  <a16:creationId xmlns:a16="http://schemas.microsoft.com/office/drawing/2014/main" id="{00B6D800-8612-4122-9E2A-21A876DD5F6C}"/>
                </a:ext>
              </a:extLst>
            </p:cNvPr>
            <p:cNvSpPr/>
            <p:nvPr/>
          </p:nvSpPr>
          <p:spPr>
            <a:xfrm>
              <a:off x="3768672" y="0"/>
              <a:ext cx="4183598" cy="1248133"/>
            </a:xfrm>
            <a:prstGeom prst="chevron">
              <a:avLst>
                <a:gd name="adj" fmla="val 38291"/>
              </a:avLst>
            </a:prstGeom>
            <a:grpFill/>
            <a:ln>
              <a:solidFill>
                <a:srgbClr val="00B8B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Arrow: Chevron 4">
              <a:extLst>
                <a:ext uri="{FF2B5EF4-FFF2-40B4-BE49-F238E27FC236}">
                  <a16:creationId xmlns:a16="http://schemas.microsoft.com/office/drawing/2014/main" id="{536F7786-4FCC-48E7-8B49-EDACA3BAD069}"/>
                </a:ext>
              </a:extLst>
            </p:cNvPr>
            <p:cNvSpPr txBox="1"/>
            <p:nvPr/>
          </p:nvSpPr>
          <p:spPr>
            <a:xfrm>
              <a:off x="4392739" y="0"/>
              <a:ext cx="2935465" cy="1248133"/>
            </a:xfrm>
            <a:prstGeom prst="rect">
              <a:avLst/>
            </a:prstGeom>
            <a:grpFill/>
            <a:ln>
              <a:solidFill>
                <a:srgbClr val="00B8B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FDB4D1-599E-49DA-BEB0-34E74ADBF96C}"/>
              </a:ext>
            </a:extLst>
          </p:cNvPr>
          <p:cNvGrpSpPr/>
          <p:nvPr/>
        </p:nvGrpSpPr>
        <p:grpSpPr>
          <a:xfrm>
            <a:off x="6147053" y="1583194"/>
            <a:ext cx="2736304" cy="709928"/>
            <a:chOff x="3768672" y="0"/>
            <a:chExt cx="4357195" cy="1248133"/>
          </a:xfrm>
          <a:solidFill>
            <a:srgbClr val="00B8B3"/>
          </a:solidFill>
        </p:grpSpPr>
        <p:sp>
          <p:nvSpPr>
            <p:cNvPr id="36" name="Arrow: Chevron 35">
              <a:extLst>
                <a:ext uri="{FF2B5EF4-FFF2-40B4-BE49-F238E27FC236}">
                  <a16:creationId xmlns:a16="http://schemas.microsoft.com/office/drawing/2014/main" id="{80D6E7B9-8BC0-4660-83E1-2339A19E4C95}"/>
                </a:ext>
              </a:extLst>
            </p:cNvPr>
            <p:cNvSpPr/>
            <p:nvPr/>
          </p:nvSpPr>
          <p:spPr>
            <a:xfrm>
              <a:off x="3768672" y="0"/>
              <a:ext cx="4357195" cy="1248133"/>
            </a:xfrm>
            <a:prstGeom prst="chevron">
              <a:avLst>
                <a:gd name="adj" fmla="val 40242"/>
              </a:avLst>
            </a:prstGeom>
            <a:grpFill/>
            <a:ln>
              <a:solidFill>
                <a:srgbClr val="00B8B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rrow: Chevron 4">
              <a:extLst>
                <a:ext uri="{FF2B5EF4-FFF2-40B4-BE49-F238E27FC236}">
                  <a16:creationId xmlns:a16="http://schemas.microsoft.com/office/drawing/2014/main" id="{1B41BC34-C4FD-4AF2-B62D-E80C0B0FA174}"/>
                </a:ext>
              </a:extLst>
            </p:cNvPr>
            <p:cNvSpPr txBox="1"/>
            <p:nvPr/>
          </p:nvSpPr>
          <p:spPr>
            <a:xfrm>
              <a:off x="4392739" y="0"/>
              <a:ext cx="2935465" cy="1248133"/>
            </a:xfrm>
            <a:prstGeom prst="rect">
              <a:avLst/>
            </a:prstGeom>
            <a:grpFill/>
            <a:ln>
              <a:solidFill>
                <a:srgbClr val="00B8B3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033" tIns="86678" rIns="86678" bIns="86678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/>
            </a:p>
          </p:txBody>
        </p:sp>
      </p:grpSp>
      <p:sp>
        <p:nvSpPr>
          <p:cNvPr id="43" name="Arrow: Pentagon 42">
            <a:extLst>
              <a:ext uri="{FF2B5EF4-FFF2-40B4-BE49-F238E27FC236}">
                <a16:creationId xmlns:a16="http://schemas.microsoft.com/office/drawing/2014/main" id="{0F3548E0-5620-4C22-834A-FCE3E88DD698}"/>
              </a:ext>
            </a:extLst>
          </p:cNvPr>
          <p:cNvSpPr/>
          <p:nvPr/>
        </p:nvSpPr>
        <p:spPr>
          <a:xfrm>
            <a:off x="270865" y="1583194"/>
            <a:ext cx="2901967" cy="709928"/>
          </a:xfrm>
          <a:prstGeom prst="homePlate">
            <a:avLst>
              <a:gd name="adj" fmla="val 40242"/>
            </a:avLst>
          </a:prstGeom>
          <a:solidFill>
            <a:srgbClr val="00B8B3"/>
          </a:solidFill>
          <a:ln>
            <a:solidFill>
              <a:srgbClr val="00B8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Intelligence gathering</a:t>
            </a:r>
          </a:p>
        </p:txBody>
      </p:sp>
      <p:sp>
        <p:nvSpPr>
          <p:cNvPr id="44" name="Rectangle 100">
            <a:extLst>
              <a:ext uri="{FF2B5EF4-FFF2-40B4-BE49-F238E27FC236}">
                <a16:creationId xmlns:a16="http://schemas.microsoft.com/office/drawing/2014/main" id="{1A181024-5FD2-48FD-9666-BC0C417440A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175107" y="3399802"/>
            <a:ext cx="2750184" cy="11650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OA Interface role development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Engagement event held with </a:t>
            </a:r>
            <a:r>
              <a:rPr lang="en-GB" sz="1000" dirty="0" err="1">
                <a:solidFill>
                  <a:schemeClr val="tx1"/>
                </a:solidFill>
                <a:latin typeface="Arial"/>
                <a:cs typeface="Arial"/>
              </a:rPr>
              <a:t>BiB</a:t>
            </a:r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 PCN leads to consider interface and idea of embedding specialist mental health skills in primary care  Draft JD developed and 2xPCNs identified (1 in Westminster and 1 in K&amp;C) to roll out proof of concept from April 2022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F7FE216-E499-4CB6-978F-B3470736EB5C}"/>
              </a:ext>
            </a:extLst>
          </p:cNvPr>
          <p:cNvSpPr/>
          <p:nvPr/>
        </p:nvSpPr>
        <p:spPr>
          <a:xfrm>
            <a:off x="270866" y="1124746"/>
            <a:ext cx="2630088" cy="336291"/>
          </a:xfrm>
          <a:prstGeom prst="rect">
            <a:avLst/>
          </a:prstGeom>
          <a:solidFill>
            <a:srgbClr val="AE69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Q3 21/22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02C094B1-6721-4331-8E51-26710D4ACCA4}"/>
              </a:ext>
            </a:extLst>
          </p:cNvPr>
          <p:cNvSpPr/>
          <p:nvPr/>
        </p:nvSpPr>
        <p:spPr>
          <a:xfrm>
            <a:off x="6069305" y="1138847"/>
            <a:ext cx="2736304" cy="318135"/>
          </a:xfrm>
          <a:prstGeom prst="homePlate">
            <a:avLst/>
          </a:prstGeom>
          <a:solidFill>
            <a:srgbClr val="AE69C3"/>
          </a:solidFill>
          <a:ln>
            <a:solidFill>
              <a:srgbClr val="AE6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February 2022 onwards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5A137F9-9AB4-45FB-95C5-AAEDEFD250E4}"/>
              </a:ext>
            </a:extLst>
          </p:cNvPr>
          <p:cNvSpPr/>
          <p:nvPr/>
        </p:nvSpPr>
        <p:spPr>
          <a:xfrm>
            <a:off x="3044969" y="1124744"/>
            <a:ext cx="2880321" cy="336291"/>
          </a:xfrm>
          <a:prstGeom prst="rect">
            <a:avLst/>
          </a:prstGeom>
          <a:solidFill>
            <a:srgbClr val="AE69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ko-K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34" charset="-127"/>
                <a:cs typeface="Arial" panose="020B0604020202020204" pitchFamily="34" charset="0"/>
              </a:rPr>
              <a:t>Q4 21/22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34" charset="-127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9E63BB-B7C0-4B4B-93DC-C540374BDBA9}"/>
              </a:ext>
            </a:extLst>
          </p:cNvPr>
          <p:cNvSpPr txBox="1"/>
          <p:nvPr/>
        </p:nvSpPr>
        <p:spPr>
          <a:xfrm>
            <a:off x="3039337" y="1689293"/>
            <a:ext cx="3192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design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EE6D1F-11B5-49B8-B939-0B4B7F08861D}"/>
              </a:ext>
            </a:extLst>
          </p:cNvPr>
          <p:cNvSpPr txBox="1"/>
          <p:nvPr/>
        </p:nvSpPr>
        <p:spPr>
          <a:xfrm>
            <a:off x="6304533" y="1517197"/>
            <a:ext cx="2446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 to operationalise</a:t>
            </a:r>
          </a:p>
        </p:txBody>
      </p:sp>
      <p:sp>
        <p:nvSpPr>
          <p:cNvPr id="50" name="Rectangle 100">
            <a:extLst>
              <a:ext uri="{FF2B5EF4-FFF2-40B4-BE49-F238E27FC236}">
                <a16:creationId xmlns:a16="http://schemas.microsoft.com/office/drawing/2014/main" id="{822E1DD3-5FB3-4781-A838-A51ADFF96C8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1520" y="3392934"/>
            <a:ext cx="2737456" cy="982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User &amp; Carer Engagement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Over 104 responses received to engagement survey sent out across </a:t>
            </a:r>
            <a:r>
              <a:rPr lang="en-GB" sz="1000" dirty="0" err="1">
                <a:solidFill>
                  <a:schemeClr val="tx1"/>
                </a:solidFill>
                <a:latin typeface="Arial"/>
                <a:cs typeface="Arial"/>
              </a:rPr>
              <a:t>BiB</a:t>
            </a:r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 Age UK network. Follow up 1:1 interviews and carer focus group held to better understand ‘</a:t>
            </a:r>
            <a:r>
              <a:rPr lang="en-GB" sz="1000" b="1" dirty="0">
                <a:solidFill>
                  <a:schemeClr val="tx1"/>
                </a:solidFill>
                <a:latin typeface="Arial"/>
                <a:cs typeface="Arial"/>
              </a:rPr>
              <a:t>what would make a difference to you’</a:t>
            </a:r>
            <a:endParaRPr lang="en-GB" sz="1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1" name="Rectangle 100">
            <a:extLst>
              <a:ext uri="{FF2B5EF4-FFF2-40B4-BE49-F238E27FC236}">
                <a16:creationId xmlns:a16="http://schemas.microsoft.com/office/drawing/2014/main" id="{C657AB09-2EED-4D20-A965-AD31EEF3CD41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51520" y="2427115"/>
            <a:ext cx="2737456" cy="861164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 Mapping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Mapped all existing OA health and social care provision across Bi-borough (incl. VCSE offers) to identify gaps, consider potential opportunities and inform offer development</a:t>
            </a:r>
          </a:p>
        </p:txBody>
      </p:sp>
      <p:sp>
        <p:nvSpPr>
          <p:cNvPr id="52" name="Rectangle 100">
            <a:extLst>
              <a:ext uri="{FF2B5EF4-FFF2-40B4-BE49-F238E27FC236}">
                <a16:creationId xmlns:a16="http://schemas.microsoft.com/office/drawing/2014/main" id="{261EB275-799B-408D-91CD-7F2349E2AA26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3172565" y="2413377"/>
            <a:ext cx="2752725" cy="889826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Prioritisation workshop’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Workshop held with OA delivery group representatives to review change ideas identified through pathway mapping exercise and agree key priorities</a:t>
            </a:r>
          </a:p>
        </p:txBody>
      </p:sp>
      <p:sp>
        <p:nvSpPr>
          <p:cNvPr id="53" name="Rectangle 100">
            <a:extLst>
              <a:ext uri="{FF2B5EF4-FFF2-40B4-BE49-F238E27FC236}">
                <a16:creationId xmlns:a16="http://schemas.microsoft.com/office/drawing/2014/main" id="{99ABCD1D-4477-443A-AD8D-EE53A98086C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45133" y="5346283"/>
            <a:ext cx="2743843" cy="7648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 confidence survey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Over 31 responses received to survey sent out looking at confidence of professionals involved in care of OA in supporting differing needs</a:t>
            </a:r>
          </a:p>
        </p:txBody>
      </p:sp>
      <p:sp>
        <p:nvSpPr>
          <p:cNvPr id="54" name="Rectangle 100">
            <a:extLst>
              <a:ext uri="{FF2B5EF4-FFF2-40B4-BE49-F238E27FC236}">
                <a16:creationId xmlns:a16="http://schemas.microsoft.com/office/drawing/2014/main" id="{4B63BDD5-C55A-4ED8-A49C-FD3444EDE04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245133" y="4469414"/>
            <a:ext cx="2737456" cy="78326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Data Analysis </a:t>
            </a:r>
          </a:p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Audit of secondary care needs over 24 hr period which identified clear overlap of PH/MH need. Further analysis re top 15% and rising risk planned</a:t>
            </a:r>
            <a:endParaRPr lang="en-GB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DB01F45-024E-457A-8203-1D4F85B93A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 b="29480"/>
          <a:stretch/>
        </p:blipFill>
        <p:spPr>
          <a:xfrm>
            <a:off x="585350" y="5076272"/>
            <a:ext cx="2403626" cy="1479652"/>
          </a:xfrm>
          <a:prstGeom prst="rect">
            <a:avLst/>
          </a:prstGeom>
        </p:spPr>
      </p:pic>
      <p:sp>
        <p:nvSpPr>
          <p:cNvPr id="57" name="Rectangle 100">
            <a:extLst>
              <a:ext uri="{FF2B5EF4-FFF2-40B4-BE49-F238E27FC236}">
                <a16:creationId xmlns:a16="http://schemas.microsoft.com/office/drawing/2014/main" id="{723DDF2E-5C80-416F-B781-1DEF23B7F9C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14828" y="2429082"/>
            <a:ext cx="2768530" cy="60339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Agreement on model principles’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OA delivery group agreement on model principles and establishment of smaller T&amp;F group to operationalise</a:t>
            </a:r>
          </a:p>
        </p:txBody>
      </p:sp>
      <p:sp>
        <p:nvSpPr>
          <p:cNvPr id="58" name="Rectangle 100">
            <a:extLst>
              <a:ext uri="{FF2B5EF4-FFF2-40B4-BE49-F238E27FC236}">
                <a16:creationId xmlns:a16="http://schemas.microsoft.com/office/drawing/2014/main" id="{BD170356-CC0E-4566-ABD1-738D27B7886E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08879" y="3907346"/>
            <a:ext cx="2783601" cy="554842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Sign off of localised model’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Proposal to </a:t>
            </a:r>
            <a:r>
              <a:rPr lang="en-GB" sz="1000" dirty="0" err="1">
                <a:solidFill>
                  <a:schemeClr val="tx1"/>
                </a:solidFill>
                <a:latin typeface="Arial"/>
                <a:cs typeface="Arial"/>
              </a:rPr>
              <a:t>BiB</a:t>
            </a:r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 ICP MH oversight group in Q4 2022 for sign off</a:t>
            </a:r>
          </a:p>
        </p:txBody>
      </p:sp>
      <p:sp>
        <p:nvSpPr>
          <p:cNvPr id="59" name="Rectangle 100">
            <a:extLst>
              <a:ext uri="{FF2B5EF4-FFF2-40B4-BE49-F238E27FC236}">
                <a16:creationId xmlns:a16="http://schemas.microsoft.com/office/drawing/2014/main" id="{661E4746-1400-499F-8996-EE75E820D89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13889" y="5581165"/>
            <a:ext cx="2778591" cy="52994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Communications’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Regular feedback and sense checking with service users, carers and wider stakeholders</a:t>
            </a:r>
          </a:p>
        </p:txBody>
      </p:sp>
      <p:sp>
        <p:nvSpPr>
          <p:cNvPr id="60" name="Rectangle 100">
            <a:extLst>
              <a:ext uri="{FF2B5EF4-FFF2-40B4-BE49-F238E27FC236}">
                <a16:creationId xmlns:a16="http://schemas.microsoft.com/office/drawing/2014/main" id="{264788FD-43D8-479F-924D-DF54BBB705B2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12727" y="4585356"/>
            <a:ext cx="2779754" cy="863348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System buy-in’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Series of engagement to share model principles and align to other ICP priorities and transformation developments (e.g. PCN integration agenda, EHCH)</a:t>
            </a:r>
          </a:p>
        </p:txBody>
      </p:sp>
      <p:sp>
        <p:nvSpPr>
          <p:cNvPr id="61" name="Rectangle 100">
            <a:extLst>
              <a:ext uri="{FF2B5EF4-FFF2-40B4-BE49-F238E27FC236}">
                <a16:creationId xmlns:a16="http://schemas.microsoft.com/office/drawing/2014/main" id="{8C513495-EEC2-45D0-9626-9000863E1F4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108879" y="3170740"/>
            <a:ext cx="2783601" cy="620999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000" u="sng" dirty="0">
                <a:solidFill>
                  <a:schemeClr val="tx1"/>
                </a:solidFill>
                <a:latin typeface="Arial"/>
                <a:cs typeface="Arial"/>
              </a:rPr>
              <a:t>Further data analysis  </a:t>
            </a:r>
          </a:p>
          <a:p>
            <a:r>
              <a:rPr lang="en-GB" sz="1000" dirty="0">
                <a:solidFill>
                  <a:schemeClr val="tx1"/>
                </a:solidFill>
                <a:latin typeface="Arial"/>
                <a:cs typeface="Arial"/>
              </a:rPr>
              <a:t>Undertake ‘rising risk’ clinical audit now approved by WSIC and feed in detailed cohort analysis and insight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13F27A0-0AE1-48A6-BF43-4E8715954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" b="29480"/>
          <a:stretch/>
        </p:blipFill>
        <p:spPr>
          <a:xfrm>
            <a:off x="3329193" y="5167667"/>
            <a:ext cx="2403626" cy="147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7402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Corporate_0913_1">
  <a:themeElements>
    <a:clrScheme name="CNWL colours">
      <a:dk1>
        <a:srgbClr val="323232"/>
      </a:dk1>
      <a:lt1>
        <a:sysClr val="window" lastClr="FFFFFF"/>
      </a:lt1>
      <a:dk2>
        <a:srgbClr val="1155A3"/>
      </a:dk2>
      <a:lt2>
        <a:srgbClr val="EEECE1"/>
      </a:lt2>
      <a:accent1>
        <a:srgbClr val="1155A3"/>
      </a:accent1>
      <a:accent2>
        <a:srgbClr val="EA7C1C"/>
      </a:accent2>
      <a:accent3>
        <a:srgbClr val="56A823"/>
      </a:accent3>
      <a:accent4>
        <a:srgbClr val="128E87"/>
      </a:accent4>
      <a:accent5>
        <a:srgbClr val="1155A3"/>
      </a:accent5>
      <a:accent6>
        <a:srgbClr val="1155A3"/>
      </a:accent6>
      <a:hlink>
        <a:srgbClr val="EA7C1C"/>
      </a:hlink>
      <a:folHlink>
        <a:srgbClr val="EA7C1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B8ED195159E4C90594A3CA34FD09A" ma:contentTypeVersion="13" ma:contentTypeDescription="Create a new document." ma:contentTypeScope="" ma:versionID="98a72846714d0895619426677608b1e2">
  <xsd:schema xmlns:xsd="http://www.w3.org/2001/XMLSchema" xmlns:xs="http://www.w3.org/2001/XMLSchema" xmlns:p="http://schemas.microsoft.com/office/2006/metadata/properties" xmlns:ns2="3784ff38-aecb-485e-a038-f9141d6ef5c6" xmlns:ns3="951cb35c-1d86-4773-bcc5-e8ad83a913ca" targetNamespace="http://schemas.microsoft.com/office/2006/metadata/properties" ma:root="true" ma:fieldsID="42fd6cb387b5b5f4fcfef85e84592b91" ns2:_="" ns3:_="">
    <xsd:import namespace="3784ff38-aecb-485e-a038-f9141d6ef5c6"/>
    <xsd:import namespace="951cb35c-1d86-4773-bcc5-e8ad83a913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4ff38-aecb-485e-a038-f9141d6ef5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b35c-1d86-4773-bcc5-e8ad83a91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E949AE-A21F-411D-A085-15F81242DCB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1fe66f9f-afaa-41ac-9494-6b55b285a732"/>
    <ds:schemaRef ds:uri="http://purl.org/dc/terms/"/>
    <ds:schemaRef ds:uri="d55a2aa7-1f63-4be8-a81a-1181d5d8da85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418AE1E-CBF7-410D-9D62-29F6247D07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073098-150E-4C48-A092-87BE5958C26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</TotalTime>
  <Words>1719</Words>
  <Application>Microsoft Office PowerPoint</Application>
  <PresentationFormat>On-screen Show (4:3)</PresentationFormat>
  <Paragraphs>162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굴림</vt:lpstr>
      <vt:lpstr>Arial</vt:lpstr>
      <vt:lpstr>Calibri</vt:lpstr>
      <vt:lpstr>Courier New</vt:lpstr>
      <vt:lpstr>Powerpoint_template_Corporate_0913_1</vt:lpstr>
      <vt:lpstr>Custom Design</vt:lpstr>
      <vt:lpstr>PowerPoint Presentation</vt:lpstr>
      <vt:lpstr>What we plan to cover today</vt:lpstr>
      <vt:lpstr>What do we provide?</vt:lpstr>
      <vt:lpstr>Our service is multi-disciplinary and integrated within local care pathways…</vt:lpstr>
      <vt:lpstr>Referral process &amp; eligibility?</vt:lpstr>
      <vt:lpstr>Illustrative Case Example</vt:lpstr>
      <vt:lpstr>National direction of travel</vt:lpstr>
      <vt:lpstr>OPMH transformation: What are we trying to do?</vt:lpstr>
      <vt:lpstr>Overview of work so far</vt:lpstr>
      <vt:lpstr>Key initiatives that may be of interest</vt:lpstr>
      <vt:lpstr>Our draft model components</vt:lpstr>
      <vt:lpstr>Any comments/questions on work to date and proposed components? 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Juice Mac Pro 2</dc:creator>
  <cp:keywords/>
  <cp:lastModifiedBy>Edward austin</cp:lastModifiedBy>
  <cp:revision>127</cp:revision>
  <cp:lastPrinted>2021-02-16T10:58:41Z</cp:lastPrinted>
  <dcterms:created xsi:type="dcterms:W3CDTF">2013-11-04T16:30:39Z</dcterms:created>
  <dcterms:modified xsi:type="dcterms:W3CDTF">2022-03-09T15:47:53Z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NWLDepartment">
    <vt:lpwstr>33;#Communications|d8475214-2b6e-4a09-a4e8-76152dd0ef3b</vt:lpwstr>
  </property>
  <property fmtid="{D5CDD505-2E9C-101B-9397-08002B2CF9AE}" pid="4" name="ContentTypeId">
    <vt:lpwstr>0x010100054B8ED195159E4C90594A3CA34FD09A</vt:lpwstr>
  </property>
  <property fmtid="{D5CDD505-2E9C-101B-9397-08002B2CF9AE}" pid="5" name="Service1">
    <vt:lpwstr/>
  </property>
</Properties>
</file>