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90" r:id="rId3"/>
    <p:sldId id="293" r:id="rId4"/>
    <p:sldId id="295" r:id="rId5"/>
    <p:sldId id="296" r:id="rId6"/>
    <p:sldId id="298" r:id="rId7"/>
    <p:sldId id="299" r:id="rId8"/>
    <p:sldId id="301" r:id="rId9"/>
    <p:sldId id="300" r:id="rId10"/>
    <p:sldId id="302" r:id="rId11"/>
    <p:sldId id="304" r:id="rId12"/>
    <p:sldId id="303" r:id="rId13"/>
    <p:sldId id="306"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D1EBFF"/>
    <a:srgbClr val="A00054"/>
    <a:srgbClr val="56008C"/>
    <a:srgbClr val="E28C05"/>
    <a:srgbClr val="006B54"/>
    <a:srgbClr val="009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60"/>
  </p:normalViewPr>
  <p:slideViewPr>
    <p:cSldViewPr>
      <p:cViewPr varScale="1">
        <p:scale>
          <a:sx n="108" d="100"/>
          <a:sy n="108" d="100"/>
        </p:scale>
        <p:origin x="1302" y="108"/>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384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7051BC-89A6-4719-A51D-0F0A3F05FE88}" type="datetimeFigureOut">
              <a:rPr lang="en-GB" smtClean="0"/>
              <a:t>13/10/2020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385043-9BFC-47E8-96ED-F3B6D97A30F1}" type="slidenum">
              <a:rPr lang="en-GB" smtClean="0"/>
              <a:t>‹#›</a:t>
            </a:fld>
            <a:endParaRPr lang="en-GB"/>
          </a:p>
        </p:txBody>
      </p:sp>
    </p:spTree>
    <p:extLst>
      <p:ext uri="{BB962C8B-B14F-4D97-AF65-F5344CB8AC3E}">
        <p14:creationId xmlns:p14="http://schemas.microsoft.com/office/powerpoint/2010/main" val="78198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E7721-5802-433B-8033-A841AD874669}" type="datetimeFigureOut">
              <a:rPr lang="en-GB" smtClean="0"/>
              <a:t>13/10/2020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9239E-7A3F-4189-96F1-BA326C3F261B}" type="slidenum">
              <a:rPr lang="en-GB" smtClean="0"/>
              <a:t>‹#›</a:t>
            </a:fld>
            <a:endParaRPr lang="en-GB"/>
          </a:p>
        </p:txBody>
      </p:sp>
    </p:spTree>
    <p:extLst>
      <p:ext uri="{BB962C8B-B14F-4D97-AF65-F5344CB8AC3E}">
        <p14:creationId xmlns:p14="http://schemas.microsoft.com/office/powerpoint/2010/main" val="225102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916832"/>
            <a:ext cx="9144000" cy="4941168"/>
          </a:xfrm>
          <a:prstGeom prst="rect">
            <a:avLst/>
          </a:prstGeom>
          <a:solidFill>
            <a:schemeClr val="tx2"/>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95536" y="2204864"/>
            <a:ext cx="7772400" cy="1584176"/>
          </a:xfrm>
        </p:spPr>
        <p:txBody>
          <a:bodyPr>
            <a:noAutofit/>
          </a:bodyPr>
          <a:lstStyle>
            <a:lvl1pPr>
              <a:defRPr sz="5400">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395536" y="5589240"/>
            <a:ext cx="7776864" cy="576064"/>
          </a:xfrm>
        </p:spPr>
        <p:txBody>
          <a:bodyPr>
            <a:noAutofit/>
          </a:bodyPr>
          <a:lstStyle>
            <a:lvl1pPr marL="0" indent="0" algn="l">
              <a:buNone/>
              <a:defRPr sz="32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6464" y="260648"/>
            <a:ext cx="2656016" cy="1138765"/>
          </a:xfrm>
          <a:prstGeom prst="rect">
            <a:avLst/>
          </a:prstGeom>
        </p:spPr>
      </p:pic>
    </p:spTree>
    <p:extLst>
      <p:ext uri="{BB962C8B-B14F-4D97-AF65-F5344CB8AC3E}">
        <p14:creationId xmlns:p14="http://schemas.microsoft.com/office/powerpoint/2010/main" val="350627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 mental health LM strategy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3" y="6120680"/>
            <a:ext cx="787863" cy="692696"/>
          </a:xfrm>
          <a:prstGeom prst="rect">
            <a:avLst/>
          </a:prstGeom>
        </p:spPr>
      </p:pic>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1"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 Local services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sp>
        <p:nvSpPr>
          <p:cNvPr id="13"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 Seven day services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sp>
        <p:nvSpPr>
          <p:cNvPr id="10"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3559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nal - Workforce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0"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l - Workforce CA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01" b="12207"/>
          <a:stretch/>
        </p:blipFill>
        <p:spPr>
          <a:xfrm>
            <a:off x="395536" y="6118771"/>
            <a:ext cx="737359" cy="694605"/>
          </a:xfrm>
          <a:prstGeom prst="rect">
            <a:avLst/>
          </a:prstGeom>
        </p:spPr>
      </p:pic>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0"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92389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presentation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chor="t">
            <a:normAutofit/>
          </a:bodyPr>
          <a:lstStyle>
            <a:lvl1pPr algn="l">
              <a:defRPr sz="2800" b="0">
                <a:solidFill>
                  <a:schemeClr val="tx2"/>
                </a:solidFill>
                <a:latin typeface="Arial" pitchFamily="34" charset="0"/>
                <a:cs typeface="Arial" pitchFamily="34" charset="0"/>
              </a:defRPr>
            </a:lvl1pPr>
          </a:lstStyle>
          <a:p>
            <a:r>
              <a:rPr lang="en-US"/>
              <a:t>Click to edit Master title style</a:t>
            </a:r>
            <a:endParaRPr lang="en-GB" dirty="0"/>
          </a:p>
        </p:txBody>
      </p:sp>
      <p:sp>
        <p:nvSpPr>
          <p:cNvPr id="16" name="Slide Number Placeholder 15"/>
          <p:cNvSpPr>
            <a:spLocks noGrp="1"/>
          </p:cNvSpPr>
          <p:nvPr>
            <p:ph type="sldNum" sz="quarter" idx="12"/>
          </p:nvPr>
        </p:nvSpPr>
        <p:spPr>
          <a:xfrm>
            <a:off x="2627784" y="6331137"/>
            <a:ext cx="2133600" cy="365125"/>
          </a:xfrm>
        </p:spPr>
        <p:txBody>
          <a:bodyPr/>
          <a:lstStyle/>
          <a:p>
            <a:fld id="{A35ED499-0348-4CEE-B142-08422DCEE97C}" type="slidenum">
              <a:rPr lang="en-GB" smtClean="0"/>
              <a:t>‹#›</a:t>
            </a:fld>
            <a:endParaRPr lang="en-GB" dirty="0"/>
          </a:p>
        </p:txBody>
      </p:sp>
      <p:sp>
        <p:nvSpPr>
          <p:cNvPr id="18" name="Text Placeholder 17"/>
          <p:cNvSpPr>
            <a:spLocks noGrp="1"/>
          </p:cNvSpPr>
          <p:nvPr>
            <p:ph type="body" sz="quarter" idx="13"/>
          </p:nvPr>
        </p:nvSpPr>
        <p:spPr>
          <a:xfrm>
            <a:off x="431800" y="1700213"/>
            <a:ext cx="8243888" cy="4392612"/>
          </a:xfrm>
        </p:spPr>
        <p:txBody>
          <a:bodyPr/>
          <a:lstStyle>
            <a:lvl1pPr marL="342900" indent="-342900">
              <a:buClr>
                <a:schemeClr val="tx2"/>
              </a:buClr>
              <a:buFont typeface="Arial" pitchFamily="34" charset="0"/>
              <a:buChar char="•"/>
              <a:defRPr sz="2400">
                <a:latin typeface="Arial" pitchFamily="34" charset="0"/>
                <a:cs typeface="Arial" pitchFamily="34" charset="0"/>
              </a:defRPr>
            </a:lvl1pPr>
            <a:lvl2pPr marL="971550" indent="-514350">
              <a:buClr>
                <a:schemeClr val="tx2"/>
              </a:buClr>
              <a:buFont typeface="Courier New" pitchFamily="49" charset="0"/>
              <a:buChar char="o"/>
              <a:defRPr sz="1400"/>
            </a:lvl2pPr>
            <a:lvl3pPr marL="1143000" indent="-228600">
              <a:buClr>
                <a:schemeClr val="tx2"/>
              </a:buClr>
              <a:buFont typeface="Wingdings" pitchFamily="2" charset="2"/>
              <a:buChar char="§"/>
              <a:defRPr sz="12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93243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23204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 LM strategy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3" y="6120680"/>
            <a:ext cx="787863" cy="692696"/>
          </a:xfrm>
          <a:prstGeom prst="rect">
            <a:avLst/>
          </a:prstGeom>
        </p:spPr>
      </p:pic>
      <p:sp>
        <p:nvSpPr>
          <p:cNvPr id="11" name="Title 4"/>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15" name="Slide Number Placeholder 15"/>
          <p:cNvSpPr txBox="1">
            <a:spLocks/>
          </p:cNvSpPr>
          <p:nvPr userDrawn="1"/>
        </p:nvSpPr>
        <p:spPr>
          <a:xfrm>
            <a:off x="2627784" y="63311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ED499-0348-4CEE-B142-08422DCEE97C}" type="slidenum">
              <a:rPr lang="en-GB" smtClean="0"/>
              <a:pPr/>
              <a:t>‹#›</a:t>
            </a:fld>
            <a:endParaRPr lang="en-GB" dirty="0"/>
          </a:p>
        </p:txBody>
      </p:sp>
      <p:sp>
        <p:nvSpPr>
          <p:cNvPr id="16" name="Text Placeholder 17"/>
          <p:cNvSpPr>
            <a:spLocks noGrp="1"/>
          </p:cNvSpPr>
          <p:nvPr>
            <p:ph type="body" sz="quarter" idx="13"/>
          </p:nvPr>
        </p:nvSpPr>
        <p:spPr>
          <a:xfrm>
            <a:off x="431800" y="1700213"/>
            <a:ext cx="8243888" cy="4392612"/>
          </a:xfrm>
        </p:spPr>
        <p:txBody>
          <a:bodyPr/>
          <a:lstStyle>
            <a:lvl1pPr marL="342900" indent="-342900">
              <a:buClr>
                <a:srgbClr val="0072C6"/>
              </a:buClr>
              <a:buFont typeface="Arial" pitchFamily="34" charset="0"/>
              <a:buChar char="•"/>
              <a:defRPr sz="2400">
                <a:latin typeface="Arial" pitchFamily="34" charset="0"/>
                <a:cs typeface="Arial" pitchFamily="34" charset="0"/>
              </a:defRPr>
            </a:lvl1pPr>
            <a:lvl2pPr marL="971550" indent="-514350">
              <a:buClr>
                <a:srgbClr val="0072C6"/>
              </a:buClr>
              <a:buFont typeface="Courier New" pitchFamily="49" charset="0"/>
              <a:buChar char="o"/>
              <a:defRPr sz="1400"/>
            </a:lvl2pPr>
            <a:lvl3pPr marL="1143000" indent="-228600">
              <a:buClr>
                <a:srgbClr val="0072C6"/>
              </a:buClr>
              <a:buFont typeface="Wingdings" pitchFamily="2" charset="2"/>
              <a:buChar char="§"/>
              <a:defRPr sz="12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56336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ernal - CA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01" b="12207"/>
          <a:stretch/>
        </p:blipFill>
        <p:spPr>
          <a:xfrm>
            <a:off x="395536" y="6118771"/>
            <a:ext cx="737359" cy="69460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23204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rnal - SaHF strateg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30929"/>
            <a:ext cx="720080" cy="72707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99577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 Acute reconfiguration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78752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04248" y="6592267"/>
            <a:ext cx="2133600"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59735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sp>
        <p:nvSpPr>
          <p:cNvPr id="12"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3839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 mental health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1"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8"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93243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ED499-0348-4CEE-B142-08422DCEE97C}" type="slidenum">
              <a:rPr lang="en-GB" smtClean="0"/>
              <a:t>‹#›</a:t>
            </a:fld>
            <a:endParaRPr lang="en-GB"/>
          </a:p>
        </p:txBody>
      </p:sp>
    </p:spTree>
    <p:extLst>
      <p:ext uri="{BB962C8B-B14F-4D97-AF65-F5344CB8AC3E}">
        <p14:creationId xmlns:p14="http://schemas.microsoft.com/office/powerpoint/2010/main" val="170160111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69" r:id="rId4"/>
    <p:sldLayoutId id="2147483671" r:id="rId5"/>
    <p:sldLayoutId id="2147483670" r:id="rId6"/>
    <p:sldLayoutId id="2147483673" r:id="rId7"/>
    <p:sldLayoutId id="2147483668" r:id="rId8"/>
    <p:sldLayoutId id="2147483662" r:id="rId9"/>
    <p:sldLayoutId id="2147483663" r:id="rId10"/>
    <p:sldLayoutId id="2147483664" r:id="rId11"/>
    <p:sldLayoutId id="2147483667" r:id="rId12"/>
    <p:sldLayoutId id="2147483665" r:id="rId13"/>
    <p:sldLayoutId id="214748366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wlondonccgs.nhs.uk/" TargetMode="External"/><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hyperlink" Target="http://www.boots.com/online/pharmacy-services/winter-flu-jab-services/" TargetMode="External"/><Relationship Id="rId5" Type="http://schemas.openxmlformats.org/officeDocument/2006/relationships/hyperlink" Target="https://myvaccinations.co.uk/" TargetMode="External"/><Relationship Id="rId4" Type="http://schemas.openxmlformats.org/officeDocument/2006/relationships/hyperlink" Target="https://www.nhs.uk/conditions/fl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09074" y="1412776"/>
            <a:ext cx="8375998" cy="46085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latin typeface="Arial" pitchFamily="34" charset="0"/>
              <a:cs typeface="Arial" pitchFamily="34" charset="0"/>
            </a:endParaRPr>
          </a:p>
        </p:txBody>
      </p:sp>
      <p:sp>
        <p:nvSpPr>
          <p:cNvPr id="5" name="Title 1"/>
          <p:cNvSpPr txBox="1">
            <a:spLocks/>
          </p:cNvSpPr>
          <p:nvPr/>
        </p:nvSpPr>
        <p:spPr>
          <a:xfrm>
            <a:off x="1835696" y="1970932"/>
            <a:ext cx="5832648"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a:t> </a:t>
            </a:r>
          </a:p>
          <a:p>
            <a:r>
              <a:rPr lang="en-GB" sz="6600" dirty="0">
                <a:solidFill>
                  <a:schemeClr val="bg1"/>
                </a:solidFill>
              </a:rPr>
              <a:t>‘Just’ the flu...?</a:t>
            </a:r>
          </a:p>
        </p:txBody>
      </p:sp>
      <p:sp>
        <p:nvSpPr>
          <p:cNvPr id="2" name="Slide Number Placeholder 1"/>
          <p:cNvSpPr>
            <a:spLocks noGrp="1"/>
          </p:cNvSpPr>
          <p:nvPr>
            <p:ph type="sldNum" sz="quarter" idx="12"/>
          </p:nvPr>
        </p:nvSpPr>
        <p:spPr>
          <a:xfrm>
            <a:off x="4540448" y="6309320"/>
            <a:ext cx="405408" cy="365125"/>
          </a:xfrm>
        </p:spPr>
        <p:txBody>
          <a:bodyPr/>
          <a:lstStyle/>
          <a:p>
            <a:fld id="{E83DCA9C-FA30-4648-A492-4585E3027D27}" type="slidenum">
              <a:rPr lang="en-GB" smtClean="0"/>
              <a:t>1</a:t>
            </a:fld>
            <a:endParaRPr lang="en-GB" dirty="0"/>
          </a:p>
        </p:txBody>
      </p:sp>
    </p:spTree>
    <p:extLst>
      <p:ext uri="{BB962C8B-B14F-4D97-AF65-F5344CB8AC3E}">
        <p14:creationId xmlns:p14="http://schemas.microsoft.com/office/powerpoint/2010/main" val="283609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10</a:t>
            </a:fld>
            <a:endParaRPr lang="en-GB" dirty="0"/>
          </a:p>
        </p:txBody>
      </p:sp>
      <p:sp>
        <p:nvSpPr>
          <p:cNvPr id="7" name="Title 2"/>
          <p:cNvSpPr>
            <a:spLocks noGrp="1"/>
          </p:cNvSpPr>
          <p:nvPr>
            <p:ph type="ctrTitle"/>
          </p:nvPr>
        </p:nvSpPr>
        <p:spPr>
          <a:xfrm>
            <a:off x="323528" y="260648"/>
            <a:ext cx="6264696" cy="5472608"/>
          </a:xfrm>
        </p:spPr>
        <p:txBody>
          <a:bodyPr>
            <a:normAutofit fontScale="90000"/>
          </a:bodyPr>
          <a:lstStyle/>
          <a:p>
            <a:r>
              <a:rPr lang="en-GB" dirty="0">
                <a:solidFill>
                  <a:srgbClr val="0072C6"/>
                </a:solidFill>
              </a:rPr>
              <a:t>Where will I have the jab?</a:t>
            </a:r>
            <a:br>
              <a:rPr lang="en-GB" dirty="0">
                <a:solidFill>
                  <a:srgbClr val="0072C6"/>
                </a:solidFill>
              </a:rPr>
            </a:br>
            <a:r>
              <a:rPr lang="en-GB" sz="2400" dirty="0"/>
              <a:t>Your GP practice, health centre or pharmacy, details will be in your invite. </a:t>
            </a:r>
            <a:br>
              <a:rPr lang="en-GB" sz="2400" dirty="0"/>
            </a:br>
            <a:br>
              <a:rPr lang="en-GB" sz="2400" dirty="0"/>
            </a:br>
            <a:r>
              <a:rPr lang="en-GB" dirty="0">
                <a:solidFill>
                  <a:srgbClr val="0072C6"/>
                </a:solidFill>
              </a:rPr>
              <a:t>Is the flu vaccination safe?</a:t>
            </a:r>
            <a:br>
              <a:rPr lang="en-GB" dirty="0">
                <a:solidFill>
                  <a:srgbClr val="0072C6"/>
                </a:solidFill>
              </a:rPr>
            </a:br>
            <a:r>
              <a:rPr lang="en-GB" sz="2400" dirty="0"/>
              <a:t>Flu vaccine is the best protection we have </a:t>
            </a:r>
            <a:br>
              <a:rPr lang="en-GB" sz="2400" dirty="0"/>
            </a:br>
            <a:r>
              <a:rPr lang="en-GB" sz="2400" dirty="0"/>
              <a:t>against this virus and studies have </a:t>
            </a:r>
            <a:br>
              <a:rPr lang="en-GB" sz="2400" dirty="0"/>
            </a:br>
            <a:r>
              <a:rPr lang="en-GB" sz="2400" dirty="0"/>
              <a:t>shown that it does help to prevent flu.</a:t>
            </a:r>
            <a:br>
              <a:rPr lang="en-GB" sz="2400" dirty="0"/>
            </a:br>
            <a:br>
              <a:rPr lang="en-GB" sz="2400" dirty="0"/>
            </a:br>
            <a:r>
              <a:rPr lang="en-GB" dirty="0">
                <a:solidFill>
                  <a:srgbClr val="0072C6"/>
                </a:solidFill>
              </a:rPr>
              <a:t>Are there side effects? </a:t>
            </a:r>
            <a:br>
              <a:rPr lang="en-GB" dirty="0">
                <a:solidFill>
                  <a:srgbClr val="0072C6"/>
                </a:solidFill>
              </a:rPr>
            </a:br>
            <a:r>
              <a:rPr lang="en-GB" sz="2400" dirty="0"/>
              <a:t>Possibly a mild temperature, sore arm </a:t>
            </a:r>
            <a:br>
              <a:rPr lang="en-GB" sz="2400" dirty="0"/>
            </a:br>
            <a:r>
              <a:rPr lang="en-GB" sz="2400" dirty="0"/>
              <a:t>or slight muscle aches for a day or so. This is entirely normal. Serious allergic reactions are rare. </a:t>
            </a:r>
            <a:br>
              <a:rPr lang="en-GB" sz="2400" dirty="0"/>
            </a:br>
            <a:r>
              <a:rPr lang="en-GB" sz="2400" dirty="0"/>
              <a:t> </a:t>
            </a:r>
            <a:br>
              <a:rPr lang="en-GB" sz="2400" dirty="0"/>
            </a:br>
            <a:r>
              <a:rPr lang="en-GB" sz="2400" dirty="0"/>
              <a:t>	</a:t>
            </a:r>
            <a:endParaRPr lang="en-GB" sz="2700" dirty="0">
              <a:solidFill>
                <a:srgbClr val="0072C6"/>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852936"/>
            <a:ext cx="2328900" cy="194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12" y="4365104"/>
            <a:ext cx="1695252" cy="17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59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11</a:t>
            </a:fld>
            <a:endParaRPr lang="en-GB" dirty="0"/>
          </a:p>
        </p:txBody>
      </p:sp>
      <p:sp>
        <p:nvSpPr>
          <p:cNvPr id="7" name="Title 2"/>
          <p:cNvSpPr>
            <a:spLocks noGrp="1"/>
          </p:cNvSpPr>
          <p:nvPr>
            <p:ph type="ctrTitle"/>
          </p:nvPr>
        </p:nvSpPr>
        <p:spPr>
          <a:xfrm>
            <a:off x="323528" y="116632"/>
            <a:ext cx="6264696" cy="5976664"/>
          </a:xfrm>
        </p:spPr>
        <p:txBody>
          <a:bodyPr>
            <a:normAutofit fontScale="90000"/>
          </a:bodyPr>
          <a:lstStyle/>
          <a:p>
            <a:r>
              <a:rPr lang="en-GB" dirty="0">
                <a:solidFill>
                  <a:srgbClr val="0072C6"/>
                </a:solidFill>
              </a:rPr>
              <a:t>Is gelatine used in the flu </a:t>
            </a:r>
            <a:r>
              <a:rPr lang="en-GB" dirty="0" err="1">
                <a:solidFill>
                  <a:srgbClr val="0072C6"/>
                </a:solidFill>
              </a:rPr>
              <a:t>vacine</a:t>
            </a:r>
            <a:r>
              <a:rPr lang="en-GB" dirty="0">
                <a:solidFill>
                  <a:srgbClr val="0072C6"/>
                </a:solidFill>
              </a:rPr>
              <a:t>? </a:t>
            </a:r>
            <a:br>
              <a:rPr lang="en-GB" dirty="0">
                <a:solidFill>
                  <a:srgbClr val="0072C6"/>
                </a:solidFill>
              </a:rPr>
            </a:br>
            <a:r>
              <a:rPr lang="en-GB" sz="2400" dirty="0"/>
              <a:t>The nasal spray vaccine that protects children against flu contains porcine </a:t>
            </a:r>
            <a:r>
              <a:rPr lang="en-GB" sz="2400" dirty="0" err="1"/>
              <a:t>gelatin</a:t>
            </a:r>
            <a:r>
              <a:rPr lang="en-GB" sz="2400" dirty="0"/>
              <a:t>. This is offered to children as it is more effective than the injected vaccine. </a:t>
            </a:r>
            <a:br>
              <a:rPr lang="en-GB" sz="2400" dirty="0"/>
            </a:br>
            <a:br>
              <a:rPr lang="en-GB" sz="2400" dirty="0"/>
            </a:br>
            <a:r>
              <a:rPr lang="en-GB" dirty="0">
                <a:solidFill>
                  <a:srgbClr val="0072C6"/>
                </a:solidFill>
              </a:rPr>
              <a:t>Why?</a:t>
            </a:r>
            <a:br>
              <a:rPr lang="en-GB" dirty="0">
                <a:solidFill>
                  <a:srgbClr val="0072C6"/>
                </a:solidFill>
              </a:rPr>
            </a:br>
            <a:r>
              <a:rPr lang="en-GB" sz="2400" dirty="0"/>
              <a:t>Porcine gelatine is used in vaccines as a stabiliser – to ensure that the vaccine is safe when it is stored. Unlike the gelatine used in foods, the product used in vaccines is purified and broken down into very small molecules. </a:t>
            </a:r>
            <a:br>
              <a:rPr lang="en-GB" sz="2400" dirty="0"/>
            </a:br>
            <a:br>
              <a:rPr lang="en-GB" sz="2400" dirty="0"/>
            </a:br>
            <a:r>
              <a:rPr lang="en-GB" dirty="0">
                <a:solidFill>
                  <a:srgbClr val="0072C6"/>
                </a:solidFill>
              </a:rPr>
              <a:t>Is there an alternative?</a:t>
            </a:r>
            <a:br>
              <a:rPr lang="en-GB" dirty="0">
                <a:solidFill>
                  <a:srgbClr val="0072C6"/>
                </a:solidFill>
              </a:rPr>
            </a:br>
            <a:r>
              <a:rPr lang="en-GB" sz="2400" dirty="0"/>
              <a:t>If your child is at high risk and can’t have the nasal vaccine they should have the injection.</a:t>
            </a:r>
            <a:br>
              <a:rPr lang="en-GB" sz="2400" dirty="0"/>
            </a:br>
            <a:r>
              <a:rPr lang="en-GB" sz="2400" dirty="0"/>
              <a:t>	</a:t>
            </a:r>
            <a:endParaRPr lang="en-GB" sz="2700" dirty="0">
              <a:solidFill>
                <a:srgbClr val="0072C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983" y="4005064"/>
            <a:ext cx="2257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12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12</a:t>
            </a:fld>
            <a:endParaRPr lang="en-GB" dirty="0"/>
          </a:p>
        </p:txBody>
      </p:sp>
      <p:sp>
        <p:nvSpPr>
          <p:cNvPr id="3" name="Title 2"/>
          <p:cNvSpPr>
            <a:spLocks noGrp="1"/>
          </p:cNvSpPr>
          <p:nvPr>
            <p:ph type="ctrTitle"/>
          </p:nvPr>
        </p:nvSpPr>
        <p:spPr>
          <a:xfrm>
            <a:off x="395536" y="332656"/>
            <a:ext cx="8375998" cy="5544616"/>
          </a:xfrm>
        </p:spPr>
        <p:txBody>
          <a:bodyPr>
            <a:normAutofit/>
          </a:bodyPr>
          <a:lstStyle/>
          <a:p>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endParaRPr lang="en-GB" dirty="0">
              <a:solidFill>
                <a:srgbClr val="0072C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8" y="240959"/>
            <a:ext cx="4229200" cy="22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02" y="2636912"/>
            <a:ext cx="4345472" cy="236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214" y="223985"/>
            <a:ext cx="4300915" cy="224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308" y="2637036"/>
            <a:ext cx="4530080" cy="236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4948" y="5229200"/>
            <a:ext cx="8814532" cy="523220"/>
          </a:xfrm>
          <a:prstGeom prst="rect">
            <a:avLst/>
          </a:prstGeom>
          <a:noFill/>
        </p:spPr>
        <p:txBody>
          <a:bodyPr wrap="square" rtlCol="0">
            <a:spAutoFit/>
          </a:bodyPr>
          <a:lstStyle/>
          <a:p>
            <a:pPr algn="ctr"/>
            <a:r>
              <a:rPr lang="en-GB" sz="2800" dirty="0">
                <a:solidFill>
                  <a:srgbClr val="0072C6"/>
                </a:solidFill>
              </a:rPr>
              <a:t>***Look out for our campaign across NW London***</a:t>
            </a:r>
          </a:p>
        </p:txBody>
      </p:sp>
    </p:spTree>
    <p:extLst>
      <p:ext uri="{BB962C8B-B14F-4D97-AF65-F5344CB8AC3E}">
        <p14:creationId xmlns:p14="http://schemas.microsoft.com/office/powerpoint/2010/main" val="209795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09074" y="1412776"/>
            <a:ext cx="8375998" cy="46085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latin typeface="Arial" pitchFamily="34" charset="0"/>
              <a:cs typeface="Arial" pitchFamily="34" charset="0"/>
            </a:endParaRPr>
          </a:p>
        </p:txBody>
      </p:sp>
      <p:sp>
        <p:nvSpPr>
          <p:cNvPr id="5" name="Title 1"/>
          <p:cNvSpPr txBox="1">
            <a:spLocks/>
          </p:cNvSpPr>
          <p:nvPr/>
        </p:nvSpPr>
        <p:spPr>
          <a:xfrm>
            <a:off x="1979712" y="1348980"/>
            <a:ext cx="5832648"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a:t> </a:t>
            </a:r>
          </a:p>
          <a:p>
            <a:r>
              <a:rPr lang="en-GB" sz="4800" b="1" dirty="0">
                <a:solidFill>
                  <a:schemeClr val="bg1"/>
                </a:solidFill>
              </a:rPr>
              <a:t>Have you had your jab? Tell others also at risk…</a:t>
            </a:r>
          </a:p>
        </p:txBody>
      </p:sp>
      <p:sp>
        <p:nvSpPr>
          <p:cNvPr id="2" name="Slide Number Placeholder 1"/>
          <p:cNvSpPr>
            <a:spLocks noGrp="1"/>
          </p:cNvSpPr>
          <p:nvPr>
            <p:ph type="sldNum" sz="quarter" idx="12"/>
          </p:nvPr>
        </p:nvSpPr>
        <p:spPr>
          <a:xfrm>
            <a:off x="4540448" y="6309320"/>
            <a:ext cx="405408" cy="365125"/>
          </a:xfrm>
        </p:spPr>
        <p:txBody>
          <a:bodyPr/>
          <a:lstStyle/>
          <a:p>
            <a:fld id="{E83DCA9C-FA30-4648-A492-4585E3027D27}" type="slidenum">
              <a:rPr lang="en-GB" smtClean="0"/>
              <a:t>13</a:t>
            </a:fld>
            <a:endParaRPr lang="en-GB" dirty="0"/>
          </a:p>
        </p:txBody>
      </p:sp>
    </p:spTree>
    <p:extLst>
      <p:ext uri="{BB962C8B-B14F-4D97-AF65-F5344CB8AC3E}">
        <p14:creationId xmlns:p14="http://schemas.microsoft.com/office/powerpoint/2010/main" val="217029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14</a:t>
            </a:fld>
            <a:endParaRPr lang="en-GB" dirty="0"/>
          </a:p>
        </p:txBody>
      </p:sp>
      <p:sp>
        <p:nvSpPr>
          <p:cNvPr id="3" name="Title 2"/>
          <p:cNvSpPr>
            <a:spLocks noGrp="1"/>
          </p:cNvSpPr>
          <p:nvPr>
            <p:ph type="ctrTitle"/>
          </p:nvPr>
        </p:nvSpPr>
        <p:spPr>
          <a:xfrm>
            <a:off x="395536" y="332656"/>
            <a:ext cx="8375998" cy="2952328"/>
          </a:xfrm>
        </p:spPr>
        <p:txBody>
          <a:bodyPr>
            <a:normAutofit fontScale="90000"/>
          </a:bodyPr>
          <a:lstStyle/>
          <a:p>
            <a:pPr algn="ctr"/>
            <a:r>
              <a:rPr lang="en-GB" sz="3100" dirty="0"/>
              <a:t>Need more information?</a:t>
            </a: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br>
              <a:rPr lang="en-GB" dirty="0">
                <a:solidFill>
                  <a:srgbClr val="0072C6"/>
                </a:solidFill>
              </a:rPr>
            </a:br>
            <a:endParaRPr lang="en-GB" dirty="0">
              <a:solidFill>
                <a:srgbClr val="0072C6"/>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878205"/>
            <a:ext cx="1933080" cy="165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501008"/>
            <a:ext cx="8640960" cy="2462213"/>
          </a:xfrm>
          <a:prstGeom prst="rect">
            <a:avLst/>
          </a:prstGeom>
          <a:noFill/>
        </p:spPr>
        <p:txBody>
          <a:bodyPr wrap="square" rtlCol="0">
            <a:spAutoFit/>
          </a:bodyPr>
          <a:lstStyle/>
          <a:p>
            <a:pPr marL="800100" lvl="1" indent="-342900">
              <a:buClr>
                <a:schemeClr val="tx2"/>
              </a:buClr>
              <a:buFont typeface="Arial" panose="020B0604020202020204" pitchFamily="34" charset="0"/>
              <a:buChar char="•"/>
            </a:pPr>
            <a:r>
              <a:rPr lang="en-GB" sz="2200" u="sng" dirty="0">
                <a:solidFill>
                  <a:schemeClr val="accent1"/>
                </a:solidFill>
              </a:rPr>
              <a:t>Download campaign resources </a:t>
            </a:r>
            <a:r>
              <a:rPr lang="en-GB" sz="2200" dirty="0"/>
              <a:t>and </a:t>
            </a:r>
            <a:r>
              <a:rPr lang="en-GB" sz="2200" u="sng" dirty="0">
                <a:solidFill>
                  <a:schemeClr val="accent1"/>
                </a:solidFill>
              </a:rPr>
              <a:t>translations in 13 other languages</a:t>
            </a:r>
            <a:r>
              <a:rPr lang="en-GB" sz="2200" dirty="0"/>
              <a:t> visit </a:t>
            </a:r>
            <a:r>
              <a:rPr lang="en-GB" sz="2200" u="sng" dirty="0">
                <a:hlinkClick r:id="rId3"/>
              </a:rPr>
              <a:t>nwlondonccgs.nhs.uk</a:t>
            </a:r>
            <a:r>
              <a:rPr lang="en-GB" sz="2200" u="sng" dirty="0"/>
              <a:t> </a:t>
            </a:r>
          </a:p>
          <a:p>
            <a:pPr marL="800100" lvl="1" indent="-342900">
              <a:buClr>
                <a:schemeClr val="tx2"/>
              </a:buClr>
              <a:buFont typeface="Arial" panose="020B0604020202020204" pitchFamily="34" charset="0"/>
              <a:buChar char="•"/>
            </a:pPr>
            <a:r>
              <a:rPr lang="en-GB" sz="2200" dirty="0"/>
              <a:t>Information on the vaccine visit </a:t>
            </a:r>
            <a:r>
              <a:rPr lang="en-GB" sz="2200" dirty="0">
                <a:hlinkClick r:id="rId4"/>
              </a:rPr>
              <a:t>nhs.uk/conditions/flu</a:t>
            </a:r>
            <a:r>
              <a:rPr lang="en-GB" sz="2200" dirty="0"/>
              <a:t> </a:t>
            </a:r>
          </a:p>
          <a:p>
            <a:pPr marL="800100" lvl="1" indent="-342900">
              <a:buClr>
                <a:schemeClr val="tx2"/>
              </a:buClr>
              <a:buFont typeface="Arial" panose="020B0604020202020204" pitchFamily="34" charset="0"/>
              <a:buChar char="•"/>
            </a:pPr>
            <a:r>
              <a:rPr lang="en-GB" sz="2200" dirty="0"/>
              <a:t>Find out if your local pharmacy is offering the jab visit </a:t>
            </a:r>
            <a:r>
              <a:rPr lang="en-GB" sz="2200" u="sng" dirty="0">
                <a:hlinkClick r:id="rId5"/>
              </a:rPr>
              <a:t>https://myvaccinations.co.uk/</a:t>
            </a:r>
            <a:r>
              <a:rPr lang="en-GB" sz="2200" dirty="0"/>
              <a:t> or for Boots pharmacies </a:t>
            </a:r>
            <a:r>
              <a:rPr lang="en-GB" sz="2200" u="sng" dirty="0">
                <a:hlinkClick r:id="rId6"/>
              </a:rPr>
              <a:t>www.boots.com/online/pharmacy-services/</a:t>
            </a:r>
            <a:br>
              <a:rPr lang="en-GB" sz="2200" dirty="0"/>
            </a:br>
            <a:r>
              <a:rPr lang="en-GB" sz="2200" dirty="0"/>
              <a:t> </a:t>
            </a:r>
          </a:p>
        </p:txBody>
      </p:sp>
    </p:spTree>
    <p:extLst>
      <p:ext uri="{BB962C8B-B14F-4D97-AF65-F5344CB8AC3E}">
        <p14:creationId xmlns:p14="http://schemas.microsoft.com/office/powerpoint/2010/main" val="77620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a:t>
            </a:fld>
            <a:endParaRPr lang="en-GB" dirty="0"/>
          </a:p>
        </p:txBody>
      </p:sp>
      <p:sp>
        <p:nvSpPr>
          <p:cNvPr id="6" name="Title 1"/>
          <p:cNvSpPr txBox="1">
            <a:spLocks/>
          </p:cNvSpPr>
          <p:nvPr/>
        </p:nvSpPr>
        <p:spPr>
          <a:xfrm>
            <a:off x="352226" y="163109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a:t>The </a:t>
            </a:r>
            <a:r>
              <a:rPr lang="en-GB" dirty="0">
                <a:solidFill>
                  <a:srgbClr val="0070C0"/>
                </a:solidFill>
              </a:rPr>
              <a:t>flu kills 11,000 people </a:t>
            </a:r>
            <a:r>
              <a:rPr lang="en-GB" dirty="0"/>
              <a:t>on average every year and many more people need hospital care. </a:t>
            </a:r>
            <a:br>
              <a:rPr lang="en-GB" dirty="0"/>
            </a:br>
            <a:endParaRPr lang="en-GB" dirty="0"/>
          </a:p>
          <a:p>
            <a:r>
              <a:rPr lang="en-GB" dirty="0"/>
              <a:t>There’s </a:t>
            </a:r>
            <a:r>
              <a:rPr lang="en-GB" u="sng" dirty="0">
                <a:solidFill>
                  <a:srgbClr val="0072C6"/>
                </a:solidFill>
              </a:rPr>
              <a:t>no just </a:t>
            </a:r>
            <a:r>
              <a:rPr lang="en-GB" dirty="0"/>
              <a:t>about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28864"/>
            <a:ext cx="1544856" cy="143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52850"/>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814" y="2659434"/>
            <a:ext cx="20859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886" y="391139"/>
            <a:ext cx="1346912" cy="125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31" y="4365104"/>
            <a:ext cx="1343664" cy="125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98" y="130237"/>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94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3</a:t>
            </a:fld>
            <a:endParaRPr lang="en-GB" dirty="0"/>
          </a:p>
        </p:txBody>
      </p:sp>
      <p:sp>
        <p:nvSpPr>
          <p:cNvPr id="6" name="Title 1"/>
          <p:cNvSpPr txBox="1">
            <a:spLocks/>
          </p:cNvSpPr>
          <p:nvPr/>
        </p:nvSpPr>
        <p:spPr>
          <a:xfrm>
            <a:off x="1193615" y="1268760"/>
            <a:ext cx="6815992"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a:t>The flu </a:t>
            </a:r>
            <a:r>
              <a:rPr lang="en-GB" dirty="0">
                <a:solidFill>
                  <a:srgbClr val="0070C0"/>
                </a:solidFill>
              </a:rPr>
              <a:t>virus spreads from person to person</a:t>
            </a:r>
            <a:r>
              <a:rPr lang="en-GB" dirty="0"/>
              <a:t> and some people won’t show symptoms.</a:t>
            </a:r>
            <a:endParaRPr lang="en-GB" dirty="0">
              <a:solidFill>
                <a:srgbClr val="0070C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725" y="3284984"/>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725" y="3974701"/>
            <a:ext cx="1765723" cy="133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824" y="3982808"/>
            <a:ext cx="1231746" cy="147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544" y="3982808"/>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71" y="4405827"/>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14" y="3918101"/>
            <a:ext cx="1092943" cy="145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812" y="4084151"/>
            <a:ext cx="902438" cy="8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09" y="4755043"/>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403187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016" y="368438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4597" y="3920709"/>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3445" y="533877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6473" y="3051271"/>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438" y="2711737"/>
            <a:ext cx="866296" cy="8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59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4</a:t>
            </a:fld>
            <a:endParaRPr lang="en-GB" dirty="0"/>
          </a:p>
        </p:txBody>
      </p:sp>
      <p:sp>
        <p:nvSpPr>
          <p:cNvPr id="6" name="Title 1"/>
          <p:cNvSpPr txBox="1">
            <a:spLocks/>
          </p:cNvSpPr>
          <p:nvPr/>
        </p:nvSpPr>
        <p:spPr>
          <a:xfrm>
            <a:off x="374840" y="54805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en-GB" dirty="0">
              <a:solidFill>
                <a:srgbClr val="0072C6"/>
              </a:solidFill>
            </a:endParaRPr>
          </a:p>
          <a:p>
            <a:r>
              <a:rPr lang="en-GB" dirty="0"/>
              <a:t>Some people are more likely to develop potentially </a:t>
            </a:r>
            <a:r>
              <a:rPr lang="en-GB" dirty="0">
                <a:solidFill>
                  <a:srgbClr val="0072C6"/>
                </a:solidFill>
              </a:rPr>
              <a:t>serious complications of flu</a:t>
            </a:r>
            <a:r>
              <a:rPr lang="en-GB" dirty="0"/>
              <a:t>, such as pneumonia </a:t>
            </a:r>
          </a:p>
          <a:p>
            <a:r>
              <a:rPr lang="en-GB" dirty="0"/>
              <a:t>(a lung infection):</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763" y="2740847"/>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2772306"/>
            <a:ext cx="1181050"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3631756"/>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0029" y="264981"/>
            <a:ext cx="806355" cy="75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2935606"/>
            <a:ext cx="1080120"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3016" y="4703523"/>
            <a:ext cx="2572800" cy="707886"/>
          </a:xfrm>
          <a:prstGeom prst="rect">
            <a:avLst/>
          </a:prstGeom>
          <a:noFill/>
        </p:spPr>
        <p:txBody>
          <a:bodyPr wrap="square" rtlCol="0">
            <a:spAutoFit/>
          </a:bodyPr>
          <a:lstStyle/>
          <a:p>
            <a:pPr algn="ctr"/>
            <a:r>
              <a:rPr lang="en-GB" sz="2000" dirty="0"/>
              <a:t>Anyone </a:t>
            </a:r>
            <a:r>
              <a:rPr lang="en-GB" sz="2000" u="sng" dirty="0"/>
              <a:t>aged 65 and over</a:t>
            </a:r>
          </a:p>
        </p:txBody>
      </p:sp>
      <p:sp>
        <p:nvSpPr>
          <p:cNvPr id="22" name="TextBox 21"/>
          <p:cNvSpPr txBox="1"/>
          <p:nvPr/>
        </p:nvSpPr>
        <p:spPr>
          <a:xfrm>
            <a:off x="3480642" y="4152084"/>
            <a:ext cx="2572800" cy="1323439"/>
          </a:xfrm>
          <a:prstGeom prst="rect">
            <a:avLst/>
          </a:prstGeom>
          <a:noFill/>
        </p:spPr>
        <p:txBody>
          <a:bodyPr wrap="square" rtlCol="0">
            <a:spAutoFit/>
          </a:bodyPr>
          <a:lstStyle/>
          <a:p>
            <a:pPr algn="ctr"/>
            <a:r>
              <a:rPr lang="en-GB" sz="2000" dirty="0"/>
              <a:t>Children and adults with an </a:t>
            </a:r>
            <a:r>
              <a:rPr lang="en-GB" sz="2000" u="sng" dirty="0"/>
              <a:t>underlying or long term health condition</a:t>
            </a:r>
          </a:p>
        </p:txBody>
      </p:sp>
      <p:sp>
        <p:nvSpPr>
          <p:cNvPr id="23" name="TextBox 22"/>
          <p:cNvSpPr txBox="1"/>
          <p:nvPr/>
        </p:nvSpPr>
        <p:spPr>
          <a:xfrm>
            <a:off x="6606720" y="4476012"/>
            <a:ext cx="2572800" cy="400110"/>
          </a:xfrm>
          <a:prstGeom prst="rect">
            <a:avLst/>
          </a:prstGeom>
          <a:noFill/>
        </p:spPr>
        <p:txBody>
          <a:bodyPr wrap="square" rtlCol="0">
            <a:spAutoFit/>
          </a:bodyPr>
          <a:lstStyle/>
          <a:p>
            <a:r>
              <a:rPr lang="en-GB" sz="2000" dirty="0"/>
              <a:t>  </a:t>
            </a:r>
            <a:r>
              <a:rPr lang="en-GB" sz="2000" u="sng" dirty="0"/>
              <a:t>Pregnant</a:t>
            </a:r>
            <a:r>
              <a:rPr lang="en-GB" sz="2000" dirty="0"/>
              <a:t> women</a:t>
            </a:r>
          </a:p>
        </p:txBody>
      </p:sp>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3553045"/>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2921393"/>
            <a:ext cx="1028310" cy="89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4955" y="2770052"/>
            <a:ext cx="1237062" cy="10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0236" y="335265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68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5</a:t>
            </a:fld>
            <a:endParaRPr lang="en-GB" dirty="0"/>
          </a:p>
        </p:txBody>
      </p:sp>
      <p:sp>
        <p:nvSpPr>
          <p:cNvPr id="6" name="Title 1"/>
          <p:cNvSpPr txBox="1">
            <a:spLocks/>
          </p:cNvSpPr>
          <p:nvPr/>
        </p:nvSpPr>
        <p:spPr>
          <a:xfrm>
            <a:off x="1028965" y="1772816"/>
            <a:ext cx="7536912" cy="295232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a:t>It’s</a:t>
            </a:r>
            <a:r>
              <a:rPr lang="en-GB" dirty="0">
                <a:solidFill>
                  <a:srgbClr val="0072C6"/>
                </a:solidFill>
              </a:rPr>
              <a:t> recommended that people more at risk have a flu vaccine every year </a:t>
            </a:r>
            <a:r>
              <a:rPr lang="en-GB" dirty="0"/>
              <a:t>to help protect them.</a:t>
            </a:r>
            <a:endParaRPr lang="en-GB" dirty="0">
              <a:solidFill>
                <a:srgbClr val="0070C0"/>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763" y="5189119"/>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5220578"/>
            <a:ext cx="1181050"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080028"/>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383878"/>
            <a:ext cx="1080120"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600131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5369665"/>
            <a:ext cx="1028310" cy="89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4955" y="5218324"/>
            <a:ext cx="1237062" cy="10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0236" y="5800930"/>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84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6</a:t>
            </a:fld>
            <a:endParaRPr lang="en-GB" dirty="0"/>
          </a:p>
        </p:txBody>
      </p:sp>
      <p:sp>
        <p:nvSpPr>
          <p:cNvPr id="6" name="Title 1"/>
          <p:cNvSpPr txBox="1">
            <a:spLocks/>
          </p:cNvSpPr>
          <p:nvPr/>
        </p:nvSpPr>
        <p:spPr>
          <a:xfrm>
            <a:off x="598706" y="476672"/>
            <a:ext cx="7796809" cy="295232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a:solidFill>
                  <a:srgbClr val="0072C6"/>
                </a:solidFill>
              </a:rPr>
              <a:t>This year the NHS is offering the free flu jab to:</a:t>
            </a:r>
          </a:p>
          <a:p>
            <a:endParaRPr lang="en-GB" dirty="0">
              <a:solidFill>
                <a:srgbClr val="0072C6"/>
              </a:solidFill>
            </a:endParaRPr>
          </a:p>
          <a:p>
            <a:pPr marL="342900" indent="-342900">
              <a:buClr>
                <a:srgbClr val="0072C6"/>
              </a:buClr>
              <a:buFont typeface="Arial" panose="020B0604020202020204" pitchFamily="34" charset="0"/>
              <a:buChar char="•"/>
            </a:pPr>
            <a:r>
              <a:rPr lang="en-GB" sz="2500" dirty="0"/>
              <a:t>adults aged 65 and over</a:t>
            </a:r>
          </a:p>
          <a:p>
            <a:pPr marL="342900" indent="-342900">
              <a:buClr>
                <a:srgbClr val="0072C6"/>
              </a:buClr>
              <a:buFont typeface="Arial" panose="020B0604020202020204" pitchFamily="34" charset="0"/>
              <a:buChar char="•"/>
            </a:pPr>
            <a:r>
              <a:rPr lang="en-GB" sz="2500" dirty="0"/>
              <a:t>adults and children with certain medical conditions </a:t>
            </a:r>
          </a:p>
          <a:p>
            <a:pPr marL="342900" indent="-342900">
              <a:buClr>
                <a:srgbClr val="0072C6"/>
              </a:buClr>
              <a:buFont typeface="Arial" panose="020B0604020202020204" pitchFamily="34" charset="0"/>
              <a:buChar char="•"/>
            </a:pPr>
            <a:r>
              <a:rPr lang="en-GB" sz="2500" dirty="0"/>
              <a:t>pregnant women</a:t>
            </a:r>
          </a:p>
          <a:p>
            <a:pPr marL="342900" indent="-342900">
              <a:buClr>
                <a:srgbClr val="0072C6"/>
              </a:buClr>
              <a:buFont typeface="Arial" panose="020B0604020202020204" pitchFamily="34" charset="0"/>
              <a:buChar char="•"/>
            </a:pPr>
            <a:r>
              <a:rPr lang="en-GB" sz="2500" dirty="0"/>
              <a:t>people living with someone who's at high risk from coronavirus, on the NHS shielded patient list</a:t>
            </a:r>
          </a:p>
          <a:p>
            <a:pPr marL="342900" indent="-342900">
              <a:buClr>
                <a:srgbClr val="0072C6"/>
              </a:buClr>
              <a:buFont typeface="Arial" panose="020B0604020202020204" pitchFamily="34" charset="0"/>
              <a:buChar char="•"/>
            </a:pPr>
            <a:r>
              <a:rPr lang="en-GB" sz="2500" dirty="0"/>
              <a:t>children </a:t>
            </a:r>
          </a:p>
          <a:p>
            <a:pPr marL="1257300" lvl="2" indent="-342900">
              <a:buClr>
                <a:schemeClr val="tx2"/>
              </a:buClr>
              <a:buSzPct val="70000"/>
              <a:buFont typeface="Courier New" panose="02070309020205020404" pitchFamily="49" charset="0"/>
              <a:buChar char="o"/>
            </a:pPr>
            <a:r>
              <a:rPr lang="en-GB" sz="2500" dirty="0"/>
              <a:t>aged 2 and 3 </a:t>
            </a:r>
          </a:p>
          <a:p>
            <a:pPr marL="1257300" lvl="2" indent="-342900">
              <a:buClr>
                <a:schemeClr val="tx2"/>
              </a:buClr>
              <a:buSzPct val="70000"/>
              <a:buFont typeface="Courier New" panose="02070309020205020404" pitchFamily="49" charset="0"/>
              <a:buChar char="o"/>
            </a:pPr>
            <a:r>
              <a:rPr lang="en-GB" sz="2500" dirty="0"/>
              <a:t>children in primary school</a:t>
            </a:r>
          </a:p>
          <a:p>
            <a:pPr marL="1257300" lvl="2" indent="-342900">
              <a:buClr>
                <a:schemeClr val="tx2"/>
              </a:buClr>
              <a:buSzPct val="70000"/>
              <a:buFont typeface="Courier New" panose="02070309020205020404" pitchFamily="49" charset="0"/>
              <a:buChar char="o"/>
            </a:pPr>
            <a:r>
              <a:rPr lang="en-GB" sz="2500" dirty="0"/>
              <a:t>children in year 7 (secondary school)</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763" y="5189119"/>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5220578"/>
            <a:ext cx="1181050"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080028"/>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383878"/>
            <a:ext cx="1080120"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600131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5369665"/>
            <a:ext cx="1028310" cy="89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4955" y="5218324"/>
            <a:ext cx="1237062" cy="10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0236" y="5800930"/>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50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7</a:t>
            </a:fld>
            <a:endParaRPr lang="en-GB" dirty="0"/>
          </a:p>
        </p:txBody>
      </p:sp>
      <p:sp>
        <p:nvSpPr>
          <p:cNvPr id="3" name="Title 2"/>
          <p:cNvSpPr>
            <a:spLocks noGrp="1"/>
          </p:cNvSpPr>
          <p:nvPr>
            <p:ph type="ctrTitle"/>
          </p:nvPr>
        </p:nvSpPr>
        <p:spPr>
          <a:xfrm>
            <a:off x="467544" y="620688"/>
            <a:ext cx="8375998" cy="792088"/>
          </a:xfrm>
        </p:spPr>
        <p:txBody>
          <a:bodyPr>
            <a:noAutofit/>
          </a:bodyPr>
          <a:lstStyle/>
          <a:p>
            <a:r>
              <a:rPr lang="en-GB" dirty="0">
                <a:solidFill>
                  <a:srgbClr val="0072C6"/>
                </a:solidFill>
              </a:rPr>
              <a:t>Getting your free flu jab</a:t>
            </a:r>
            <a:br>
              <a:rPr lang="en-GB" dirty="0">
                <a:solidFill>
                  <a:srgbClr val="0072C6"/>
                </a:solidFill>
              </a:rPr>
            </a:br>
            <a:br>
              <a:rPr lang="en-GB" dirty="0">
                <a:solidFill>
                  <a:srgbClr val="0072C6"/>
                </a:solidFill>
              </a:rPr>
            </a:b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7377"/>
            <a:ext cx="2768724" cy="195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494417"/>
            <a:ext cx="8280920" cy="3416320"/>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GB" sz="2400" dirty="0"/>
              <a:t>Your GP practice will </a:t>
            </a:r>
            <a:r>
              <a:rPr lang="en-GB" sz="2400" dirty="0">
                <a:solidFill>
                  <a:srgbClr val="0072C6"/>
                </a:solidFill>
              </a:rPr>
              <a:t>contact you by letter or text </a:t>
            </a:r>
            <a:r>
              <a:rPr lang="en-GB" sz="2400" dirty="0"/>
              <a:t>to book in.</a:t>
            </a:r>
          </a:p>
          <a:p>
            <a:pPr marL="285750" indent="-285750">
              <a:buClr>
                <a:schemeClr val="tx2"/>
              </a:buClr>
              <a:buFont typeface="Arial" panose="020B0604020202020204" pitchFamily="34" charset="0"/>
              <a:buChar char="•"/>
            </a:pPr>
            <a:endParaRPr lang="en-GB" sz="2400" dirty="0"/>
          </a:p>
          <a:p>
            <a:pPr marL="285750" indent="-285750">
              <a:buClr>
                <a:schemeClr val="tx2"/>
              </a:buClr>
              <a:buFont typeface="Arial" panose="020B0604020202020204" pitchFamily="34" charset="0"/>
              <a:buChar char="•"/>
            </a:pPr>
            <a:r>
              <a:rPr lang="en-GB" sz="2400" dirty="0"/>
              <a:t>Invites are </a:t>
            </a:r>
            <a:r>
              <a:rPr lang="en-GB" sz="2400" dirty="0">
                <a:solidFill>
                  <a:schemeClr val="tx2"/>
                </a:solidFill>
              </a:rPr>
              <a:t>from the end of September</a:t>
            </a:r>
            <a:r>
              <a:rPr lang="en-GB" sz="2400" dirty="0"/>
              <a:t> throughout the flu season. You can </a:t>
            </a:r>
            <a:r>
              <a:rPr lang="en-GB" sz="2400" dirty="0">
                <a:solidFill>
                  <a:schemeClr val="tx2"/>
                </a:solidFill>
              </a:rPr>
              <a:t>Contact your GP </a:t>
            </a:r>
            <a:r>
              <a:rPr lang="en-GB" sz="2400" dirty="0"/>
              <a:t>to find out when you will receive it. </a:t>
            </a:r>
          </a:p>
          <a:p>
            <a:pPr marL="285750" indent="-285750">
              <a:buClr>
                <a:schemeClr val="tx2"/>
              </a:buClr>
              <a:buFont typeface="Arial" panose="020B0604020202020204" pitchFamily="34" charset="0"/>
              <a:buChar char="•"/>
            </a:pPr>
            <a:endParaRPr lang="en-GB" sz="2400" dirty="0"/>
          </a:p>
          <a:p>
            <a:pPr marL="285750" indent="-285750">
              <a:buClr>
                <a:schemeClr val="tx2"/>
              </a:buClr>
              <a:buFont typeface="Arial" panose="020B0604020202020204" pitchFamily="34" charset="0"/>
              <a:buChar char="•"/>
            </a:pPr>
            <a:r>
              <a:rPr lang="en-GB" sz="2400" dirty="0"/>
              <a:t>You can </a:t>
            </a:r>
            <a:r>
              <a:rPr lang="en-GB" sz="2400" dirty="0">
                <a:solidFill>
                  <a:srgbClr val="0072C6"/>
                </a:solidFill>
              </a:rPr>
              <a:t>book an appointment at your local pharmacy</a:t>
            </a:r>
            <a:r>
              <a:rPr lang="en-GB" sz="2400" dirty="0"/>
              <a:t> if you’re over 18.</a:t>
            </a:r>
          </a:p>
        </p:txBody>
      </p:sp>
    </p:spTree>
    <p:extLst>
      <p:ext uri="{BB962C8B-B14F-4D97-AF65-F5344CB8AC3E}">
        <p14:creationId xmlns:p14="http://schemas.microsoft.com/office/powerpoint/2010/main" val="25517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8</a:t>
            </a:fld>
            <a:endParaRPr lang="en-GB" dirty="0"/>
          </a:p>
        </p:txBody>
      </p:sp>
      <p:sp>
        <p:nvSpPr>
          <p:cNvPr id="3" name="Title 2"/>
          <p:cNvSpPr>
            <a:spLocks noGrp="1"/>
          </p:cNvSpPr>
          <p:nvPr>
            <p:ph type="ctrTitle"/>
          </p:nvPr>
        </p:nvSpPr>
        <p:spPr>
          <a:xfrm>
            <a:off x="395536" y="620688"/>
            <a:ext cx="8375998" cy="4608512"/>
          </a:xfrm>
        </p:spPr>
        <p:txBody>
          <a:bodyPr/>
          <a:lstStyle/>
          <a:p>
            <a:r>
              <a:rPr lang="en-GB" b="1" dirty="0"/>
              <a:t>		</a:t>
            </a:r>
            <a:r>
              <a:rPr lang="en-GB" dirty="0">
                <a:solidFill>
                  <a:srgbClr val="0072C6"/>
                </a:solidFill>
              </a:rPr>
              <a:t>Questions and answers…...</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74753"/>
            <a:ext cx="5080422" cy="358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19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9</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109" y="2265162"/>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ctrTitle"/>
          </p:nvPr>
        </p:nvSpPr>
        <p:spPr>
          <a:xfrm>
            <a:off x="409759" y="260648"/>
            <a:ext cx="5242361" cy="5472608"/>
          </a:xfrm>
        </p:spPr>
        <p:txBody>
          <a:bodyPr>
            <a:normAutofit fontScale="90000"/>
          </a:bodyPr>
          <a:lstStyle/>
          <a:p>
            <a:r>
              <a:rPr lang="en-GB" dirty="0">
                <a:solidFill>
                  <a:srgbClr val="0072C6"/>
                </a:solidFill>
              </a:rPr>
              <a:t>Will the flu jab protect me against Covid-19? </a:t>
            </a:r>
            <a:r>
              <a:rPr lang="en-GB" sz="2400" dirty="0"/>
              <a:t>No just the flu.</a:t>
            </a:r>
            <a:br>
              <a:rPr lang="en-GB" sz="2400" dirty="0"/>
            </a:br>
            <a:br>
              <a:rPr lang="en-GB" sz="2400" dirty="0"/>
            </a:br>
            <a:r>
              <a:rPr lang="en-GB" dirty="0">
                <a:solidFill>
                  <a:srgbClr val="0072C6"/>
                </a:solidFill>
              </a:rPr>
              <a:t>How will  I know if I have flu or </a:t>
            </a:r>
            <a:r>
              <a:rPr lang="en-GB" dirty="0" err="1">
                <a:solidFill>
                  <a:srgbClr val="0072C6"/>
                </a:solidFill>
              </a:rPr>
              <a:t>Covid</a:t>
            </a:r>
            <a:r>
              <a:rPr lang="en-GB" dirty="0">
                <a:solidFill>
                  <a:srgbClr val="0072C6"/>
                </a:solidFill>
              </a:rPr>
              <a:t>? </a:t>
            </a:r>
            <a:r>
              <a:rPr lang="en-GB" sz="2400" dirty="0"/>
              <a:t>Both have similar symptoms</a:t>
            </a:r>
            <a:br>
              <a:rPr lang="en-GB" sz="2400" dirty="0"/>
            </a:br>
            <a:r>
              <a:rPr lang="en-GB" sz="2400" dirty="0"/>
              <a:t>so it may be difficult to tell. For this reason, it’s really important that you have your vaccination if you are eligible.</a:t>
            </a:r>
            <a:br>
              <a:rPr lang="en-GB" sz="2400" dirty="0"/>
            </a:br>
            <a:br>
              <a:rPr lang="en-GB" sz="2400" dirty="0"/>
            </a:br>
            <a:r>
              <a:rPr lang="en-GB" dirty="0">
                <a:solidFill>
                  <a:srgbClr val="0072C6"/>
                </a:solidFill>
              </a:rPr>
              <a:t>Is the vaccine stronger this year? </a:t>
            </a:r>
            <a:r>
              <a:rPr lang="en-GB" sz="2400" dirty="0"/>
              <a:t>No, this year’s vaccine has been designed to target this season’s strain </a:t>
            </a:r>
            <a:br>
              <a:rPr lang="en-GB" sz="2400" dirty="0"/>
            </a:br>
            <a:r>
              <a:rPr lang="en-GB" sz="2400" dirty="0"/>
              <a:t>of flu, as with every year. </a:t>
            </a:r>
            <a:br>
              <a:rPr lang="en-GB" sz="2400" dirty="0"/>
            </a:br>
            <a:r>
              <a:rPr lang="en-GB" sz="2400" dirty="0"/>
              <a:t>	</a:t>
            </a:r>
            <a:endParaRPr lang="en-GB" sz="2700" dirty="0">
              <a:solidFill>
                <a:srgbClr val="0072C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0" y="3909636"/>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28" y="620688"/>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426662"/>
      </p:ext>
    </p:extLst>
  </p:cSld>
  <p:clrMapOvr>
    <a:masterClrMapping/>
  </p:clrMapOvr>
</p:sld>
</file>

<file path=ppt/theme/theme1.xml><?xml version="1.0" encoding="utf-8"?>
<a:theme xmlns:a="http://schemas.openxmlformats.org/drawingml/2006/main" name="PowerPoint template">
  <a:themeElements>
    <a:clrScheme name="S&amp;T colours">
      <a:dk1>
        <a:sysClr val="windowText" lastClr="000000"/>
      </a:dk1>
      <a:lt1>
        <a:sysClr val="window" lastClr="FFFFFF"/>
      </a:lt1>
      <a:dk2>
        <a:srgbClr val="005EB8"/>
      </a:dk2>
      <a:lt2>
        <a:srgbClr val="EEECE1"/>
      </a:lt2>
      <a:accent1>
        <a:srgbClr val="005EB8"/>
      </a:accent1>
      <a:accent2>
        <a:srgbClr val="006647"/>
      </a:accent2>
      <a:accent3>
        <a:srgbClr val="330072"/>
      </a:accent3>
      <a:accent4>
        <a:srgbClr val="AE2573"/>
      </a:accent4>
      <a:accent5>
        <a:srgbClr val="ED8B00"/>
      </a:accent5>
      <a:accent6>
        <a:srgbClr val="FFFFFF"/>
      </a:accent6>
      <a:hlink>
        <a:srgbClr val="0000FF"/>
      </a:hlink>
      <a:folHlink>
        <a:srgbClr val="800080"/>
      </a:folHlink>
    </a:clrScheme>
    <a:fontScheme name="S&am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730</TotalTime>
  <Words>664</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Wingdings</vt:lpstr>
      <vt:lpstr>PowerPoint template</vt:lpstr>
      <vt:lpstr>PowerPoint Presentation</vt:lpstr>
      <vt:lpstr>PowerPoint Presentation</vt:lpstr>
      <vt:lpstr>PowerPoint Presentation</vt:lpstr>
      <vt:lpstr>PowerPoint Presentation</vt:lpstr>
      <vt:lpstr>PowerPoint Presentation</vt:lpstr>
      <vt:lpstr>PowerPoint Presentation</vt:lpstr>
      <vt:lpstr>Getting your free flu jab  </vt:lpstr>
      <vt:lpstr>  Questions and answers…...</vt:lpstr>
      <vt:lpstr>Will the flu jab protect me against Covid-19? No just the flu.  How will  I know if I have flu or Covid? Both have similar symptoms so it may be difficult to tell. For this reason, it’s really important that you have your vaccination if you are eligible.  Is the vaccine stronger this year? No, this year’s vaccine has been designed to target this season’s strain  of flu, as with every year.   </vt:lpstr>
      <vt:lpstr>Where will I have the jab? Your GP practice, health centre or pharmacy, details will be in your invite.   Is the flu vaccination safe? Flu vaccine is the best protection we have  against this virus and studies have  shown that it does help to prevent flu.  Are there side effects?  Possibly a mild temperature, sore arm  or slight muscle aches for a day or so. This is entirely normal. Serious allergic reactions are rare.     </vt:lpstr>
      <vt:lpstr>Is gelatine used in the flu vacine?  The nasal spray vaccine that protects children against flu contains porcine gelatin. This is offered to children as it is more effective than the injected vaccine.   Why? Porcine gelatine is used in vaccines as a stabiliser – to ensure that the vaccine is safe when it is stored. Unlike the gelatine used in foods, the product used in vaccines is purified and broken down into very small molecules.   Is there an alternative? If your child is at high risk and can’t have the nasal vaccine they should have the injection.  </vt:lpstr>
      <vt:lpstr>           </vt:lpstr>
      <vt:lpstr>PowerPoint Presentation</vt:lpstr>
      <vt:lpstr>Need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Karen Garnham</dc:creator>
  <cp:lastModifiedBy>Dhanveer Dhanoa</cp:lastModifiedBy>
  <cp:revision>32</cp:revision>
  <dcterms:created xsi:type="dcterms:W3CDTF">2018-04-03T15:38:57Z</dcterms:created>
  <dcterms:modified xsi:type="dcterms:W3CDTF">2020-10-13T09:25:24Z</dcterms:modified>
</cp:coreProperties>
</file>