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4F3C9B-CDC9-4880-8FEC-FDE094A49AA6}" v="1" dt="2022-05-09T14:28:56.6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2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1F168-A4F0-4B50-A845-D50918F2A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51B964-E6C5-4D16-A9D0-F84BB90E5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FBDA0-EC07-46A8-A550-57E840D32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48E-481B-48CA-91B8-AD6A14D7C26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D7377-8E98-487D-B4A6-B9973A473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67F10-FFFD-459A-A8C4-0F41E259B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EE39-CADC-4437-8D5A-03428C9DE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80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077C-069F-423C-8810-ECC6E2C12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59C5F3-0051-45CB-91DA-0F8A66F1F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C6926-415D-47FD-9430-355390BC2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48E-481B-48CA-91B8-AD6A14D7C26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9B9A7-7C38-457D-8CA4-AA9FA4C0B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C7A29-45BC-422D-BB68-ECC5BAC91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EE39-CADC-4437-8D5A-03428C9DE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225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65290D-22C1-49D2-B493-85A65DA9A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3A818D-A376-4134-891A-6657864F9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BD426-7281-48F0-B1EF-0D6FE3843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48E-481B-48CA-91B8-AD6A14D7C26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1BE1D-04F1-4705-A987-6F8F0C93D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3D9D5-8F29-47BB-8EC1-167B310CA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EE39-CADC-4437-8D5A-03428C9DE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66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85699-36BE-452D-A7F1-BAC37C0F0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C35FA-30D0-4038-9058-798D2D97C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392DA-6B6A-4ECC-9813-395A08D44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48E-481B-48CA-91B8-AD6A14D7C26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FBC20-30A5-4427-A53A-6167AC3A4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212EE-D2AE-44E4-88DD-AA9177DBC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EE39-CADC-4437-8D5A-03428C9DE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61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ED86B-B1FD-40CA-BED2-07D8CC67C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F056C1-10AC-40DF-A934-87A1AAC09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AF8B1-EC15-4F6E-A6F0-6C489C0AC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48E-481B-48CA-91B8-AD6A14D7C26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9C4D8-29DB-4E92-BCB5-9B4FE0219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E53B8-7F62-481E-B738-39B47B533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EE39-CADC-4437-8D5A-03428C9DE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49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3A3D8-41DB-4C1D-9417-CC089F05D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DA5C5-FC43-4478-B47E-71CE65539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C2082-80A5-41B2-A354-EFC7E179E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499C5-6694-4923-B753-E2740C3C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48E-481B-48CA-91B8-AD6A14D7C26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75BA3-FABC-490A-8538-9EE754E67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77115-4DCC-4ACA-B6F9-8F5A6B58E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EE39-CADC-4437-8D5A-03428C9DE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67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EAC6D-ABC3-4B7E-9F7E-97878BF12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32104-4613-46BD-A5CE-9359D772B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00AAF-1267-4BDB-B550-7F87C9AA8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F64C66-2A25-4A03-BE70-0E3A010C53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E59063-97C0-4B41-B71B-E7F8E59AF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6E3A68-1A4D-442D-9EAC-6389E5436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48E-481B-48CA-91B8-AD6A14D7C26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D2CE8B-04F0-4223-9A97-9BB92C0C6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EC8F66-307A-4C2F-9AC6-DA803817E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EE39-CADC-4437-8D5A-03428C9DE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54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91FE2-4B3E-4B7B-A093-F579C4E4B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3F99A-39B3-43C1-ABDD-02D3D15D4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48E-481B-48CA-91B8-AD6A14D7C26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AB527-3A9A-42A4-B50E-8A29FBCA4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A4224E-B982-4484-8D65-9480DC28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EE39-CADC-4437-8D5A-03428C9DE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360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FA7FC-31AE-40E0-807D-A023CDF19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48E-481B-48CA-91B8-AD6A14D7C26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FFBA3-C00D-4905-8399-7E5E0ABE1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ABFC8-80B8-4E6F-91D4-49B7F7C34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EE39-CADC-4437-8D5A-03428C9DE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465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0C96D-EF79-46A0-9759-FE4B6AA4B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7BFF8-1DD1-406A-8E05-AA6DD7F10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F32416-E200-4BA7-AFEE-1A4E75181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6F1FB-102C-4EEE-A4A8-8D7878261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48E-481B-48CA-91B8-AD6A14D7C26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E64D02-1560-4A44-A382-3752F262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056BB2-CB6B-457E-A902-6EDE8DEBB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EE39-CADC-4437-8D5A-03428C9DE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23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36D1D-D366-42CE-9D55-344023BC3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5598D0-81E7-4E5A-BFAA-661E76E09C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A6BEEF-C7C7-43DC-9C83-AA2BB033B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841B3-AA91-43F8-B18C-8CCA42253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F48E-481B-48CA-91B8-AD6A14D7C26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8EE83-8B56-44DF-9579-F1B62795E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97837-2037-4FE2-8C5A-DCBA5E07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EE39-CADC-4437-8D5A-03428C9DE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78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AA1FA2-27B0-46E9-8151-23AB4BA8E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15744-7CD2-4080-AF92-2C28A3B88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24786-657E-4C93-8FB9-2665427EA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5F48E-481B-48CA-91B8-AD6A14D7C26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4B0BC-57F4-4B6F-81AF-85797AB24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E467C-12BE-4E40-8D09-0622E5177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2EE39-CADC-4437-8D5A-03428C9DE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01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forms.office.com/r/hcygTdE4T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v.uk/government/publications/holiday-activities-and-food-programme/holiday-activities-and-food-programme-202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2E79BE2-152C-4BBD-B452-459BD0B01A79}"/>
              </a:ext>
            </a:extLst>
          </p:cNvPr>
          <p:cNvSpPr/>
          <p:nvPr/>
        </p:nvSpPr>
        <p:spPr>
          <a:xfrm>
            <a:off x="6073392" y="1992258"/>
            <a:ext cx="2813108" cy="1589208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Applications </a:t>
            </a:r>
            <a:r>
              <a:rPr lang="en-GB" sz="2800" b="1" dirty="0">
                <a:solidFill>
                  <a:schemeClr val="accent6"/>
                </a:solidFill>
              </a:rPr>
              <a:t>OPEN </a:t>
            </a:r>
            <a:r>
              <a:rPr lang="en-GB" sz="2400" dirty="0">
                <a:solidFill>
                  <a:schemeClr val="accent6"/>
                </a:solidFill>
              </a:rPr>
              <a:t>on the </a:t>
            </a:r>
          </a:p>
          <a:p>
            <a:pPr algn="ctr"/>
            <a:r>
              <a:rPr lang="en-GB" sz="2800" b="1" dirty="0">
                <a:solidFill>
                  <a:schemeClr val="accent6"/>
                </a:solidFill>
              </a:rPr>
              <a:t>10 May 2022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6FA0D3-16F6-4600-8CDA-8E84E2204673}"/>
              </a:ext>
            </a:extLst>
          </p:cNvPr>
          <p:cNvSpPr/>
          <p:nvPr/>
        </p:nvSpPr>
        <p:spPr>
          <a:xfrm>
            <a:off x="6095999" y="3851324"/>
            <a:ext cx="5855359" cy="172374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If you are interested and would like to submit an application, </a:t>
            </a:r>
            <a:r>
              <a:rPr lang="en-GB" sz="2600" b="1" dirty="0"/>
              <a:t>please complete this form</a:t>
            </a:r>
            <a:r>
              <a:rPr lang="en-GB" dirty="0"/>
              <a:t>:</a:t>
            </a:r>
          </a:p>
          <a:p>
            <a:pPr algn="ctr"/>
            <a:endParaRPr lang="en-GB" dirty="0"/>
          </a:p>
          <a:p>
            <a:pPr algn="ctr"/>
            <a:r>
              <a:rPr lang="en-GB" sz="2400" b="1" dirty="0">
                <a:hlinkClick r:id="rId2"/>
              </a:rPr>
              <a:t>https://forms.office.com/r/hcygTdE4Tf</a:t>
            </a:r>
            <a:r>
              <a:rPr lang="en-GB" sz="2400" b="1" dirty="0"/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A821BC-6118-45AE-B214-551EB420F0B8}"/>
              </a:ext>
            </a:extLst>
          </p:cNvPr>
          <p:cNvSpPr txBox="1"/>
          <p:nvPr/>
        </p:nvSpPr>
        <p:spPr>
          <a:xfrm>
            <a:off x="0" y="18901"/>
            <a:ext cx="12191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chemeClr val="accent4"/>
                </a:solidFill>
              </a:rPr>
              <a:t>A New Summer Opportunity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8CF864-382D-4A59-ABFE-FDD266B0659B}"/>
              </a:ext>
            </a:extLst>
          </p:cNvPr>
          <p:cNvSpPr txBox="1"/>
          <p:nvPr/>
        </p:nvSpPr>
        <p:spPr>
          <a:xfrm>
            <a:off x="0" y="927942"/>
            <a:ext cx="1219199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000" dirty="0">
                <a:solidFill>
                  <a:schemeClr val="accent6"/>
                </a:solidFill>
              </a:rPr>
              <a:t>We are seeking Expressions of Interests for </a:t>
            </a:r>
            <a:r>
              <a:rPr lang="en-GB" sz="3000" b="1" dirty="0">
                <a:solidFill>
                  <a:schemeClr val="accent6"/>
                </a:solidFill>
              </a:rPr>
              <a:t>The Holiday Activity Fund Programme over Summer 2022</a:t>
            </a:r>
            <a:endParaRPr lang="en-GB" sz="3000" dirty="0">
              <a:solidFill>
                <a:schemeClr val="accent6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D23C2D-B20C-43CD-868B-0283194C399A}"/>
              </a:ext>
            </a:extLst>
          </p:cNvPr>
          <p:cNvSpPr/>
          <p:nvPr/>
        </p:nvSpPr>
        <p:spPr>
          <a:xfrm>
            <a:off x="424960" y="1998700"/>
            <a:ext cx="5419289" cy="15892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The Holiday Activity Fund Programme is a DFE initiative that provides activity and food provision for children aged 4- 16 eligible for Free School Meals during the Easter, Summer and Christmas Holidays.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6F3E62-2BC2-4182-85A8-F4CD012A50F0}"/>
              </a:ext>
            </a:extLst>
          </p:cNvPr>
          <p:cNvSpPr/>
          <p:nvPr/>
        </p:nvSpPr>
        <p:spPr>
          <a:xfrm>
            <a:off x="9138251" y="1998700"/>
            <a:ext cx="2813108" cy="1589208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The </a:t>
            </a:r>
            <a:r>
              <a:rPr lang="en-GB" sz="2800" b="1" dirty="0">
                <a:solidFill>
                  <a:schemeClr val="accent6"/>
                </a:solidFill>
              </a:rPr>
              <a:t>CLOSING</a:t>
            </a:r>
            <a:r>
              <a:rPr lang="en-GB" sz="2400" b="1" dirty="0">
                <a:solidFill>
                  <a:schemeClr val="accent6"/>
                </a:solidFill>
              </a:rPr>
              <a:t> </a:t>
            </a:r>
            <a:r>
              <a:rPr lang="en-GB" sz="2400" dirty="0">
                <a:solidFill>
                  <a:schemeClr val="accent6"/>
                </a:solidFill>
              </a:rPr>
              <a:t>date </a:t>
            </a:r>
            <a:r>
              <a:rPr lang="en-GB" sz="2400" b="1" dirty="0">
                <a:solidFill>
                  <a:schemeClr val="accent6"/>
                </a:solidFill>
              </a:rPr>
              <a:t> </a:t>
            </a:r>
            <a:r>
              <a:rPr lang="en-GB" sz="2400" dirty="0">
                <a:solidFill>
                  <a:schemeClr val="accent6"/>
                </a:solidFill>
              </a:rPr>
              <a:t>is the </a:t>
            </a:r>
          </a:p>
          <a:p>
            <a:pPr algn="ctr"/>
            <a:r>
              <a:rPr lang="en-GB" sz="2800" b="1" dirty="0">
                <a:solidFill>
                  <a:schemeClr val="accent6"/>
                </a:solidFill>
              </a:rPr>
              <a:t>22 May 2022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82C45F-A848-43BE-8065-B8D60FC036CC}"/>
              </a:ext>
            </a:extLst>
          </p:cNvPr>
          <p:cNvSpPr txBox="1"/>
          <p:nvPr/>
        </p:nvSpPr>
        <p:spPr>
          <a:xfrm>
            <a:off x="6095999" y="5930058"/>
            <a:ext cx="58553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chemeClr val="accent6"/>
                </a:solidFill>
              </a:rPr>
              <a:t>If you would like more information about the opportunity, please contact sbegum8@westminster.gov.uk</a:t>
            </a:r>
          </a:p>
        </p:txBody>
      </p:sp>
      <p:pic>
        <p:nvPicPr>
          <p:cNvPr id="31" name="Picture 2" descr="Holiday Activity Fund | Active Notts">
            <a:extLst>
              <a:ext uri="{FF2B5EF4-FFF2-40B4-BE49-F238E27FC236}">
                <a16:creationId xmlns:a16="http://schemas.microsoft.com/office/drawing/2014/main" id="{94C5BB1F-9172-4A9C-9043-9AC13872B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53" y="3724711"/>
            <a:ext cx="4258729" cy="271493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1DA6586-94DC-4C15-BB64-11CE125FD1F2}"/>
              </a:ext>
            </a:extLst>
          </p:cNvPr>
          <p:cNvSpPr txBox="1"/>
          <p:nvPr/>
        </p:nvSpPr>
        <p:spPr>
          <a:xfrm rot="21215391">
            <a:off x="888735" y="3866252"/>
            <a:ext cx="413196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For more information about the DfE requirements, please visit: </a:t>
            </a:r>
          </a:p>
          <a:p>
            <a:pPr algn="ctr"/>
            <a:endParaRPr lang="en-GB" sz="1400" b="1" dirty="0">
              <a:solidFill>
                <a:schemeClr val="bg1"/>
              </a:solidFill>
            </a:endParaRPr>
          </a:p>
          <a:p>
            <a:pPr algn="ctr"/>
            <a:endParaRPr lang="en-GB" sz="1400" b="1" dirty="0">
              <a:solidFill>
                <a:schemeClr val="bg1"/>
              </a:solidFill>
            </a:endParaRPr>
          </a:p>
          <a:p>
            <a:pPr algn="ctr"/>
            <a:endParaRPr lang="en-GB" sz="1400" b="1" dirty="0">
              <a:solidFill>
                <a:schemeClr val="bg1"/>
              </a:solidFill>
            </a:endParaRPr>
          </a:p>
          <a:p>
            <a:pPr algn="ctr"/>
            <a:endParaRPr lang="en-GB" sz="1400" b="1" dirty="0">
              <a:solidFill>
                <a:schemeClr val="bg1"/>
              </a:solidFill>
            </a:endParaRPr>
          </a:p>
          <a:p>
            <a:pPr algn="ctr"/>
            <a:endParaRPr lang="en-GB" sz="1400" b="1" dirty="0">
              <a:solidFill>
                <a:schemeClr val="bg1"/>
              </a:solidFill>
            </a:endParaRPr>
          </a:p>
          <a:p>
            <a:pPr algn="ctr"/>
            <a:endParaRPr lang="en-GB" sz="1400" b="1" dirty="0">
              <a:solidFill>
                <a:schemeClr val="bg1"/>
              </a:solidFill>
            </a:endParaRPr>
          </a:p>
          <a:p>
            <a:pPr algn="ctr"/>
            <a:endParaRPr lang="en-GB" sz="1200" b="1" dirty="0">
              <a:solidFill>
                <a:schemeClr val="bg1"/>
              </a:solidFill>
            </a:endParaRPr>
          </a:p>
          <a:p>
            <a:pPr algn="ctr"/>
            <a:r>
              <a:rPr lang="en-GB" sz="1200" b="1" u="sng" dirty="0">
                <a:solidFill>
                  <a:schemeClr val="bg1"/>
                </a:solidFill>
                <a:effectLst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Holiday activities and food programme 2022 - GOV.UK (www.gov.uk)</a:t>
            </a:r>
            <a:endParaRPr lang="en-GB" sz="1200" b="1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683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4B8ED195159E4C90594A3CA34FD09A" ma:contentTypeVersion="13" ma:contentTypeDescription="Create a new document." ma:contentTypeScope="" ma:versionID="98a72846714d0895619426677608b1e2">
  <xsd:schema xmlns:xsd="http://www.w3.org/2001/XMLSchema" xmlns:xs="http://www.w3.org/2001/XMLSchema" xmlns:p="http://schemas.microsoft.com/office/2006/metadata/properties" xmlns:ns2="3784ff38-aecb-485e-a038-f9141d6ef5c6" xmlns:ns3="951cb35c-1d86-4773-bcc5-e8ad83a913ca" targetNamespace="http://schemas.microsoft.com/office/2006/metadata/properties" ma:root="true" ma:fieldsID="42fd6cb387b5b5f4fcfef85e84592b91" ns2:_="" ns3:_="">
    <xsd:import namespace="3784ff38-aecb-485e-a038-f9141d6ef5c6"/>
    <xsd:import namespace="951cb35c-1d86-4773-bcc5-e8ad83a913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84ff38-aecb-485e-a038-f9141d6ef5c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1cb35c-1d86-4773-bcc5-e8ad83a91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6CA1A2-7B83-4C56-8ED9-FA4C3057E66D}"/>
</file>

<file path=customXml/itemProps2.xml><?xml version="1.0" encoding="utf-8"?>
<ds:datastoreItem xmlns:ds="http://schemas.openxmlformats.org/officeDocument/2006/customXml" ds:itemID="{D8554F09-325F-440D-A8C3-CEE57A717EDF}"/>
</file>

<file path=customXml/itemProps3.xml><?xml version="1.0" encoding="utf-8"?>
<ds:datastoreItem xmlns:ds="http://schemas.openxmlformats.org/officeDocument/2006/customXml" ds:itemID="{32388C37-4ACC-427A-BD10-F1DD5E6253EB}"/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143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Steyn, Etiene: RBKC</dc:creator>
  <cp:lastModifiedBy>Begum, Sabera: WCC</cp:lastModifiedBy>
  <cp:revision>3</cp:revision>
  <dcterms:created xsi:type="dcterms:W3CDTF">2022-05-05T14:55:44Z</dcterms:created>
  <dcterms:modified xsi:type="dcterms:W3CDTF">2022-05-09T14:29:21Z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0x010100054B8ED195159E4C90594A3CA34FD09A</vt:lpwstr>
  </property>
</Properties>
</file>