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59" r:id="rId5"/>
    <p:sldId id="257" r:id="rId6"/>
    <p:sldId id="256" r:id="rId7"/>
    <p:sldId id="258" r:id="rId8"/>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0F0"/>
    <a:srgbClr val="A0E0DA"/>
    <a:srgbClr val="41C2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CF9A67-E1D6-DB7A-1E32-31CEEE1CB691}" v="7" dt="2025-06-25T13:15:26.407"/>
    <p1510:client id="{C3067034-6D7C-4564-9F17-1143213942CC}" v="1" dt="2025-06-25T13:36:08.5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50" d="100"/>
          <a:sy n="50" d="100"/>
        </p:scale>
        <p:origin x="2592" y="1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giomyrgiannaki, Maria: RBKC" userId="S::maria.agiomyrgiannaki@rbkc.gov.uk::4be514f0-8d64-4408-a968-1bc24d4d72f7" providerId="AD" clId="Web-{9ACF9A67-E1D6-DB7A-1E32-31CEEE1CB691}"/>
    <pc:docChg chg="modSld">
      <pc:chgData name="Agiomyrgiannaki, Maria: RBKC" userId="S::maria.agiomyrgiannaki@rbkc.gov.uk::4be514f0-8d64-4408-a968-1bc24d4d72f7" providerId="AD" clId="Web-{9ACF9A67-E1D6-DB7A-1E32-31CEEE1CB691}" dt="2025-06-25T13:15:26.407" v="2" actId="20577"/>
      <pc:docMkLst>
        <pc:docMk/>
      </pc:docMkLst>
      <pc:sldChg chg="modSp">
        <pc:chgData name="Agiomyrgiannaki, Maria: RBKC" userId="S::maria.agiomyrgiannaki@rbkc.gov.uk::4be514f0-8d64-4408-a968-1bc24d4d72f7" providerId="AD" clId="Web-{9ACF9A67-E1D6-DB7A-1E32-31CEEE1CB691}" dt="2025-06-25T13:15:26.407" v="2" actId="20577"/>
        <pc:sldMkLst>
          <pc:docMk/>
          <pc:sldMk cId="2469116234" sldId="257"/>
        </pc:sldMkLst>
        <pc:spChg chg="mod">
          <ac:chgData name="Agiomyrgiannaki, Maria: RBKC" userId="S::maria.agiomyrgiannaki@rbkc.gov.uk::4be514f0-8d64-4408-a968-1bc24d4d72f7" providerId="AD" clId="Web-{9ACF9A67-E1D6-DB7A-1E32-31CEEE1CB691}" dt="2025-06-25T13:15:26.407" v="2" actId="20577"/>
          <ac:spMkLst>
            <pc:docMk/>
            <pc:sldMk cId="2469116234" sldId="257"/>
            <ac:spMk id="13" creationId="{35721470-7C08-BD88-12D2-9966BBB8FF6A}"/>
          </ac:spMkLst>
        </pc:spChg>
      </pc:sldChg>
      <pc:sldChg chg="modSp">
        <pc:chgData name="Agiomyrgiannaki, Maria: RBKC" userId="S::maria.agiomyrgiannaki@rbkc.gov.uk::4be514f0-8d64-4408-a968-1bc24d4d72f7" providerId="AD" clId="Web-{9ACF9A67-E1D6-DB7A-1E32-31CEEE1CB691}" dt="2025-06-25T13:15:10.766" v="0" actId="20577"/>
        <pc:sldMkLst>
          <pc:docMk/>
          <pc:sldMk cId="3644175132" sldId="259"/>
        </pc:sldMkLst>
        <pc:spChg chg="mod">
          <ac:chgData name="Agiomyrgiannaki, Maria: RBKC" userId="S::maria.agiomyrgiannaki@rbkc.gov.uk::4be514f0-8d64-4408-a968-1bc24d4d72f7" providerId="AD" clId="Web-{9ACF9A67-E1D6-DB7A-1E32-31CEEE1CB691}" dt="2025-06-25T13:15:10.766" v="0" actId="20577"/>
          <ac:spMkLst>
            <pc:docMk/>
            <pc:sldMk cId="3644175132" sldId="259"/>
            <ac:spMk id="14" creationId="{4836A254-B035-1CDF-3E8E-E42924FED4C1}"/>
          </ac:spMkLst>
        </pc:spChg>
      </pc:sldChg>
    </pc:docChg>
  </pc:docChgLst>
  <pc:docChgLst>
    <pc:chgData name="Agiomyrgiannaki, Maria: RBKC" userId="4be514f0-8d64-4408-a968-1bc24d4d72f7" providerId="ADAL" clId="{C3067034-6D7C-4564-9F17-1143213942CC}"/>
    <pc:docChg chg="undo custSel addSld modSld sldOrd">
      <pc:chgData name="Agiomyrgiannaki, Maria: RBKC" userId="4be514f0-8d64-4408-a968-1bc24d4d72f7" providerId="ADAL" clId="{C3067034-6D7C-4564-9F17-1143213942CC}" dt="2025-06-25T15:22:25.515" v="892" actId="13926"/>
      <pc:docMkLst>
        <pc:docMk/>
      </pc:docMkLst>
      <pc:sldChg chg="modSp mod">
        <pc:chgData name="Agiomyrgiannaki, Maria: RBKC" userId="4be514f0-8d64-4408-a968-1bc24d4d72f7" providerId="ADAL" clId="{C3067034-6D7C-4564-9F17-1143213942CC}" dt="2025-06-25T15:22:25.515" v="892" actId="13926"/>
        <pc:sldMkLst>
          <pc:docMk/>
          <pc:sldMk cId="3113281359" sldId="256"/>
        </pc:sldMkLst>
        <pc:spChg chg="mod">
          <ac:chgData name="Agiomyrgiannaki, Maria: RBKC" userId="4be514f0-8d64-4408-a968-1bc24d4d72f7" providerId="ADAL" clId="{C3067034-6D7C-4564-9F17-1143213942CC}" dt="2025-06-25T15:22:25.515" v="892" actId="13926"/>
          <ac:spMkLst>
            <pc:docMk/>
            <pc:sldMk cId="3113281359" sldId="256"/>
            <ac:spMk id="21" creationId="{1C7A9CE4-83C7-B9D3-973B-782EA0859500}"/>
          </ac:spMkLst>
        </pc:spChg>
      </pc:sldChg>
      <pc:sldChg chg="delSp modSp mod">
        <pc:chgData name="Agiomyrgiannaki, Maria: RBKC" userId="4be514f0-8d64-4408-a968-1bc24d4d72f7" providerId="ADAL" clId="{C3067034-6D7C-4564-9F17-1143213942CC}" dt="2025-06-23T13:16:58.945" v="650" actId="20577"/>
        <pc:sldMkLst>
          <pc:docMk/>
          <pc:sldMk cId="2469116234" sldId="257"/>
        </pc:sldMkLst>
        <pc:spChg chg="mod">
          <ac:chgData name="Agiomyrgiannaki, Maria: RBKC" userId="4be514f0-8d64-4408-a968-1bc24d4d72f7" providerId="ADAL" clId="{C3067034-6D7C-4564-9F17-1143213942CC}" dt="2025-06-23T13:16:58.945" v="650" actId="20577"/>
          <ac:spMkLst>
            <pc:docMk/>
            <pc:sldMk cId="2469116234" sldId="257"/>
            <ac:spMk id="7" creationId="{FBE6E9CD-2F14-AE49-7432-B4FFA3F94C23}"/>
          </ac:spMkLst>
        </pc:spChg>
        <pc:spChg chg="mod">
          <ac:chgData name="Agiomyrgiannaki, Maria: RBKC" userId="4be514f0-8d64-4408-a968-1bc24d4d72f7" providerId="ADAL" clId="{C3067034-6D7C-4564-9F17-1143213942CC}" dt="2025-06-23T13:16:51.390" v="649" actId="13926"/>
          <ac:spMkLst>
            <pc:docMk/>
            <pc:sldMk cId="2469116234" sldId="257"/>
            <ac:spMk id="13" creationId="{35721470-7C08-BD88-12D2-9966BBB8FF6A}"/>
          </ac:spMkLst>
        </pc:spChg>
      </pc:sldChg>
      <pc:sldChg chg="modSp mod">
        <pc:chgData name="Agiomyrgiannaki, Maria: RBKC" userId="4be514f0-8d64-4408-a968-1bc24d4d72f7" providerId="ADAL" clId="{C3067034-6D7C-4564-9F17-1143213942CC}" dt="2025-06-25T13:36:08.511" v="890" actId="207"/>
        <pc:sldMkLst>
          <pc:docMk/>
          <pc:sldMk cId="3223349243" sldId="258"/>
        </pc:sldMkLst>
        <pc:spChg chg="mod">
          <ac:chgData name="Agiomyrgiannaki, Maria: RBKC" userId="4be514f0-8d64-4408-a968-1bc24d4d72f7" providerId="ADAL" clId="{C3067034-6D7C-4564-9F17-1143213942CC}" dt="2025-06-25T13:36:08.511" v="890" actId="207"/>
          <ac:spMkLst>
            <pc:docMk/>
            <pc:sldMk cId="3223349243" sldId="258"/>
            <ac:spMk id="14" creationId="{0AE57DC8-6C52-7E16-A093-0519597DC730}"/>
          </ac:spMkLst>
        </pc:spChg>
      </pc:sldChg>
      <pc:sldChg chg="addSp delSp modSp add mod ord">
        <pc:chgData name="Agiomyrgiannaki, Maria: RBKC" userId="4be514f0-8d64-4408-a968-1bc24d4d72f7" providerId="ADAL" clId="{C3067034-6D7C-4564-9F17-1143213942CC}" dt="2025-06-23T13:18:54.827" v="889" actId="20577"/>
        <pc:sldMkLst>
          <pc:docMk/>
          <pc:sldMk cId="3644175132" sldId="259"/>
        </pc:sldMkLst>
        <pc:spChg chg="add mod">
          <ac:chgData name="Agiomyrgiannaki, Maria: RBKC" userId="4be514f0-8d64-4408-a968-1bc24d4d72f7" providerId="ADAL" clId="{C3067034-6D7C-4564-9F17-1143213942CC}" dt="2025-06-23T13:11:44.174" v="446" actId="1076"/>
          <ac:spMkLst>
            <pc:docMk/>
            <pc:sldMk cId="3644175132" sldId="259"/>
            <ac:spMk id="5" creationId="{063DEDBD-AB71-4628-505E-128C8E965A2E}"/>
          </ac:spMkLst>
        </pc:spChg>
        <pc:spChg chg="mod">
          <ac:chgData name="Agiomyrgiannaki, Maria: RBKC" userId="4be514f0-8d64-4408-a968-1bc24d4d72f7" providerId="ADAL" clId="{C3067034-6D7C-4564-9F17-1143213942CC}" dt="2025-06-23T13:18:54.827" v="889" actId="20577"/>
          <ac:spMkLst>
            <pc:docMk/>
            <pc:sldMk cId="3644175132" sldId="259"/>
            <ac:spMk id="14" creationId="{4836A254-B035-1CDF-3E8E-E42924FED4C1}"/>
          </ac:spMkLst>
        </pc:spChg>
        <pc:spChg chg="mod">
          <ac:chgData name="Agiomyrgiannaki, Maria: RBKC" userId="4be514f0-8d64-4408-a968-1bc24d4d72f7" providerId="ADAL" clId="{C3067034-6D7C-4564-9F17-1143213942CC}" dt="2025-06-23T13:17:20.953" v="663" actId="20577"/>
          <ac:spMkLst>
            <pc:docMk/>
            <pc:sldMk cId="3644175132" sldId="259"/>
            <ac:spMk id="19" creationId="{69A44D22-1585-2E11-58DD-AC4B049D725F}"/>
          </ac:spMkLst>
        </pc:spChg>
        <pc:picChg chg="add mod">
          <ac:chgData name="Agiomyrgiannaki, Maria: RBKC" userId="4be514f0-8d64-4408-a968-1bc24d4d72f7" providerId="ADAL" clId="{C3067034-6D7C-4564-9F17-1143213942CC}" dt="2025-06-23T11:17:21.282" v="33" actId="1076"/>
          <ac:picMkLst>
            <pc:docMk/>
            <pc:sldMk cId="3644175132" sldId="259"/>
            <ac:picMk id="3" creationId="{7BB49B39-A529-4120-5480-1B667C803791}"/>
          </ac:picMkLst>
        </pc:picChg>
        <pc:picChg chg="mod">
          <ac:chgData name="Agiomyrgiannaki, Maria: RBKC" userId="4be514f0-8d64-4408-a968-1bc24d4d72f7" providerId="ADAL" clId="{C3067034-6D7C-4564-9F17-1143213942CC}" dt="2025-06-23T11:17:18.599" v="32" actId="14100"/>
          <ac:picMkLst>
            <pc:docMk/>
            <pc:sldMk cId="3644175132" sldId="259"/>
            <ac:picMk id="15" creationId="{76C1D611-C3FB-0E4E-5B2A-11EBDEE0153E}"/>
          </ac:picMkLst>
        </pc:picChg>
      </pc:sldChg>
    </pc:docChg>
  </pc:docChgLst>
  <pc:docChgLst>
    <pc:chgData name="Ellis, Tim: CP-ICT: RBKC" userId="S::tim.ellis@rbkc.gov.uk::17062243-50ef-4f96-b186-a80c4e7fd525" providerId="AD" clId="Web-{FF010D32-68DB-91F1-4DC7-86C455A223D7}"/>
    <pc:docChg chg="modSld">
      <pc:chgData name="Ellis, Tim: CP-ICT: RBKC" userId="S::tim.ellis@rbkc.gov.uk::17062243-50ef-4f96-b186-a80c4e7fd525" providerId="AD" clId="Web-{FF010D32-68DB-91F1-4DC7-86C455A223D7}" dt="2025-06-24T11:00:48.280" v="57" actId="20577"/>
      <pc:docMkLst>
        <pc:docMk/>
      </pc:docMkLst>
      <pc:sldChg chg="modSp">
        <pc:chgData name="Ellis, Tim: CP-ICT: RBKC" userId="S::tim.ellis@rbkc.gov.uk::17062243-50ef-4f96-b186-a80c4e7fd525" providerId="AD" clId="Web-{FF010D32-68DB-91F1-4DC7-86C455A223D7}" dt="2025-06-24T10:58:32.307" v="20" actId="20577"/>
        <pc:sldMkLst>
          <pc:docMk/>
          <pc:sldMk cId="3113281359" sldId="256"/>
        </pc:sldMkLst>
        <pc:spChg chg="mod">
          <ac:chgData name="Ellis, Tim: CP-ICT: RBKC" userId="S::tim.ellis@rbkc.gov.uk::17062243-50ef-4f96-b186-a80c4e7fd525" providerId="AD" clId="Web-{FF010D32-68DB-91F1-4DC7-86C455A223D7}" dt="2025-06-24T10:58:25.603" v="19" actId="20577"/>
          <ac:spMkLst>
            <pc:docMk/>
            <pc:sldMk cId="3113281359" sldId="256"/>
            <ac:spMk id="7" creationId="{CBA492C8-5256-04DC-8F63-1DCD9CB92D01}"/>
          </ac:spMkLst>
        </pc:spChg>
        <pc:spChg chg="mod">
          <ac:chgData name="Ellis, Tim: CP-ICT: RBKC" userId="S::tim.ellis@rbkc.gov.uk::17062243-50ef-4f96-b186-a80c4e7fd525" providerId="AD" clId="Web-{FF010D32-68DB-91F1-4DC7-86C455A223D7}" dt="2025-06-24T10:58:32.307" v="20" actId="20577"/>
          <ac:spMkLst>
            <pc:docMk/>
            <pc:sldMk cId="3113281359" sldId="256"/>
            <ac:spMk id="21" creationId="{1C7A9CE4-83C7-B9D3-973B-782EA0859500}"/>
          </ac:spMkLst>
        </pc:spChg>
      </pc:sldChg>
      <pc:sldChg chg="modSp">
        <pc:chgData name="Ellis, Tim: CP-ICT: RBKC" userId="S::tim.ellis@rbkc.gov.uk::17062243-50ef-4f96-b186-a80c4e7fd525" providerId="AD" clId="Web-{FF010D32-68DB-91F1-4DC7-86C455A223D7}" dt="2025-06-24T11:00:48.280" v="57" actId="20577"/>
        <pc:sldMkLst>
          <pc:docMk/>
          <pc:sldMk cId="3223349243" sldId="258"/>
        </pc:sldMkLst>
        <pc:spChg chg="mod">
          <ac:chgData name="Ellis, Tim: CP-ICT: RBKC" userId="S::tim.ellis@rbkc.gov.uk::17062243-50ef-4f96-b186-a80c4e7fd525" providerId="AD" clId="Web-{FF010D32-68DB-91F1-4DC7-86C455A223D7}" dt="2025-06-24T11:00:48.280" v="57" actId="20577"/>
          <ac:spMkLst>
            <pc:docMk/>
            <pc:sldMk cId="3223349243" sldId="258"/>
            <ac:spMk id="14" creationId="{0AE57DC8-6C52-7E16-A093-0519597DC730}"/>
          </ac:spMkLst>
        </pc:spChg>
      </pc:sldChg>
      <pc:sldChg chg="modSp">
        <pc:chgData name="Ellis, Tim: CP-ICT: RBKC" userId="S::tim.ellis@rbkc.gov.uk::17062243-50ef-4f96-b186-a80c4e7fd525" providerId="AD" clId="Web-{FF010D32-68DB-91F1-4DC7-86C455A223D7}" dt="2025-06-24T10:54:46.455" v="14" actId="20577"/>
        <pc:sldMkLst>
          <pc:docMk/>
          <pc:sldMk cId="3644175132" sldId="259"/>
        </pc:sldMkLst>
        <pc:spChg chg="mod">
          <ac:chgData name="Ellis, Tim: CP-ICT: RBKC" userId="S::tim.ellis@rbkc.gov.uk::17062243-50ef-4f96-b186-a80c4e7fd525" providerId="AD" clId="Web-{FF010D32-68DB-91F1-4DC7-86C455A223D7}" dt="2025-06-24T10:54:46.455" v="14" actId="20577"/>
          <ac:spMkLst>
            <pc:docMk/>
            <pc:sldMk cId="3644175132" sldId="259"/>
            <ac:spMk id="14" creationId="{4836A254-B035-1CDF-3E8E-E42924FED4C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70EAEA0-1833-42DE-A081-CDB9610D948A}" type="datetimeFigureOut">
              <a:rPr lang="en-GB" smtClean="0"/>
              <a:t>23/06/2025</a:t>
            </a:fld>
            <a:endParaRPr lang="en-GB"/>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0C34703-AE55-49EA-9B9F-D29A49509EAA}" type="slidenum">
              <a:rPr lang="en-GB" smtClean="0"/>
              <a:t>‹#›</a:t>
            </a:fld>
            <a:endParaRPr lang="en-GB"/>
          </a:p>
        </p:txBody>
      </p:sp>
    </p:spTree>
    <p:extLst>
      <p:ext uri="{BB962C8B-B14F-4D97-AF65-F5344CB8AC3E}">
        <p14:creationId xmlns:p14="http://schemas.microsoft.com/office/powerpoint/2010/main" val="3743208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digitalinclusionkit.org/new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Digital Inclusion Toolkit </a:t>
            </a:r>
            <a:endPar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800"/>
              </a:spcAft>
              <a:buClrTx/>
              <a:buSzTx/>
              <a:buFontTx/>
              <a:buNone/>
              <a:tabLst/>
              <a:defRPr/>
            </a:pP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This toolkit is a collaborative resource for local councils and other organisations tackling digital exclusion  Sign up to their newsletter to receive national updates </a:t>
            </a:r>
            <a:r>
              <a:rPr kumimoji="0" lang="en-GB" sz="1200" b="0" i="0" u="sng" strike="noStrike" kern="100" cap="none" spc="0" normalizeH="0" baseline="0" noProof="0" dirty="0">
                <a:ln>
                  <a:noFill/>
                </a:ln>
                <a:solidFill>
                  <a:srgbClr val="467886"/>
                </a:solidFill>
                <a:effectLst/>
                <a:uLnTx/>
                <a:uFillTx/>
                <a:latin typeface="Aptos" panose="020B0004020202020204" pitchFamily="34" charset="0"/>
                <a:ea typeface="Aptos" panose="020B0004020202020204" pitchFamily="34" charset="0"/>
                <a:cs typeface="Times New Roman" panose="02020603050405020304" pitchFamily="18" charset="0"/>
                <a:hlinkClick r:id="rId3"/>
              </a:rPr>
              <a:t>www.digitalinclusionkit.org/news</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a:t>
            </a:r>
          </a:p>
          <a:p>
            <a:endParaRPr lang="en-GB" dirty="0"/>
          </a:p>
        </p:txBody>
      </p:sp>
      <p:sp>
        <p:nvSpPr>
          <p:cNvPr id="4" name="Slide Number Placeholder 3"/>
          <p:cNvSpPr>
            <a:spLocks noGrp="1"/>
          </p:cNvSpPr>
          <p:nvPr>
            <p:ph type="sldNum" sz="quarter" idx="5"/>
          </p:nvPr>
        </p:nvSpPr>
        <p:spPr/>
        <p:txBody>
          <a:bodyPr/>
          <a:lstStyle/>
          <a:p>
            <a:fld id="{B0C34703-AE55-49EA-9B9F-D29A49509EAA}" type="slidenum">
              <a:rPr lang="en-GB" smtClean="0"/>
              <a:t>3</a:t>
            </a:fld>
            <a:endParaRPr lang="en-GB"/>
          </a:p>
        </p:txBody>
      </p:sp>
    </p:spTree>
    <p:extLst>
      <p:ext uri="{BB962C8B-B14F-4D97-AF65-F5344CB8AC3E}">
        <p14:creationId xmlns:p14="http://schemas.microsoft.com/office/powerpoint/2010/main" val="2952613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D1C477-E1B9-496F-AA2A-E0D53653791E}" type="datetimeFigureOut">
              <a:rPr lang="en-GB" smtClean="0"/>
              <a:t>23/06/2025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1534450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D1C477-E1B9-496F-AA2A-E0D53653791E}" type="datetimeFigureOut">
              <a:rPr lang="en-GB" smtClean="0"/>
              <a:t>23/06/2025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1599843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D1C477-E1B9-496F-AA2A-E0D53653791E}" type="datetimeFigureOut">
              <a:rPr lang="en-GB" smtClean="0"/>
              <a:t>23/06/2025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2287847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D1C477-E1B9-496F-AA2A-E0D53653791E}" type="datetimeFigureOut">
              <a:rPr lang="en-GB" smtClean="0"/>
              <a:t>23/06/2025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4045618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D1C477-E1B9-496F-AA2A-E0D53653791E}" type="datetimeFigureOut">
              <a:rPr lang="en-GB" smtClean="0"/>
              <a:t>23/06/2025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4203743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D1C477-E1B9-496F-AA2A-E0D53653791E}" type="datetimeFigureOut">
              <a:rPr lang="en-GB" smtClean="0"/>
              <a:t>23/06/2025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2394346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D1C477-E1B9-496F-AA2A-E0D53653791E}" type="datetimeFigureOut">
              <a:rPr lang="en-GB" smtClean="0"/>
              <a:t>23/06/2025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1209806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D1C477-E1B9-496F-AA2A-E0D53653791E}" type="datetimeFigureOut">
              <a:rPr lang="en-GB" smtClean="0"/>
              <a:t>23/06/2025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3749178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D1C477-E1B9-496F-AA2A-E0D53653791E}" type="datetimeFigureOut">
              <a:rPr lang="en-GB" smtClean="0"/>
              <a:t>23/06/2025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3461675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BD1C477-E1B9-496F-AA2A-E0D53653791E}" type="datetimeFigureOut">
              <a:rPr lang="en-GB" smtClean="0"/>
              <a:t>23/06/2025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206788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BD1C477-E1B9-496F-AA2A-E0D53653791E}" type="datetimeFigureOut">
              <a:rPr lang="en-GB" smtClean="0"/>
              <a:t>23/06/2025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2FF41-0751-40ED-985E-B75CECB395BA}" type="slidenum">
              <a:rPr lang="en-GB" smtClean="0"/>
              <a:t>‹#›</a:t>
            </a:fld>
            <a:endParaRPr lang="en-GB"/>
          </a:p>
        </p:txBody>
      </p:sp>
    </p:spTree>
    <p:extLst>
      <p:ext uri="{BB962C8B-B14F-4D97-AF65-F5344CB8AC3E}">
        <p14:creationId xmlns:p14="http://schemas.microsoft.com/office/powerpoint/2010/main" val="81575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0BD1C477-E1B9-496F-AA2A-E0D53653791E}" type="datetimeFigureOut">
              <a:rPr lang="en-GB" smtClean="0"/>
              <a:t>23/06/2025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DA22FF41-0751-40ED-985E-B75CECB395BA}" type="slidenum">
              <a:rPr lang="en-GB" smtClean="0"/>
              <a:t>‹#›</a:t>
            </a:fld>
            <a:endParaRPr lang="en-GB"/>
          </a:p>
        </p:txBody>
      </p:sp>
    </p:spTree>
    <p:extLst>
      <p:ext uri="{BB962C8B-B14F-4D97-AF65-F5344CB8AC3E}">
        <p14:creationId xmlns:p14="http://schemas.microsoft.com/office/powerpoint/2010/main" val="26780363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ages.comms.rbkc.gov.uk/p/digitalinclusion" TargetMode="External"/><Relationship Id="rId1" Type="http://schemas.openxmlformats.org/officeDocument/2006/relationships/slideLayout" Target="../slideLayouts/slideLayout2.xml"/><Relationship Id="rId5" Type="http://schemas.openxmlformats.org/officeDocument/2006/relationships/hyperlink" Target="https://www.kcsc.org.uk/networks-and-forums"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pages.comms.rbkc.gov.uk/p/digitalinclusion" TargetMode="External"/><Relationship Id="rId7" Type="http://schemas.openxmlformats.org/officeDocument/2006/relationships/image" Target="../media/image5.png"/><Relationship Id="rId2" Type="http://schemas.openxmlformats.org/officeDocument/2006/relationships/hyperlink" Target="https://www.rbkc.gov.uk/help-to-get-online" TargetMode="Externa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www.loti.london/projects/diip"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www.ofcom.org.uk/phones-and-broadband/saving-money/social-tariffs" TargetMode="External"/><Relationship Id="rId3" Type="http://schemas.openxmlformats.org/officeDocument/2006/relationships/hyperlink" Target="mailto:nreilly@openage.org.uk" TargetMode="External"/><Relationship Id="rId7" Type="http://schemas.openxmlformats.org/officeDocument/2006/relationships/hyperlink" Target="https://www.citizensadvicekc.org.uk/rbkc-money-cafe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DigitalInclusion@rbkc.gov.uk" TargetMode="External"/><Relationship Id="rId5" Type="http://schemas.openxmlformats.org/officeDocument/2006/relationships/hyperlink" Target="https://www.digitalunite.com/technology-guides" TargetMode="External"/><Relationship Id="rId4" Type="http://schemas.openxmlformats.org/officeDocument/2006/relationships/hyperlink" Target="http://www.learnmyway.com/" TargetMode="External"/><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www.goodthingsfoundation.org/network" TargetMode="Externa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1.png"/><Relationship Id="rId4" Type="http://schemas.openxmlformats.org/officeDocument/2006/relationships/hyperlink" Target="http://www.learnmywa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DDD48-1ED3-91A5-E4C9-EEEDDB5C460B}"/>
            </a:ext>
          </a:extLst>
        </p:cNvPr>
        <p:cNvGrpSpPr/>
        <p:nvPr/>
      </p:nvGrpSpPr>
      <p:grpSpPr>
        <a:xfrm>
          <a:off x="0" y="0"/>
          <a:ext cx="0" cy="0"/>
          <a:chOff x="0" y="0"/>
          <a:chExt cx="0" cy="0"/>
        </a:xfrm>
      </p:grpSpPr>
      <p:sp>
        <p:nvSpPr>
          <p:cNvPr id="11" name="Rectangle 11">
            <a:extLst>
              <a:ext uri="{FF2B5EF4-FFF2-40B4-BE49-F238E27FC236}">
                <a16:creationId xmlns:a16="http://schemas.microsoft.com/office/drawing/2014/main" id="{9FD934B9-E538-21CE-5A1D-EFAE09B43DE6}"/>
              </a:ext>
            </a:extLst>
          </p:cNvPr>
          <p:cNvSpPr>
            <a:spLocks noChangeArrowheads="1"/>
          </p:cNvSpPr>
          <p:nvPr/>
        </p:nvSpPr>
        <p:spPr bwMode="auto">
          <a:xfrm>
            <a:off x="5915025" y="28956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4" name="TextBox 13">
            <a:extLst>
              <a:ext uri="{FF2B5EF4-FFF2-40B4-BE49-F238E27FC236}">
                <a16:creationId xmlns:a16="http://schemas.microsoft.com/office/drawing/2014/main" id="{4836A254-B035-1CDF-3E8E-E42924FED4C1}"/>
              </a:ext>
            </a:extLst>
          </p:cNvPr>
          <p:cNvSpPr txBox="1"/>
          <p:nvPr/>
        </p:nvSpPr>
        <p:spPr>
          <a:xfrm>
            <a:off x="673303" y="1864667"/>
            <a:ext cx="5654960" cy="5447645"/>
          </a:xfrm>
          <a:prstGeom prst="rect">
            <a:avLst/>
          </a:prstGeom>
          <a:noFill/>
        </p:spPr>
        <p:txBody>
          <a:bodyPr wrap="square" lIns="91440" tIns="45720" rIns="91440" bIns="45720" anchor="t">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200" b="1" dirty="0"/>
              <a:t>What is digital exclusion?</a:t>
            </a:r>
          </a:p>
          <a:p>
            <a:pPr marL="0" marR="0" lvl="0" indent="0" algn="l" defTabSz="914400" rtl="0" eaLnBrk="0" fontAlgn="base" latinLnBrk="0" hangingPunct="0">
              <a:lnSpc>
                <a:spcPct val="100000"/>
              </a:lnSpc>
              <a:spcBef>
                <a:spcPct val="0"/>
              </a:spcBef>
              <a:spcAft>
                <a:spcPct val="0"/>
              </a:spcAft>
              <a:buClrTx/>
              <a:buSzTx/>
              <a:buFontTx/>
              <a:buNone/>
              <a:tabLst/>
              <a:defRPr/>
            </a:pPr>
            <a:endParaRPr lang="en-GB" sz="1200" dirty="0"/>
          </a:p>
          <a:p>
            <a:pPr marL="0" marR="0" lvl="0" indent="0" algn="l" defTabSz="914400" rtl="0" eaLnBrk="0" fontAlgn="base" latinLnBrk="0" hangingPunct="0">
              <a:lnSpc>
                <a:spcPct val="100000"/>
              </a:lnSpc>
              <a:spcBef>
                <a:spcPct val="0"/>
              </a:spcBef>
              <a:spcAft>
                <a:spcPct val="0"/>
              </a:spcAft>
              <a:buClrTx/>
              <a:buSzTx/>
              <a:buFontTx/>
              <a:buNone/>
              <a:tabLst/>
              <a:defRPr/>
            </a:pPr>
            <a:r>
              <a:rPr lang="en-GB" sz="1200" dirty="0"/>
              <a:t>We know that digital exclusion is a reality that a lot of people in our community face.  They face barriers such as a lack of: </a:t>
            </a:r>
          </a:p>
          <a:p>
            <a:pPr marL="171450" indent="-171450" defTabSz="914400" eaLnBrk="0" fontAlgn="base" hangingPunct="0">
              <a:spcBef>
                <a:spcPct val="0"/>
              </a:spcBef>
              <a:spcAft>
                <a:spcPct val="0"/>
              </a:spcAft>
              <a:buFont typeface="Arial" panose="020B0604020202020204" pitchFamily="34" charset="0"/>
              <a:buChar char="•"/>
              <a:defRPr/>
            </a:pPr>
            <a:r>
              <a:rPr lang="en-GB" sz="1200" dirty="0"/>
              <a:t>motivation or confidence to be online and fear for their safety online</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GB" sz="1200" dirty="0"/>
              <a:t>the necessary digital skills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GB" sz="1200" dirty="0"/>
              <a:t>access to a device</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GB" sz="1200" dirty="0"/>
              <a:t>access to connectivity and necessary data to use the internet</a:t>
            </a:r>
          </a:p>
          <a:p>
            <a:pPr lvl="0" defTabSz="914400" eaLnBrk="0" fontAlgn="base" hangingPunct="0">
              <a:spcBef>
                <a:spcPct val="0"/>
              </a:spcBef>
              <a:spcAft>
                <a:spcPct val="0"/>
              </a:spcAft>
              <a:defRPr/>
            </a:pPr>
            <a:r>
              <a:rPr lang="en-GB" sz="1200" dirty="0"/>
              <a:t>Digital Inclusion means that people can use and benefit from the internet to meet their needs and make the most of the online world</a:t>
            </a:r>
          </a:p>
          <a:p>
            <a:pPr lvl="0" defTabSz="914400" eaLnBrk="0" fontAlgn="base" hangingPunct="0">
              <a:spcBef>
                <a:spcPct val="0"/>
              </a:spcBef>
              <a:spcAft>
                <a:spcPct val="0"/>
              </a:spcAft>
              <a:defRPr/>
            </a:pPr>
            <a:endParaRPr lang="en-GB" sz="1200" dirty="0"/>
          </a:p>
          <a:p>
            <a:pPr lvl="0" defTabSz="914400" eaLnBrk="0" fontAlgn="base" hangingPunct="0">
              <a:spcBef>
                <a:spcPct val="0"/>
              </a:spcBef>
              <a:spcAft>
                <a:spcPct val="0"/>
              </a:spcAft>
              <a:defRPr/>
            </a:pPr>
            <a:r>
              <a:rPr lang="en-GB" sz="1200" b="1" dirty="0"/>
              <a:t>K&amp;C Digital Inclusion Partnership</a:t>
            </a:r>
          </a:p>
          <a:p>
            <a:pPr lvl="0" defTabSz="914400" eaLnBrk="0" fontAlgn="base" hangingPunct="0">
              <a:spcBef>
                <a:spcPct val="0"/>
              </a:spcBef>
              <a:spcAft>
                <a:spcPct val="0"/>
              </a:spcAft>
              <a:defRPr/>
            </a:pPr>
            <a:endParaRPr lang="en-GB" sz="1200" dirty="0"/>
          </a:p>
          <a:p>
            <a:pPr lvl="0" defTabSz="914400" eaLnBrk="0" fontAlgn="base" hangingPunct="0">
              <a:spcBef>
                <a:spcPct val="0"/>
              </a:spcBef>
              <a:spcAft>
                <a:spcPct val="0"/>
              </a:spcAft>
              <a:defRPr/>
            </a:pPr>
            <a:r>
              <a:rPr lang="en-GB" sz="1200" b="1" dirty="0"/>
              <a:t>More than the sum of our parts: </a:t>
            </a:r>
            <a:r>
              <a:rPr lang="en-GB" sz="1200" dirty="0"/>
              <a:t>The K&amp;C Digital Inclusion Partnership connects all the local organisations who are working with digitally excluded residents so that we can share knowledge and lessons learnt, collaborate, solve problems together, target and plan interventions and realise our vision of no one left behind.</a:t>
            </a:r>
          </a:p>
          <a:p>
            <a:pPr lvl="0" defTabSz="914400" eaLnBrk="0" fontAlgn="base" hangingPunct="0">
              <a:spcBef>
                <a:spcPct val="0"/>
              </a:spcBef>
              <a:spcAft>
                <a:spcPct val="0"/>
              </a:spcAft>
              <a:defRPr/>
            </a:pPr>
            <a:endParaRPr lang="en-GB" sz="1200" dirty="0"/>
          </a:p>
          <a:p>
            <a:pPr lvl="0" defTabSz="914400" eaLnBrk="0" fontAlgn="base" hangingPunct="0">
              <a:spcBef>
                <a:spcPct val="0"/>
              </a:spcBef>
              <a:spcAft>
                <a:spcPct val="0"/>
              </a:spcAft>
              <a:defRPr/>
            </a:pPr>
            <a:r>
              <a:rPr lang="en-GB" sz="1200" b="1" dirty="0"/>
              <a:t>How we work: </a:t>
            </a:r>
            <a:r>
              <a:rPr lang="en-GB" sz="1200" dirty="0"/>
              <a:t>We meet together at 10am on the last Tuesday of the month in Microsoft Teams – all partners are encouraged to share what you are working on, seek support for challenges you are facing, and share successes that others can learn from!</a:t>
            </a:r>
          </a:p>
          <a:p>
            <a:pPr lvl="0" defTabSz="914400" eaLnBrk="0" fontAlgn="base" hangingPunct="0">
              <a:spcBef>
                <a:spcPct val="0"/>
              </a:spcBef>
              <a:spcAft>
                <a:spcPct val="0"/>
              </a:spcAft>
              <a:defRPr/>
            </a:pPr>
            <a:endParaRPr lang="en-GB" sz="1200" dirty="0"/>
          </a:p>
          <a:p>
            <a:pPr marR="0" lvl="0" algn="l" defTabSz="457200" rtl="0" eaLnBrk="1" fontAlgn="auto" latinLnBrk="0" hangingPunct="1">
              <a:spcBef>
                <a:spcPts val="0"/>
              </a:spcBef>
              <a:spcAft>
                <a:spcPts val="0"/>
              </a:spcAft>
              <a:buClrTx/>
              <a:buSzTx/>
              <a:tabLst/>
              <a:defRPr/>
            </a:pP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Sign up to the </a:t>
            </a:r>
            <a:r>
              <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Newsletter</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 </a:t>
            </a:r>
            <a:r>
              <a:rPr kumimoji="0" lang="en-GB" sz="1200" b="0" i="0" u="sng" strike="noStrike" kern="100" cap="none" spc="0" normalizeH="0" baseline="0" noProof="0" dirty="0">
                <a:ln>
                  <a:noFill/>
                </a:ln>
                <a:solidFill>
                  <a:srgbClr val="467886"/>
                </a:solidFill>
                <a:effectLst/>
                <a:uLnTx/>
                <a:uFillTx/>
                <a:latin typeface="Aptos" panose="020B0004020202020204" pitchFamily="34" charset="0"/>
                <a:ea typeface="Aptos" panose="020B0004020202020204" pitchFamily="34" charset="0"/>
                <a:cs typeface="Times New Roman" panose="02020603050405020304" pitchFamily="18" charset="0"/>
                <a:hlinkClick r:id="rId2"/>
              </a:rPr>
              <a:t>https://pages.comms.rbkc.gov.uk/p/digitalinclusion</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a:t>
            </a:r>
          </a:p>
          <a:p>
            <a:pPr marR="0" lvl="0" algn="l" defTabSz="457200" rtl="0" eaLnBrk="1" fontAlgn="auto" latinLnBrk="0" hangingPunct="1">
              <a:spcBef>
                <a:spcPts val="0"/>
              </a:spcBef>
              <a:spcAft>
                <a:spcPts val="0"/>
              </a:spcAft>
              <a:buClrTx/>
              <a:buSzTx/>
              <a:tabLst/>
              <a:defRPr/>
            </a:pPr>
            <a:endParaRPr lang="en-GB" sz="1200" kern="100" dirty="0">
              <a:solidFill>
                <a:prstClr val="black"/>
              </a:solidFill>
              <a:latin typeface="Aptos" panose="020B0004020202020204" pitchFamily="34" charset="0"/>
              <a:ea typeface="Aptos" panose="020B0004020202020204" pitchFamily="34" charset="0"/>
              <a:cs typeface="Times New Roman" panose="02020603050405020304" pitchFamily="18" charset="0"/>
            </a:endParaRPr>
          </a:p>
          <a:p>
            <a:pPr marR="0" lvl="0" algn="l" defTabSz="457200" rtl="0" eaLnBrk="1" fontAlgn="auto" latinLnBrk="0" hangingPunct="1">
              <a:spcBef>
                <a:spcPts val="0"/>
              </a:spcBef>
              <a:spcAft>
                <a:spcPts val="0"/>
              </a:spcAft>
              <a:buClrTx/>
              <a:buSzTx/>
              <a:tabLst/>
              <a:defRPr/>
            </a:pPr>
            <a:r>
              <a:rPr lang="en-GB" sz="1200"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The RBKC Digital Inclusion team has put together some top tips and resources to help organisations in their efforts to  support digitally excluded residents:</a:t>
            </a:r>
          </a:p>
          <a:p>
            <a:pPr marR="0" lvl="0" algn="l" defTabSz="457200" rtl="0" eaLnBrk="1" fontAlgn="auto" latinLnBrk="0" hangingPunct="1">
              <a:spcBef>
                <a:spcPts val="0"/>
              </a:spcBef>
              <a:spcAft>
                <a:spcPts val="0"/>
              </a:spcAft>
              <a:buClrTx/>
              <a:buSzTx/>
              <a:tabLst/>
              <a:defRPr/>
            </a:pPr>
            <a:r>
              <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Resources for your team: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slide 2  &amp; 4</a:t>
            </a:r>
          </a:p>
          <a:p>
            <a:pPr marR="0" lvl="0" algn="l" defTabSz="457200" rtl="0" eaLnBrk="1" fontAlgn="auto" latinLnBrk="0" hangingPunct="1">
              <a:spcBef>
                <a:spcPts val="0"/>
              </a:spcBef>
              <a:spcAft>
                <a:spcPts val="0"/>
              </a:spcAft>
              <a:buClrTx/>
              <a:buSzTx/>
              <a:tabLst/>
              <a:defRPr/>
            </a:pPr>
            <a:r>
              <a:rPr lang="en-GB" sz="1200" b="1"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Resources to support residents</a:t>
            </a:r>
            <a:r>
              <a:rPr lang="en-GB" sz="1200"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 slide 3</a:t>
            </a:r>
            <a:endPar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pic>
        <p:nvPicPr>
          <p:cNvPr id="15" name="Picture 14">
            <a:extLst>
              <a:ext uri="{FF2B5EF4-FFF2-40B4-BE49-F238E27FC236}">
                <a16:creationId xmlns:a16="http://schemas.microsoft.com/office/drawing/2014/main" id="{76C1D611-C3FB-0E4E-5B2A-11EBDEE0153E}"/>
              </a:ext>
            </a:extLst>
          </p:cNvPr>
          <p:cNvPicPr>
            <a:picLocks noChangeAspect="1"/>
          </p:cNvPicPr>
          <p:nvPr/>
        </p:nvPicPr>
        <p:blipFill>
          <a:blip r:embed="rId3"/>
          <a:stretch>
            <a:fillRect/>
          </a:stretch>
        </p:blipFill>
        <p:spPr>
          <a:xfrm>
            <a:off x="3948195" y="900708"/>
            <a:ext cx="2475081" cy="861930"/>
          </a:xfrm>
          <a:prstGeom prst="rect">
            <a:avLst/>
          </a:prstGeom>
        </p:spPr>
      </p:pic>
      <p:sp>
        <p:nvSpPr>
          <p:cNvPr id="19" name="TextBox 18">
            <a:extLst>
              <a:ext uri="{FF2B5EF4-FFF2-40B4-BE49-F238E27FC236}">
                <a16:creationId xmlns:a16="http://schemas.microsoft.com/office/drawing/2014/main" id="{69A44D22-1585-2E11-58DD-AC4B049D725F}"/>
              </a:ext>
            </a:extLst>
          </p:cNvPr>
          <p:cNvSpPr txBox="1"/>
          <p:nvPr/>
        </p:nvSpPr>
        <p:spPr>
          <a:xfrm>
            <a:off x="1187889" y="350574"/>
            <a:ext cx="4625788" cy="369332"/>
          </a:xfrm>
          <a:prstGeom prst="rect">
            <a:avLst/>
          </a:prstGeom>
          <a:solidFill>
            <a:schemeClr val="accent4">
              <a:lumMod val="20000"/>
              <a:lumOff val="80000"/>
            </a:schemeClr>
          </a:solid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800" b="1" i="0" u="none" strike="noStrike" kern="1200" cap="none" spc="0" normalizeH="0" baseline="0" noProof="0" dirty="0">
                <a:ln>
                  <a:noFill/>
                </a:ln>
                <a:solidFill>
                  <a:schemeClr val="accent4">
                    <a:lumMod val="50000"/>
                  </a:schemeClr>
                </a:solidFill>
                <a:effectLst/>
                <a:uLnTx/>
                <a:uFillTx/>
                <a:latin typeface="Aptos" panose="020B0004020202020204" pitchFamily="34" charset="0"/>
                <a:ea typeface="Aptos" panose="020B0004020202020204" pitchFamily="34" charset="0"/>
                <a:cs typeface="Times New Roman" panose="02020603050405020304" pitchFamily="18" charset="0"/>
              </a:rPr>
              <a:t>Intro page </a:t>
            </a:r>
            <a:endParaRPr kumimoji="0" lang="en-GB" altLang="en-US" sz="400" b="0" i="0" u="none" strike="noStrike" kern="1200" cap="none" spc="0" normalizeH="0" baseline="0" noProof="0" dirty="0">
              <a:ln>
                <a:noFill/>
              </a:ln>
              <a:solidFill>
                <a:schemeClr val="accent4">
                  <a:lumMod val="50000"/>
                </a:schemeClr>
              </a:solidFill>
              <a:effectLst/>
              <a:uLnTx/>
              <a:uFillTx/>
              <a:latin typeface="Aptos" panose="02110004020202020204"/>
              <a:ea typeface="+mn-ea"/>
              <a:cs typeface="+mn-cs"/>
            </a:endParaRPr>
          </a:p>
        </p:txBody>
      </p:sp>
      <p:pic>
        <p:nvPicPr>
          <p:cNvPr id="3" name="Picture 2" descr="A hand cursor and a hand pointing at a button&#10;&#10;AI-generated content may be incorrect.">
            <a:extLst>
              <a:ext uri="{FF2B5EF4-FFF2-40B4-BE49-F238E27FC236}">
                <a16:creationId xmlns:a16="http://schemas.microsoft.com/office/drawing/2014/main" id="{7BB49B39-A529-4120-5480-1B667C8037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3435" y="900708"/>
            <a:ext cx="2011008" cy="967797"/>
          </a:xfrm>
          <a:prstGeom prst="rect">
            <a:avLst/>
          </a:prstGeom>
        </p:spPr>
      </p:pic>
      <p:sp>
        <p:nvSpPr>
          <p:cNvPr id="5" name="TextBox 4">
            <a:extLst>
              <a:ext uri="{FF2B5EF4-FFF2-40B4-BE49-F238E27FC236}">
                <a16:creationId xmlns:a16="http://schemas.microsoft.com/office/drawing/2014/main" id="{063DEDBD-AB71-4628-505E-128C8E965A2E}"/>
              </a:ext>
            </a:extLst>
          </p:cNvPr>
          <p:cNvSpPr txBox="1"/>
          <p:nvPr/>
        </p:nvSpPr>
        <p:spPr>
          <a:xfrm>
            <a:off x="3447978" y="7675325"/>
            <a:ext cx="3475513" cy="2110932"/>
          </a:xfrm>
          <a:prstGeom prst="rect">
            <a:avLst/>
          </a:prstGeom>
          <a:solidFill>
            <a:schemeClr val="bg1">
              <a:lumMod val="85000"/>
            </a:schemeClr>
          </a:solidFill>
        </p:spPr>
        <p:txBody>
          <a:bodyPr wrap="square">
            <a:spAutoFit/>
          </a:bodyPr>
          <a:lstStyle/>
          <a:p>
            <a:r>
              <a:rPr lang="en-GB" sz="1200" dirty="0">
                <a:hlinkClick r:id="rId5"/>
              </a:rPr>
              <a:t>https://www.kcsc.org.uk/networks-and-forums</a:t>
            </a:r>
            <a:endParaRPr lang="en-GB" sz="1200" dirty="0"/>
          </a:p>
          <a:p>
            <a:r>
              <a:rPr lang="en-GB" sz="1200" dirty="0"/>
              <a:t>Title and blurb for the tile</a:t>
            </a:r>
          </a:p>
          <a:p>
            <a:endParaRPr lang="en-GB" sz="1200" dirty="0"/>
          </a:p>
          <a:p>
            <a:r>
              <a:rPr lang="en-GB" sz="1200" b="1" dirty="0"/>
              <a:t>K&amp;C Digital Inclusion Partnership</a:t>
            </a:r>
          </a:p>
          <a:p>
            <a:r>
              <a:rPr lang="en-GB" sz="1200" b="1" dirty="0"/>
              <a:t>Get Online in K&amp;C</a:t>
            </a:r>
          </a:p>
          <a:p>
            <a:r>
              <a:rPr lang="en-GB" sz="1200" dirty="0"/>
              <a:t>Monthly cross-sector meeting bringing together local organisations supporting digitally excluded residents, to share knowledge and lessons learnt, collaborate, solve to ensure no one is left behind.</a:t>
            </a:r>
          </a:p>
          <a:p>
            <a:endParaRPr lang="en-GB" sz="1200" dirty="0"/>
          </a:p>
          <a:p>
            <a:endParaRPr lang="en-GB" sz="1200" dirty="0"/>
          </a:p>
        </p:txBody>
      </p:sp>
    </p:spTree>
    <p:extLst>
      <p:ext uri="{BB962C8B-B14F-4D97-AF65-F5344CB8AC3E}">
        <p14:creationId xmlns:p14="http://schemas.microsoft.com/office/powerpoint/2010/main" val="3644175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0D81F-7BBA-230E-FD81-0475706E77B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E29420E-BC11-6BAE-73EF-F2C6412C8ED5}"/>
              </a:ext>
            </a:extLst>
          </p:cNvPr>
          <p:cNvSpPr txBox="1"/>
          <p:nvPr/>
        </p:nvSpPr>
        <p:spPr>
          <a:xfrm>
            <a:off x="365204" y="330922"/>
            <a:ext cx="5883994" cy="661720"/>
          </a:xfrm>
          <a:prstGeom prst="rect">
            <a:avLst/>
          </a:prstGeom>
          <a:solidFill>
            <a:schemeClr val="accent4">
              <a:lumMod val="20000"/>
              <a:lumOff val="80000"/>
            </a:schemeClr>
          </a:solidFill>
        </p:spPr>
        <p:txBody>
          <a:bodyPr wrap="square">
            <a:spAutoFit/>
          </a:bodyPr>
          <a:lstStyle/>
          <a:p>
            <a:pPr>
              <a:spcAft>
                <a:spcPts val="600"/>
              </a:spcAft>
            </a:pPr>
            <a:r>
              <a:rPr lang="en-GB" sz="1800" b="1" kern="100" dirty="0">
                <a:solidFill>
                  <a:schemeClr val="accent4">
                    <a:lumMod val="50000"/>
                  </a:schemeClr>
                </a:solidFill>
                <a:effectLst/>
                <a:latin typeface="Aptos" panose="020B0004020202020204" pitchFamily="34" charset="0"/>
                <a:ea typeface="Aptos" panose="020B0004020202020204" pitchFamily="34" charset="0"/>
                <a:cs typeface="Times New Roman" panose="02020603050405020304" pitchFamily="18" charset="0"/>
              </a:rPr>
              <a:t>Top FREE resources to help your community get online</a:t>
            </a:r>
            <a:endParaRPr lang="en-GB" sz="1200" kern="100" dirty="0">
              <a:solidFill>
                <a:schemeClr val="accent4">
                  <a:lumMod val="50000"/>
                </a:schemeClr>
              </a:solidFill>
              <a:effectLst/>
              <a:latin typeface="Aptos" panose="020B0004020202020204" pitchFamily="34" charset="0"/>
              <a:ea typeface="Aptos" panose="020B0004020202020204" pitchFamily="34" charset="0"/>
              <a:cs typeface="Times New Roman" panose="02020603050405020304" pitchFamily="18" charset="0"/>
            </a:endParaRPr>
          </a:p>
          <a:p>
            <a:pPr>
              <a:spcAft>
                <a:spcPts val="600"/>
              </a:spcAft>
            </a:pPr>
            <a:r>
              <a:rPr lang="en-GB" sz="1400" kern="100" dirty="0">
                <a:solidFill>
                  <a:schemeClr val="accent4">
                    <a:lumMod val="50000"/>
                  </a:schemeClr>
                </a:solidFill>
                <a:effectLst/>
                <a:latin typeface="Aptos" panose="020B0004020202020204" pitchFamily="34" charset="0"/>
                <a:ea typeface="Aptos" panose="020B0004020202020204" pitchFamily="34" charset="0"/>
                <a:cs typeface="Times New Roman" panose="02020603050405020304" pitchFamily="18" charset="0"/>
              </a:rPr>
              <a:t>A guide to quickly boosting your digital support</a:t>
            </a:r>
            <a:endParaRPr lang="en-GB" sz="1200" kern="100" dirty="0">
              <a:solidFill>
                <a:schemeClr val="accent4">
                  <a:lumMod val="50000"/>
                </a:schemeClr>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FBE6E9CD-2F14-AE49-7432-B4FFA3F94C23}"/>
              </a:ext>
            </a:extLst>
          </p:cNvPr>
          <p:cNvSpPr txBox="1"/>
          <p:nvPr/>
        </p:nvSpPr>
        <p:spPr>
          <a:xfrm>
            <a:off x="365204" y="1191053"/>
            <a:ext cx="5373065" cy="2051844"/>
          </a:xfrm>
          <a:prstGeom prst="rect">
            <a:avLst/>
          </a:prstGeom>
          <a:noFill/>
          <a:ln w="3175">
            <a:solidFill>
              <a:schemeClr val="accent4">
                <a:lumMod val="75000"/>
              </a:schemeClr>
            </a:solidFill>
          </a:ln>
        </p:spPr>
        <p:txBody>
          <a:bodyPr wrap="square">
            <a:spAutoFit/>
          </a:bodyPr>
          <a:lstStyle/>
          <a:p>
            <a:pPr marL="0" marR="0" lvl="0" indent="0" algn="l" defTabSz="457200" rtl="0" eaLnBrk="1" fontAlgn="auto" latinLnBrk="0" hangingPunct="1">
              <a:spcBef>
                <a:spcPts val="0"/>
              </a:spcBef>
              <a:spcAft>
                <a:spcPts val="800"/>
              </a:spcAft>
              <a:buClrTx/>
              <a:buSzTx/>
              <a:buFontTx/>
              <a:buNone/>
              <a:tabLst/>
              <a:defRPr/>
            </a:pPr>
            <a:r>
              <a:rPr kumimoji="0" lang="en-GB" sz="1600" b="1" i="0" u="none" strike="noStrike" kern="100" cap="none" spc="0" normalizeH="0" baseline="0" noProof="0" dirty="0">
                <a:ln>
                  <a:noFill/>
                </a:ln>
                <a:solidFill>
                  <a:srgbClr val="0B769F"/>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rPr>
              <a:t>Recognising digital exclusion</a:t>
            </a:r>
            <a:r>
              <a:rPr kumimoji="0" lang="en-GB" sz="1400" b="1" i="0" u="none" strike="noStrike" kern="100" cap="none" spc="0" normalizeH="0" baseline="0" noProof="0" dirty="0">
                <a:ln>
                  <a:noFill/>
                </a:ln>
                <a:solidFill>
                  <a:srgbClr val="0B769F"/>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rPr>
              <a:t> </a:t>
            </a:r>
            <a:endParaRPr kumimoji="0" lang="en-GB" sz="1200" b="0" i="0" u="none" strike="noStrike" kern="100" cap="none" spc="0" normalizeH="0" baseline="0" noProof="0" dirty="0">
              <a:ln>
                <a:noFill/>
              </a:ln>
              <a:solidFill>
                <a:prstClr val="black"/>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spcBef>
                <a:spcPts val="0"/>
              </a:spcBef>
              <a:spcAft>
                <a:spcPts val="800"/>
              </a:spcAft>
              <a:buClrTx/>
              <a:buSzTx/>
              <a:buFontTx/>
              <a:buNone/>
              <a:tabLst/>
              <a:defRPr/>
            </a:pP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How much of your time is spent helping people in your community to fill in online forms? Identifying who needs what digital help and the barriers they  face is key to unlocking support to develop the digital confidence and meet more of their own needs online.</a:t>
            </a:r>
          </a:p>
          <a:p>
            <a:pPr marL="0" marR="0" lvl="0" indent="0" algn="l" defTabSz="457200" rtl="0" eaLnBrk="1" fontAlgn="auto" latinLnBrk="0" hangingPunct="1">
              <a:spcBef>
                <a:spcPts val="0"/>
              </a:spcBef>
              <a:spcAft>
                <a:spcPts val="800"/>
              </a:spcAft>
              <a:buClrTx/>
              <a:buSzTx/>
              <a:buFontTx/>
              <a:buNone/>
              <a:tabLst/>
              <a:defRPr/>
            </a:pP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The </a:t>
            </a:r>
            <a:r>
              <a:rPr kumimoji="0" lang="en-GB" sz="1400" b="1"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Helping Residents Get Online in K&amp;C Handbook</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has been produced by the RBKC Digital Inclusion Team to raise awareness of what digital exclusion can look like and the sorts of help available. </a:t>
            </a:r>
            <a:r>
              <a:rPr kumimoji="0" lang="en-GB" sz="1200" b="0" i="0" u="none" strike="noStrike" kern="100" cap="none" spc="0" normalizeH="0" baseline="0" noProof="0" dirty="0">
                <a:ln>
                  <a:noFill/>
                </a:ln>
                <a:solidFill>
                  <a:prstClr val="black"/>
                </a:solidFill>
                <a:effectLst/>
                <a:highlight>
                  <a:srgbClr val="FFFF00"/>
                </a:highlight>
                <a:uLnTx/>
                <a:uFillTx/>
                <a:latin typeface="Aptos" panose="020B0004020202020204" pitchFamily="34" charset="0"/>
                <a:ea typeface="Aptos" panose="020B0004020202020204" pitchFamily="34" charset="0"/>
                <a:cs typeface="Times New Roman" panose="02020603050405020304" pitchFamily="18" charset="0"/>
              </a:rPr>
              <a:t>(pdf provided to upload as a downloadable file)</a:t>
            </a:r>
          </a:p>
        </p:txBody>
      </p:sp>
      <p:sp>
        <p:nvSpPr>
          <p:cNvPr id="9" name="TextBox 8">
            <a:extLst>
              <a:ext uri="{FF2B5EF4-FFF2-40B4-BE49-F238E27FC236}">
                <a16:creationId xmlns:a16="http://schemas.microsoft.com/office/drawing/2014/main" id="{D9C942F2-4E0F-5B5B-3A2F-F96FD048BDEC}"/>
              </a:ext>
            </a:extLst>
          </p:cNvPr>
          <p:cNvSpPr txBox="1"/>
          <p:nvPr/>
        </p:nvSpPr>
        <p:spPr>
          <a:xfrm>
            <a:off x="365204" y="3361832"/>
            <a:ext cx="5373065" cy="2836161"/>
          </a:xfrm>
          <a:prstGeom prst="rect">
            <a:avLst/>
          </a:prstGeom>
          <a:noFill/>
          <a:ln>
            <a:solidFill>
              <a:srgbClr val="0070C0"/>
            </a:solidFill>
          </a:ln>
        </p:spPr>
        <p:txBody>
          <a:bodyPr wrap="square">
            <a:spAutoFit/>
          </a:bodyPr>
          <a:lstStyle/>
          <a:p>
            <a:pPr marL="0" marR="0" lvl="0" indent="0" algn="l" defTabSz="457200" rtl="0" eaLnBrk="1" fontAlgn="auto" latinLnBrk="0" hangingPunct="1">
              <a:spcBef>
                <a:spcPts val="0"/>
              </a:spcBef>
              <a:spcAft>
                <a:spcPts val="800"/>
              </a:spcAft>
              <a:buClrTx/>
              <a:buSzTx/>
              <a:buFontTx/>
              <a:buNone/>
              <a:tabLst/>
              <a:defRPr/>
            </a:pPr>
            <a:r>
              <a:rPr kumimoji="0" lang="en-GB" sz="1600" b="1" i="0" u="none" strike="noStrike" kern="100" cap="none" spc="0" normalizeH="0" baseline="0" noProof="0" dirty="0">
                <a:ln>
                  <a:noFill/>
                </a:ln>
                <a:solidFill>
                  <a:srgbClr val="0B769F"/>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rPr>
              <a:t>Signposting people to help &amp; support</a:t>
            </a:r>
          </a:p>
          <a:p>
            <a:pPr marL="0" marR="0" lvl="0" indent="0" algn="l" defTabSz="457200" rtl="0" eaLnBrk="1" fontAlgn="auto" latinLnBrk="0" hangingPunct="1">
              <a:spcBef>
                <a:spcPts val="0"/>
              </a:spcBef>
              <a:spcAft>
                <a:spcPts val="800"/>
              </a:spcAft>
              <a:buClrTx/>
              <a:buSzTx/>
              <a:buFontTx/>
              <a:buNone/>
              <a:tabLst/>
              <a:defRPr/>
            </a:pPr>
            <a:r>
              <a:rPr kumimoji="0" lang="en-GB" sz="1400" b="1"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Webpage: Getting Online in Kensington and Chelsea  </a:t>
            </a:r>
          </a:p>
          <a:p>
            <a:pPr marL="0" marR="0" lvl="0" indent="0" algn="l" defTabSz="457200" rtl="0" eaLnBrk="1" fontAlgn="auto" latinLnBrk="0" hangingPunct="1">
              <a:spcBef>
                <a:spcPts val="0"/>
              </a:spcBef>
              <a:spcAft>
                <a:spcPts val="800"/>
              </a:spcAft>
              <a:buClrTx/>
              <a:buSzTx/>
              <a:buFontTx/>
              <a:buNone/>
              <a:tabLst/>
              <a:defRPr/>
            </a:pPr>
            <a:r>
              <a:rPr kumimoji="0" lang="en-GB" sz="1400" b="1" i="0" u="sng" strike="noStrike" kern="100" cap="none" spc="0" normalizeH="0" baseline="0" noProof="0" dirty="0">
                <a:ln>
                  <a:noFill/>
                </a:ln>
                <a:solidFill>
                  <a:schemeClr val="accent4">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hlinkClick r:id="rId2"/>
              </a:rPr>
              <a:t>www.rbkc.gov.uk/help-to-get-online</a:t>
            </a:r>
            <a:r>
              <a:rPr kumimoji="0" lang="en-GB" sz="1400" b="1" i="0" u="sng" strike="noStrike" kern="100" cap="none" spc="0" normalizeH="0" baseline="0" noProof="0" dirty="0">
                <a:ln>
                  <a:noFill/>
                </a:ln>
                <a:solidFill>
                  <a:schemeClr val="accent4">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rPr>
              <a:t> </a:t>
            </a:r>
            <a:r>
              <a:rPr lang="en-GB" sz="1400" kern="100" noProof="0" dirty="0">
                <a:solidFill>
                  <a:schemeClr val="accent4">
                    <a:lumMod val="75000"/>
                  </a:schemeClr>
                </a:solidFill>
                <a:latin typeface="Aptos" panose="020B0004020202020204" pitchFamily="34" charset="0"/>
                <a:ea typeface="Aptos" panose="020B0004020202020204" pitchFamily="34" charset="0"/>
                <a:cs typeface="Times New Roman" panose="02020603050405020304" pitchFamily="18" charset="0"/>
              </a:rPr>
              <a:t>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easy access to: </a:t>
            </a:r>
          </a:p>
          <a:p>
            <a:pPr marR="0" lvl="0" algn="l" defTabSz="457200" rtl="0" eaLnBrk="1" fontAlgn="auto" latinLnBrk="0" hangingPunct="1">
              <a:spcBef>
                <a:spcPts val="0"/>
              </a:spcBef>
              <a:spcAft>
                <a:spcPts val="0"/>
              </a:spcAft>
              <a:buClrTx/>
              <a:buSzTx/>
              <a:tabLst/>
              <a:defRPr/>
            </a:pPr>
            <a:r>
              <a:rPr kumimoji="0" lang="en-GB" sz="1200" b="1"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Digital Inclusion Support Brochure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Download and make sure you have a printed copy at hand. RBKC Digital Inclusion team produces this to help staff and residents find help to get online. </a:t>
            </a:r>
          </a:p>
          <a:p>
            <a:pPr marR="0" lvl="0" algn="l" defTabSz="457200" rtl="0" eaLnBrk="1" fontAlgn="auto" latinLnBrk="0" hangingPunct="1">
              <a:spcBef>
                <a:spcPts val="0"/>
              </a:spcBef>
              <a:spcAft>
                <a:spcPts val="0"/>
              </a:spcAft>
              <a:buClrTx/>
              <a:buSzTx/>
              <a:tabLst/>
              <a:defRPr/>
            </a:pPr>
            <a:endPar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R="0" lvl="0" algn="l" defTabSz="457200" rtl="0" eaLnBrk="1" fontAlgn="auto" latinLnBrk="0" hangingPunct="1">
              <a:spcBef>
                <a:spcPts val="0"/>
              </a:spcBef>
              <a:spcAft>
                <a:spcPts val="0"/>
              </a:spcAft>
              <a:buClrTx/>
              <a:buSzTx/>
              <a:tabLst/>
              <a:defRPr/>
            </a:pPr>
            <a:r>
              <a:rPr kumimoji="0" lang="en-GB" sz="1200" b="1"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Digital Helper Drop-in Support Map</a:t>
            </a:r>
            <a:r>
              <a:rPr kumimoji="0" lang="en-GB" sz="12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interactive map to locate support</a:t>
            </a:r>
          </a:p>
          <a:p>
            <a:pPr marR="0" lvl="0" algn="l" defTabSz="457200" rtl="0" eaLnBrk="1" fontAlgn="auto" latinLnBrk="0" hangingPunct="1">
              <a:spcBef>
                <a:spcPts val="0"/>
              </a:spcBef>
              <a:spcAft>
                <a:spcPts val="0"/>
              </a:spcAft>
              <a:buClrTx/>
              <a:buSzTx/>
              <a:tabLst/>
              <a:defRPr/>
            </a:pPr>
            <a:endParaRPr kumimoji="0" lang="en-GB" sz="12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spcBef>
                <a:spcPts val="0"/>
              </a:spcBef>
              <a:spcAft>
                <a:spcPts val="800"/>
              </a:spcAft>
              <a:buClrTx/>
              <a:buSzTx/>
              <a:buFontTx/>
              <a:buNone/>
              <a:tabLst/>
              <a:defRPr/>
            </a:pPr>
            <a:r>
              <a:rPr kumimoji="0" lang="en-GB" sz="1400" b="1"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RBKC Digital Inclusion Helpline</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 </a:t>
            </a:r>
            <a:r>
              <a:rPr kumimoji="0" lang="en-GB" sz="1400" b="1"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020 7361 2080</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sz="1200" b="0" i="0" u="none" strike="noStrike" kern="100" cap="none" spc="0" normalizeH="0" baseline="0" noProof="0" dirty="0">
                <a:ln>
                  <a:noFill/>
                </a:ln>
                <a:solidFill>
                  <a:schemeClr val="accent4">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For residents struggling to access  online council services, please refer them for support to the dedicated helpline</a:t>
            </a:r>
          </a:p>
        </p:txBody>
      </p:sp>
      <p:sp>
        <p:nvSpPr>
          <p:cNvPr id="13" name="TextBox 12">
            <a:extLst>
              <a:ext uri="{FF2B5EF4-FFF2-40B4-BE49-F238E27FC236}">
                <a16:creationId xmlns:a16="http://schemas.microsoft.com/office/drawing/2014/main" id="{35721470-7C08-BD88-12D2-9966BBB8FF6A}"/>
              </a:ext>
            </a:extLst>
          </p:cNvPr>
          <p:cNvSpPr txBox="1"/>
          <p:nvPr/>
        </p:nvSpPr>
        <p:spPr>
          <a:xfrm>
            <a:off x="365204" y="6545629"/>
            <a:ext cx="5373065" cy="2739211"/>
          </a:xfrm>
          <a:prstGeom prst="rect">
            <a:avLst/>
          </a:prstGeom>
          <a:noFill/>
          <a:ln>
            <a:solidFill>
              <a:srgbClr val="0070C0"/>
            </a:solidFill>
          </a:ln>
        </p:spPr>
        <p:txBody>
          <a:bodyPr wrap="square" lIns="91440" tIns="45720" rIns="91440" bIns="45720" anchor="t">
            <a:spAutoFit/>
          </a:bodyPr>
          <a:lstStyle/>
          <a:p>
            <a:pPr marL="0" marR="0" lvl="0" indent="0" algn="l" defTabSz="457200" rtl="0" eaLnBrk="1" fontAlgn="auto" latinLnBrk="0" hangingPunct="1">
              <a:spcBef>
                <a:spcPts val="0"/>
              </a:spcBef>
              <a:spcAft>
                <a:spcPts val="800"/>
              </a:spcAft>
              <a:buClrTx/>
              <a:buSzTx/>
              <a:buFontTx/>
              <a:buNone/>
              <a:tabLst/>
              <a:defRPr/>
            </a:pPr>
            <a:r>
              <a:rPr kumimoji="0" lang="en-GB" sz="1600" b="1" i="0" u="none" strike="noStrike" kern="100" cap="none" spc="0" normalizeH="0" baseline="0" noProof="0" dirty="0">
                <a:ln>
                  <a:noFill/>
                </a:ln>
                <a:solidFill>
                  <a:srgbClr val="0B769F"/>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rPr>
              <a:t>Connecting to Opportunities</a:t>
            </a:r>
            <a:r>
              <a:rPr kumimoji="0" lang="en-GB" sz="1200" b="0" i="0" u="none" strike="noStrike" kern="100" cap="none" spc="0" normalizeH="0" baseline="0" noProof="0" dirty="0">
                <a:ln>
                  <a:noFill/>
                </a:ln>
                <a:solidFill>
                  <a:prstClr val="black"/>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rPr>
              <a:t> </a:t>
            </a:r>
          </a:p>
          <a:p>
            <a:pPr marL="0" marR="0" lvl="0" indent="0" algn="l" defTabSz="457200" rtl="0" eaLnBrk="1" fontAlgn="auto" latinLnBrk="0" hangingPunct="1">
              <a:spcBef>
                <a:spcPts val="0"/>
              </a:spcBef>
              <a:spcAft>
                <a:spcPts val="800"/>
              </a:spcAft>
              <a:buClrTx/>
              <a:buSzTx/>
              <a:buFontTx/>
              <a:buNone/>
              <a:tabLst/>
              <a:defRPr/>
            </a:pPr>
            <a:r>
              <a:rPr kumimoji="0" lang="en-GB" sz="1400" b="1" i="0" u="none" strike="noStrike" kern="100" cap="none" spc="0" normalizeH="0" baseline="0" noProof="0" dirty="0">
                <a:ln>
                  <a:noFill/>
                </a:ln>
                <a:solidFill>
                  <a:schemeClr val="accent4">
                    <a:lumMod val="75000"/>
                  </a:schemeClr>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rPr>
              <a:t>RBKC Digital Inclusion Partnership</a:t>
            </a:r>
            <a:endParaRPr kumimoji="0" lang="en-GB" sz="1200" b="0" i="0" u="none" strike="noStrike" kern="100" cap="none" spc="0" normalizeH="0" baseline="0" noProof="0" dirty="0">
              <a:ln>
                <a:noFill/>
              </a:ln>
              <a:solidFill>
                <a:prstClr val="black"/>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endParaRPr>
          </a:p>
          <a:p>
            <a:pPr marR="0" lvl="0" algn="l" defTabSz="457200" rtl="0" eaLnBrk="1" fontAlgn="auto" latinLnBrk="0" hangingPunct="1">
              <a:spcBef>
                <a:spcPts val="0"/>
              </a:spcBef>
              <a:spcAft>
                <a:spcPts val="0"/>
              </a:spcAft>
              <a:buClrTx/>
              <a:buSzTx/>
              <a:tabLst/>
              <a:defRPr/>
            </a:pPr>
            <a:r>
              <a:rPr kumimoji="0" lang="en-GB" sz="1200" b="0" i="0" u="none" strike="noStrike" kern="100" cap="none" spc="0" normalizeH="0" baseline="0" noProof="0">
                <a:ln>
                  <a:noFill/>
                </a:ln>
                <a:solidFill>
                  <a:prstClr val="black"/>
                </a:solidFill>
                <a:effectLst/>
                <a:highlight>
                  <a:srgbClr val="808080"/>
                </a:highlight>
                <a:uLnTx/>
                <a:uFillTx/>
                <a:latin typeface="Aptos"/>
                <a:ea typeface="Aptos" panose="020B0004020202020204" pitchFamily="34" charset="0"/>
                <a:cs typeface="Times New Roman"/>
              </a:rPr>
              <a:t>Multisector local partnership connecting organisations working with digitally excluded residents, sharing knowledge, collaborating </a:t>
            </a:r>
            <a:r>
              <a:rPr lang="en-GB" sz="1200" kern="100">
                <a:solidFill>
                  <a:prstClr val="black"/>
                </a:solidFill>
                <a:highlight>
                  <a:srgbClr val="808080"/>
                </a:highlight>
                <a:latin typeface="Aptos"/>
                <a:ea typeface="Aptos" panose="020B0004020202020204" pitchFamily="34" charset="0"/>
                <a:cs typeface="Times New Roman"/>
              </a:rPr>
              <a:t>to ensure</a:t>
            </a:r>
            <a:r>
              <a:rPr kumimoji="0" lang="en-GB" sz="1200" b="0" i="0" u="none" strike="noStrike" kern="100" cap="none" spc="0" normalizeH="0" baseline="0" noProof="0">
                <a:ln>
                  <a:noFill/>
                </a:ln>
                <a:solidFill>
                  <a:prstClr val="black"/>
                </a:solidFill>
                <a:effectLst/>
                <a:highlight>
                  <a:srgbClr val="808080"/>
                </a:highlight>
                <a:uLnTx/>
                <a:uFillTx/>
                <a:latin typeface="Aptos"/>
                <a:ea typeface="Aptos" panose="020B0004020202020204" pitchFamily="34" charset="0"/>
                <a:cs typeface="Times New Roman"/>
              </a:rPr>
              <a:t> no one is left behind.</a:t>
            </a:r>
            <a:r>
              <a:rPr kumimoji="0" lang="en-GB" sz="1200" b="0" i="0" u="none" strike="noStrike" kern="100" cap="none" spc="0" normalizeH="0" baseline="0" noProof="0">
                <a:ln>
                  <a:noFill/>
                </a:ln>
                <a:solidFill>
                  <a:prstClr val="black"/>
                </a:solidFill>
                <a:effectLst/>
                <a:highlight>
                  <a:srgbClr val="FFFF00"/>
                </a:highlight>
                <a:uLnTx/>
                <a:uFillTx/>
                <a:latin typeface="Aptos"/>
                <a:ea typeface="Aptos" panose="020B0004020202020204" pitchFamily="34" charset="0"/>
                <a:cs typeface="Times New Roman"/>
              </a:rPr>
              <a:t> </a:t>
            </a:r>
            <a:r>
              <a:rPr lang="en-GB" sz="1200" kern="100">
                <a:solidFill>
                  <a:prstClr val="black"/>
                </a:solidFill>
                <a:highlight>
                  <a:srgbClr val="FFFF00"/>
                </a:highlight>
                <a:latin typeface="Aptos"/>
                <a:ea typeface="Aptos" panose="020B0004020202020204" pitchFamily="34" charset="0"/>
                <a:cs typeface="Times New Roman"/>
              </a:rPr>
              <a:t>This</a:t>
            </a:r>
            <a:r>
              <a:rPr kumimoji="0" lang="en-GB" sz="1200" b="0" i="0" u="none" strike="noStrike" kern="100" cap="none" spc="0" normalizeH="0" baseline="0" noProof="0">
                <a:ln>
                  <a:noFill/>
                </a:ln>
                <a:solidFill>
                  <a:prstClr val="black"/>
                </a:solidFill>
                <a:effectLst/>
                <a:highlight>
                  <a:srgbClr val="FFFF00"/>
                </a:highlight>
                <a:uLnTx/>
                <a:uFillTx/>
                <a:latin typeface="Aptos"/>
                <a:ea typeface="Aptos" panose="020B0004020202020204" pitchFamily="34" charset="0"/>
                <a:cs typeface="Times New Roman"/>
              </a:rPr>
              <a:t> section is now included in the first page </a:t>
            </a:r>
            <a:endParaRPr lang="en-GB" sz="1200" b="0" i="0" u="none" strike="noStrike" kern="100" cap="none" spc="0" normalizeH="0" baseline="0" noProof="0">
              <a:ln>
                <a:noFill/>
              </a:ln>
              <a:solidFill>
                <a:prstClr val="black"/>
              </a:solidFill>
              <a:effectLst/>
              <a:highlight>
                <a:srgbClr val="FFFF00"/>
              </a:highlight>
              <a:uLnTx/>
              <a:uFillTx/>
              <a:latin typeface="Aptos"/>
              <a:ea typeface="Aptos" panose="020B0004020202020204" pitchFamily="34" charset="0"/>
              <a:cs typeface="Times New Roman"/>
            </a:endParaRPr>
          </a:p>
          <a:p>
            <a:pPr marR="0" lvl="0" algn="l" defTabSz="457200" rtl="0" eaLnBrk="1" fontAlgn="auto" latinLnBrk="0" hangingPunct="1">
              <a:spcBef>
                <a:spcPts val="0"/>
              </a:spcBef>
              <a:spcAft>
                <a:spcPts val="0"/>
              </a:spcAft>
              <a:buClrTx/>
              <a:buSzTx/>
              <a:tabLst/>
              <a:defRPr/>
            </a:pPr>
            <a:r>
              <a:rPr kumimoji="0" lang="en-GB" sz="1200" b="0" i="0" u="none" strike="noStrike" kern="100" cap="none" spc="0" normalizeH="0" baseline="0" noProof="0" dirty="0">
                <a:ln>
                  <a:noFill/>
                </a:ln>
                <a:solidFill>
                  <a:prstClr val="black"/>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rPr>
              <a:t>Sign up to the </a:t>
            </a:r>
            <a:r>
              <a:rPr kumimoji="0" lang="en-GB" sz="1200" b="1" i="0" u="none" strike="noStrike" kern="100" cap="none" spc="0" normalizeH="0" baseline="0" noProof="0" dirty="0">
                <a:ln>
                  <a:noFill/>
                </a:ln>
                <a:solidFill>
                  <a:prstClr val="black"/>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rPr>
              <a:t>Newsletter</a:t>
            </a:r>
            <a:r>
              <a:rPr kumimoji="0" lang="en-GB" sz="1200" b="0" i="0" u="none" strike="noStrike" kern="100" cap="none" spc="0" normalizeH="0" baseline="0" noProof="0" dirty="0">
                <a:ln>
                  <a:noFill/>
                </a:ln>
                <a:solidFill>
                  <a:prstClr val="black"/>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rPr>
              <a:t> : </a:t>
            </a:r>
            <a:r>
              <a:rPr kumimoji="0" lang="en-GB" sz="1200" b="0" i="0" u="sng" strike="noStrike" kern="100" cap="none" spc="0" normalizeH="0" baseline="0" noProof="0" dirty="0">
                <a:ln>
                  <a:noFill/>
                </a:ln>
                <a:solidFill>
                  <a:srgbClr val="467886"/>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hlinkClick r:id="rId3"/>
              </a:rPr>
              <a:t>https://pages.comms.rbkc.gov.uk/p/digitalinclusion</a:t>
            </a:r>
            <a:r>
              <a:rPr kumimoji="0" lang="en-GB" sz="1200" b="0" i="0" u="none" strike="noStrike" kern="100" cap="none" spc="0" normalizeH="0" baseline="0" noProof="0" dirty="0">
                <a:ln>
                  <a:noFill/>
                </a:ln>
                <a:solidFill>
                  <a:prstClr val="black"/>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rPr>
              <a:t> </a:t>
            </a:r>
          </a:p>
          <a:p>
            <a:pPr marR="0" lvl="0" algn="l" defTabSz="457200" rtl="0" eaLnBrk="1" fontAlgn="auto" latinLnBrk="0" hangingPunct="1">
              <a:spcBef>
                <a:spcPts val="0"/>
              </a:spcBef>
              <a:spcAft>
                <a:spcPts val="800"/>
              </a:spcAft>
              <a:buClrTx/>
              <a:buSzTx/>
              <a:tabLst/>
              <a:defRPr/>
            </a:pPr>
            <a:r>
              <a:rPr kumimoji="0" lang="en-GB" sz="1200" b="0" i="0" u="none" strike="noStrike" kern="100" cap="none" spc="0" normalizeH="0" baseline="0" noProof="0" dirty="0">
                <a:ln>
                  <a:noFill/>
                </a:ln>
                <a:solidFill>
                  <a:prstClr val="black"/>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rPr>
              <a:t>Have the </a:t>
            </a:r>
            <a:r>
              <a:rPr kumimoji="0" lang="en-GB" sz="1200" b="1" i="0" u="none" strike="noStrike" kern="100" cap="none" spc="0" normalizeH="0" baseline="0" noProof="0" dirty="0">
                <a:ln>
                  <a:noFill/>
                </a:ln>
                <a:solidFill>
                  <a:prstClr val="black"/>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rPr>
              <a:t>monthly meetings</a:t>
            </a:r>
            <a:r>
              <a:rPr kumimoji="0" lang="en-GB" sz="1200" b="0" i="0" u="none" strike="noStrike" kern="100" cap="none" spc="0" normalizeH="0" baseline="0" noProof="0" dirty="0">
                <a:ln>
                  <a:noFill/>
                </a:ln>
                <a:solidFill>
                  <a:prstClr val="black"/>
                </a:solidFill>
                <a:effectLst/>
                <a:highlight>
                  <a:srgbClr val="808080"/>
                </a:highlight>
                <a:uLnTx/>
                <a:uFillTx/>
                <a:latin typeface="Aptos" panose="020B0004020202020204" pitchFamily="34" charset="0"/>
                <a:ea typeface="Aptos" panose="020B0004020202020204" pitchFamily="34" charset="0"/>
                <a:cs typeface="Times New Roman" panose="02020603050405020304" pitchFamily="18" charset="0"/>
              </a:rPr>
              <a:t> in your calendar 10-11am last Tues of every month</a:t>
            </a:r>
          </a:p>
          <a:p>
            <a:pPr lvl="0">
              <a:spcAft>
                <a:spcPts val="800"/>
              </a:spcAft>
              <a:defRPr/>
            </a:pPr>
            <a:r>
              <a:rPr kumimoji="0" lang="en-GB" sz="1400" b="1" i="0" u="none" strike="noStrike" kern="100" cap="none" spc="0" normalizeH="0" baseline="0" noProof="0" dirty="0">
                <a:ln>
                  <a:noFill/>
                </a:ln>
                <a:solidFill>
                  <a:schemeClr val="accent4">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rPr>
              <a:t>Get Online London</a:t>
            </a:r>
            <a:r>
              <a:rPr kumimoji="0" lang="en-GB" sz="1400" b="0" i="0" u="none" strike="noStrike" kern="100" cap="none" spc="0" normalizeH="0" baseline="0" noProof="0" dirty="0">
                <a:ln>
                  <a:noFill/>
                </a:ln>
                <a:solidFill>
                  <a:schemeClr val="accent4">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sz="12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is London’s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first Digital Inclusion service, supported by the Mayor of London and the London Office of Technology and Innovation (LOTI).  </a:t>
            </a:r>
            <a:r>
              <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Join their peer support community on their Basecamp online forum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and </a:t>
            </a:r>
            <a:r>
              <a:rPr lang="en-GB" sz="1200"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get advice and guidance from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other organisations across London : </a:t>
            </a:r>
            <a:r>
              <a:rPr kumimoji="0" lang="en-GB" sz="1200" b="0" i="0" u="sng" strike="noStrike" kern="100" cap="none" spc="0" normalizeH="0" baseline="0" noProof="0" dirty="0">
                <a:ln>
                  <a:noFill/>
                </a:ln>
                <a:solidFill>
                  <a:srgbClr val="467886"/>
                </a:solidFill>
                <a:effectLst/>
                <a:uLnTx/>
                <a:uFillTx/>
                <a:latin typeface="Aptos" panose="020B0004020202020204" pitchFamily="34" charset="0"/>
                <a:ea typeface="Aptos" panose="020B0004020202020204" pitchFamily="34" charset="0"/>
                <a:cs typeface="Times New Roman" panose="02020603050405020304" pitchFamily="18" charset="0"/>
                <a:hlinkClick r:id="rId4"/>
              </a:rPr>
              <a:t>www.loti.london/projects/diip</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a:t>
            </a:r>
          </a:p>
        </p:txBody>
      </p:sp>
      <p:sp>
        <p:nvSpPr>
          <p:cNvPr id="18" name="TextBox 17">
            <a:extLst>
              <a:ext uri="{FF2B5EF4-FFF2-40B4-BE49-F238E27FC236}">
                <a16:creationId xmlns:a16="http://schemas.microsoft.com/office/drawing/2014/main" id="{CA1FF3EE-102B-AB0A-9A32-C015F7754BB7}"/>
              </a:ext>
            </a:extLst>
          </p:cNvPr>
          <p:cNvSpPr txBox="1"/>
          <p:nvPr/>
        </p:nvSpPr>
        <p:spPr>
          <a:xfrm>
            <a:off x="5829475" y="3861123"/>
            <a:ext cx="1028525" cy="1451423"/>
          </a:xfrm>
          <a:prstGeom prst="rect">
            <a:avLst/>
          </a:prstGeom>
          <a:solidFill>
            <a:schemeClr val="accent1">
              <a:lumMod val="20000"/>
              <a:lumOff val="80000"/>
            </a:schemeClr>
          </a:solidFill>
        </p:spPr>
        <p:txBody>
          <a:bodyPr wrap="square">
            <a:spAutoFit/>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GB" sz="1200" b="1" kern="100" dirty="0">
                <a:solidFill>
                  <a:prstClr val="black"/>
                </a:solidFill>
                <a:latin typeface="Aptos" panose="020B0004020202020204" pitchFamily="34" charset="0"/>
                <a:ea typeface="Aptos" panose="020B0004020202020204" pitchFamily="34" charset="0"/>
                <a:cs typeface="Times New Roman" panose="02020603050405020304" pitchFamily="18" charset="0"/>
              </a:rPr>
              <a:t>Get Online in K&amp;C</a:t>
            </a:r>
            <a:r>
              <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a:t>
            </a:r>
          </a:p>
          <a:p>
            <a:pPr marL="0" marR="0" lvl="0" indent="0" algn="l" defTabSz="457200" rtl="0" eaLnBrk="1" fontAlgn="auto" latinLnBrk="0" hangingPunct="1">
              <a:lnSpc>
                <a:spcPct val="115000"/>
              </a:lnSpc>
              <a:spcBef>
                <a:spcPts val="0"/>
              </a:spcBef>
              <a:spcAft>
                <a:spcPts val="800"/>
              </a:spcAft>
              <a:buClrTx/>
              <a:buSzTx/>
              <a:buFontTx/>
              <a:buNone/>
              <a:tabLst/>
              <a:defRPr/>
            </a:pPr>
            <a:endParaRPr lang="en-GB" sz="1200" b="1" kern="100" dirty="0">
              <a:solidFill>
                <a:prstClr val="black"/>
              </a:solidFill>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800"/>
              </a:spcAft>
              <a:buClrTx/>
              <a:buSzTx/>
              <a:buFontTx/>
              <a:buNone/>
              <a:tabLst/>
              <a:defRPr/>
            </a:pPr>
            <a:endPar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800"/>
              </a:spcAft>
              <a:buClrTx/>
              <a:buSzTx/>
              <a:buFontTx/>
              <a:buNone/>
              <a:tabLst/>
              <a:defRPr/>
            </a:pPr>
            <a:endParaRPr lang="en-GB" sz="1200" b="1" kern="100" dirty="0">
              <a:solidFill>
                <a:prstClr val="black"/>
              </a:solidFill>
              <a:latin typeface="Aptos" panose="020B0004020202020204" pitchFamily="34" charset="0"/>
              <a:ea typeface="Aptos" panose="020B0004020202020204" pitchFamily="34" charset="0"/>
              <a:cs typeface="Times New Roman" panose="02020603050405020304" pitchFamily="18" charset="0"/>
            </a:endParaRPr>
          </a:p>
        </p:txBody>
      </p:sp>
      <p:pic>
        <p:nvPicPr>
          <p:cNvPr id="15" name="Picture 14" descr="A blue and white logo&#10;&#10;AI-generated content may be incorrect.">
            <a:extLst>
              <a:ext uri="{FF2B5EF4-FFF2-40B4-BE49-F238E27FC236}">
                <a16:creationId xmlns:a16="http://schemas.microsoft.com/office/drawing/2014/main" id="{A26BCE7B-FF6F-5915-0AE0-ABDBB735B56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75925" y="753791"/>
            <a:ext cx="2057051" cy="717331"/>
          </a:xfrm>
          <a:prstGeom prst="rect">
            <a:avLst/>
          </a:prstGeom>
        </p:spPr>
      </p:pic>
      <p:sp>
        <p:nvSpPr>
          <p:cNvPr id="3" name="TextBox 2">
            <a:extLst>
              <a:ext uri="{FF2B5EF4-FFF2-40B4-BE49-F238E27FC236}">
                <a16:creationId xmlns:a16="http://schemas.microsoft.com/office/drawing/2014/main" id="{404DD40D-8BF0-4195-A0BD-AE4B9F52EEB3}"/>
              </a:ext>
            </a:extLst>
          </p:cNvPr>
          <p:cNvSpPr txBox="1"/>
          <p:nvPr/>
        </p:nvSpPr>
        <p:spPr>
          <a:xfrm>
            <a:off x="5823667" y="7111881"/>
            <a:ext cx="1028525" cy="1525739"/>
          </a:xfrm>
          <a:prstGeom prst="rect">
            <a:avLst/>
          </a:prstGeom>
          <a:solidFill>
            <a:schemeClr val="accent1">
              <a:lumMod val="20000"/>
              <a:lumOff val="80000"/>
            </a:schemeClr>
          </a:solidFill>
        </p:spPr>
        <p:txBody>
          <a:bodyPr wrap="square">
            <a:spAutoFit/>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Sign up Partnership Newsletter</a:t>
            </a:r>
          </a:p>
          <a:p>
            <a:pPr marL="0" marR="0" lvl="0" indent="0" algn="l" defTabSz="457200" rtl="0" eaLnBrk="1" fontAlgn="auto" latinLnBrk="0" hangingPunct="1">
              <a:lnSpc>
                <a:spcPct val="115000"/>
              </a:lnSpc>
              <a:spcBef>
                <a:spcPts val="0"/>
              </a:spcBef>
              <a:spcAft>
                <a:spcPts val="800"/>
              </a:spcAft>
              <a:buClrTx/>
              <a:buSzTx/>
              <a:buFontTx/>
              <a:buNone/>
              <a:tabLst/>
              <a:defRPr/>
            </a:pPr>
            <a:endParaRPr lang="en-GB" sz="1200" b="1" kern="100" dirty="0">
              <a:solidFill>
                <a:prstClr val="black"/>
              </a:solidFill>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800"/>
              </a:spcAft>
              <a:buClrTx/>
              <a:buSzTx/>
              <a:buFontTx/>
              <a:buNone/>
              <a:tabLst/>
              <a:defRPr/>
            </a:pPr>
            <a:endParaRPr kumimoji="0" lang="en-GB" sz="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800"/>
              </a:spcAft>
              <a:buClrTx/>
              <a:buSzTx/>
              <a:buFontTx/>
              <a:buNone/>
              <a:tabLst/>
              <a:defRPr/>
            </a:pPr>
            <a:endParaRPr kumimoji="0" lang="en-GB" sz="8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pic>
        <p:nvPicPr>
          <p:cNvPr id="6" name="Picture 5" descr="A qr code on a white background&#10;&#10;AI-generated content may be incorrect.">
            <a:extLst>
              <a:ext uri="{FF2B5EF4-FFF2-40B4-BE49-F238E27FC236}">
                <a16:creationId xmlns:a16="http://schemas.microsoft.com/office/drawing/2014/main" id="{189CB8E6-1914-B7EB-56FE-28F8E998FA5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79819" y="4315994"/>
            <a:ext cx="927836" cy="927836"/>
          </a:xfrm>
          <a:prstGeom prst="rect">
            <a:avLst/>
          </a:prstGeom>
        </p:spPr>
      </p:pic>
      <p:pic>
        <p:nvPicPr>
          <p:cNvPr id="10" name="Picture 9" descr="A qr code on a white background&#10;&#10;AI-generated content may be incorrect.">
            <a:extLst>
              <a:ext uri="{FF2B5EF4-FFF2-40B4-BE49-F238E27FC236}">
                <a16:creationId xmlns:a16="http://schemas.microsoft.com/office/drawing/2014/main" id="{AF0EB3C5-597D-95EF-308B-A30DE05E32E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99190" y="7895565"/>
            <a:ext cx="877478" cy="877478"/>
          </a:xfrm>
          <a:prstGeom prst="rect">
            <a:avLst/>
          </a:prstGeom>
        </p:spPr>
      </p:pic>
    </p:spTree>
    <p:extLst>
      <p:ext uri="{BB962C8B-B14F-4D97-AF65-F5344CB8AC3E}">
        <p14:creationId xmlns:p14="http://schemas.microsoft.com/office/powerpoint/2010/main" val="2469116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179DC4-420B-31EA-AEDD-57D1E95E665C}"/>
              </a:ext>
            </a:extLst>
          </p:cNvPr>
          <p:cNvSpPr txBox="1"/>
          <p:nvPr/>
        </p:nvSpPr>
        <p:spPr>
          <a:xfrm>
            <a:off x="229619" y="155910"/>
            <a:ext cx="5883994" cy="715324"/>
          </a:xfrm>
          <a:prstGeom prst="rect">
            <a:avLst/>
          </a:prstGeom>
          <a:noFill/>
        </p:spPr>
        <p:txBody>
          <a:bodyPr wrap="square">
            <a:spAutoFit/>
          </a:bodyPr>
          <a:lstStyle/>
          <a:p>
            <a:pPr>
              <a:lnSpc>
                <a:spcPct val="115000"/>
              </a:lnSpc>
              <a:spcAft>
                <a:spcPts val="800"/>
              </a:spcAft>
            </a:pPr>
            <a:r>
              <a:rPr lang="en-GB" b="1" kern="100" dirty="0">
                <a:solidFill>
                  <a:srgbClr val="0B769F"/>
                </a:solidFill>
                <a:effectLst/>
                <a:highlight>
                  <a:srgbClr val="F0F0F0"/>
                </a:highlight>
                <a:latin typeface="Aptos" panose="020B0004020202020204" pitchFamily="34" charset="0"/>
                <a:ea typeface="Aptos" panose="020B0004020202020204" pitchFamily="34" charset="0"/>
                <a:cs typeface="Times New Roman" panose="02020603050405020304" pitchFamily="18" charset="0"/>
              </a:rPr>
              <a:t>Resources to support residents</a:t>
            </a:r>
            <a:r>
              <a:rPr lang="en-GB" kern="100" dirty="0">
                <a:effectLst/>
                <a:highlight>
                  <a:srgbClr val="F0F0F0"/>
                </a:highligh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pPr>
            <a:r>
              <a:rPr lang="en-GB" sz="1200" kern="100" dirty="0">
                <a:solidFill>
                  <a:schemeClr val="accent4">
                    <a:lumMod val="75000"/>
                  </a:schemeClr>
                </a:solidFill>
                <a:effectLst/>
                <a:highlight>
                  <a:srgbClr val="F0F0F0"/>
                </a:highlight>
                <a:latin typeface="Aptos" panose="020B0004020202020204" pitchFamily="34" charset="0"/>
                <a:ea typeface="Aptos" panose="020B0004020202020204" pitchFamily="34" charset="0"/>
                <a:cs typeface="Times New Roman" panose="02020603050405020304" pitchFamily="18" charset="0"/>
              </a:rPr>
              <a:t>More support listed in the </a:t>
            </a:r>
            <a:r>
              <a:rPr lang="en-GB" sz="1200" b="1" kern="100" dirty="0">
                <a:solidFill>
                  <a:schemeClr val="accent4">
                    <a:lumMod val="75000"/>
                  </a:schemeClr>
                </a:solidFill>
                <a:effectLst/>
                <a:highlight>
                  <a:srgbClr val="F0F0F0"/>
                </a:highlight>
                <a:latin typeface="Aptos" panose="020B0004020202020204" pitchFamily="34" charset="0"/>
                <a:ea typeface="Aptos" panose="020B0004020202020204" pitchFamily="34" charset="0"/>
                <a:cs typeface="Times New Roman" panose="02020603050405020304" pitchFamily="18" charset="0"/>
              </a:rPr>
              <a:t>Digital Inclusion Support Brochure</a:t>
            </a:r>
            <a:endParaRPr lang="en-GB" sz="1200" kern="100" dirty="0">
              <a:solidFill>
                <a:schemeClr val="accent4">
                  <a:lumMod val="75000"/>
                </a:schemeClr>
              </a:solidFill>
              <a:effectLst/>
              <a:highlight>
                <a:srgbClr val="F0F0F0"/>
              </a:highligh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BA492C8-5256-04DC-8F63-1DCD9CB92D01}"/>
              </a:ext>
            </a:extLst>
          </p:cNvPr>
          <p:cNvSpPr txBox="1"/>
          <p:nvPr/>
        </p:nvSpPr>
        <p:spPr>
          <a:xfrm>
            <a:off x="374154" y="953014"/>
            <a:ext cx="6109689" cy="4042132"/>
          </a:xfrm>
          <a:prstGeom prst="rect">
            <a:avLst/>
          </a:prstGeom>
          <a:noFill/>
          <a:ln>
            <a:solidFill>
              <a:srgbClr val="0070C0"/>
            </a:solidFill>
          </a:ln>
        </p:spPr>
        <p:txBody>
          <a:bodyPr wrap="square" lIns="91440" tIns="45720" rIns="91440" bIns="45720" anchor="t">
            <a:spAutoFit/>
          </a:bodyPr>
          <a:lstStyle/>
          <a:p>
            <a:pPr marL="0" marR="0" lvl="0" indent="0" algn="l" defTabSz="457200" rtl="0" eaLnBrk="1" fontAlgn="auto" latinLnBrk="0" hangingPunct="1">
              <a:spcAft>
                <a:spcPts val="800"/>
              </a:spcAft>
              <a:buClrTx/>
              <a:buSzTx/>
              <a:buFontTx/>
              <a:buNone/>
              <a:tabLst/>
              <a:defRPr/>
            </a:pPr>
            <a:r>
              <a:rPr kumimoji="0" lang="en-GB" sz="1400" b="1" i="0" u="none" strike="noStrike" kern="1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Digital Skills &amp; Support</a:t>
            </a:r>
            <a:endParaRPr kumimoji="0" lang="en-GB" sz="14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buClrTx/>
              <a:buSzTx/>
              <a:buFontTx/>
              <a:buNone/>
              <a:tabLst>
                <a:tab pos="270510" algn="l"/>
              </a:tabLst>
              <a:defRPr/>
            </a:pPr>
            <a:r>
              <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IT Help sessions at Libraries</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Friendly help and support with using the internet, apps, emails, video calls, printing, online shopping, social media, and much more.</a:t>
            </a:r>
          </a:p>
          <a:p>
            <a:pPr marL="0" marR="0" lvl="0" indent="0" algn="l" defTabSz="457200" rtl="0" eaLnBrk="1" fontAlgn="auto" latinLnBrk="0" hangingPunct="1">
              <a:buClrTx/>
              <a:buSzTx/>
              <a:buFontTx/>
              <a:buNone/>
              <a:tabLst>
                <a:tab pos="270510" algn="l"/>
              </a:tabLst>
              <a:defRPr/>
            </a:pP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Tuesdays, 10am to 12pm - North Kensington Library </a:t>
            </a:r>
          </a:p>
          <a:p>
            <a:pPr marL="0" marR="0" lvl="0" indent="0" algn="l" defTabSz="457200" rtl="0" eaLnBrk="1" fontAlgn="auto" latinLnBrk="0" hangingPunct="1">
              <a:buClrTx/>
              <a:buSzTx/>
              <a:buFontTx/>
              <a:buNone/>
              <a:tabLst>
                <a:tab pos="270510" algn="l"/>
              </a:tabLst>
              <a:defRPr/>
            </a:pP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Tuesdays 10am to 11.30am - Kensington Central Library </a:t>
            </a:r>
          </a:p>
          <a:p>
            <a:pPr marL="0" marR="0" lvl="0" indent="0" algn="l" defTabSz="457200" rtl="0" eaLnBrk="1" fontAlgn="auto" latinLnBrk="0" hangingPunct="1">
              <a:buClrTx/>
              <a:buSzTx/>
              <a:buFontTx/>
              <a:buNone/>
              <a:tabLst>
                <a:tab pos="270510" algn="l"/>
              </a:tabLst>
              <a:defRPr/>
            </a:pP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Tuesdays - 2pm to 3pm - Chelsea Library</a:t>
            </a:r>
          </a:p>
          <a:p>
            <a:pPr marL="0" marR="0" lvl="0" indent="0" algn="l" defTabSz="457200" rtl="0" eaLnBrk="1" fontAlgn="auto" latinLnBrk="0" hangingPunct="1">
              <a:spcAft>
                <a:spcPts val="800"/>
              </a:spcAft>
              <a:buClrTx/>
              <a:buSzTx/>
              <a:buFontTx/>
              <a:buNone/>
              <a:tabLst>
                <a:tab pos="270510" algn="l"/>
              </a:tabLst>
              <a:defRPr/>
            </a:pP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Thursdays - 1pm to 3pm - Brompton Library </a:t>
            </a:r>
          </a:p>
          <a:p>
            <a:pPr marL="0" marR="0" lvl="0" indent="0" algn="l" defTabSz="457200" rtl="0" eaLnBrk="1" fontAlgn="auto" latinLnBrk="0" hangingPunct="1">
              <a:spcAft>
                <a:spcPts val="800"/>
              </a:spcAft>
              <a:buClrTx/>
              <a:buSzTx/>
              <a:buFontTx/>
              <a:buNone/>
              <a:tabLst>
                <a:tab pos="270510" algn="l"/>
              </a:tabLst>
              <a:defRPr/>
            </a:pPr>
            <a:r>
              <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The DigitALL Project: </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Beginners skills provision with a personalised support plan. Must be 50+ to access the project at Open Age or </a:t>
            </a:r>
            <a:r>
              <a:rPr kumimoji="0" lang="en-GB" sz="1200" b="0" i="0" u="none" strike="noStrike" kern="100" cap="none" spc="0" normalizeH="0" baseline="0" noProof="0" dirty="0" err="1">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Midaye</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55+ for Age UK K&amp;C. Adults with a learning disability can access the project at Equal People Mencap. Participants can also self-refer – phone 07570428756 or email </a:t>
            </a:r>
            <a:r>
              <a:rPr kumimoji="0" lang="en-GB" sz="1200" b="0" i="0" u="sng" strike="noStrike" kern="100" cap="none" spc="0" normalizeH="0" baseline="0" noProof="0" dirty="0">
                <a:ln>
                  <a:noFill/>
                </a:ln>
                <a:solidFill>
                  <a:srgbClr val="467886"/>
                </a:solidFill>
                <a:effectLst/>
                <a:uLnTx/>
                <a:uFillTx/>
                <a:latin typeface="Aptos" panose="020B0004020202020204" pitchFamily="34" charset="0"/>
                <a:ea typeface="Aptos" panose="020B0004020202020204" pitchFamily="34" charset="0"/>
                <a:cs typeface="Times New Roman" panose="02020603050405020304" pitchFamily="18" charset="0"/>
                <a:hlinkClick r:id="rId3"/>
              </a:rPr>
              <a:t>nreilly@openage.org.uk</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to speak to Niall.</a:t>
            </a:r>
          </a:p>
          <a:p>
            <a:pPr marL="0" marR="0" lvl="0" indent="0" algn="l" defTabSz="457200" rtl="0" eaLnBrk="1" fontAlgn="auto" latinLnBrk="0" hangingPunct="1">
              <a:spcAft>
                <a:spcPts val="800"/>
              </a:spcAft>
              <a:buClrTx/>
              <a:buSzTx/>
              <a:buFontTx/>
              <a:buNone/>
              <a:tabLst>
                <a:tab pos="270510" algn="l"/>
              </a:tabLst>
              <a:defRPr/>
            </a:pPr>
            <a:r>
              <a:rPr kumimoji="0" lang="en-GB" sz="1200" b="1"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Learn My Way</a:t>
            </a:r>
            <a:r>
              <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An online programme offering free bitesize digital learning. Allows learners to pick and choose content to meet their needs. It covers basics like using devices, going online, safety, email, social media, and managing health and money online. </a:t>
            </a:r>
            <a:r>
              <a:rPr kumimoji="0" lang="en-GB" sz="1200" b="0" i="0" u="sng" strike="noStrike" kern="100" cap="none" spc="0" normalizeH="0" baseline="0" noProof="0" dirty="0">
                <a:ln>
                  <a:noFill/>
                </a:ln>
                <a:solidFill>
                  <a:srgbClr val="467886"/>
                </a:solidFill>
                <a:effectLst/>
                <a:uLnTx/>
                <a:uFillTx/>
                <a:latin typeface="Aptos" panose="020B0004020202020204" pitchFamily="34" charset="0"/>
                <a:ea typeface="Aptos" panose="020B0004020202020204" pitchFamily="34" charset="0"/>
                <a:cs typeface="Times New Roman" panose="02020603050405020304" pitchFamily="18" charset="0"/>
                <a:hlinkClick r:id="rId4"/>
              </a:rPr>
              <a:t>www.learnmyway.com</a:t>
            </a:r>
            <a:endPar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a:tabLst>
                <a:tab pos="270510" algn="l"/>
              </a:tabLst>
              <a:defRPr/>
            </a:pPr>
            <a:r>
              <a:rPr kumimoji="0" lang="en-GB" sz="1200" b="1" i="0" u="none" strike="noStrike" kern="100" cap="none" spc="0" normalizeH="0" baseline="0" noProof="0" dirty="0">
                <a:ln>
                  <a:noFill/>
                </a:ln>
                <a:solidFill>
                  <a:prstClr val="black"/>
                </a:solidFill>
                <a:effectLst/>
                <a:uLnTx/>
                <a:uFillTx/>
                <a:latin typeface="Aptos"/>
                <a:ea typeface="Aptos" panose="020B0004020202020204" pitchFamily="34" charset="0"/>
                <a:cs typeface="Times New Roman"/>
              </a:rPr>
              <a:t>Technology Guides by Digital Unite</a:t>
            </a:r>
            <a:r>
              <a:rPr lang="en-GB" sz="1200" b="1" kern="100" dirty="0">
                <a:solidFill>
                  <a:prstClr val="black"/>
                </a:solidFill>
                <a:latin typeface="Aptos"/>
                <a:ea typeface="Aptos" panose="020B0004020202020204" pitchFamily="34" charset="0"/>
                <a:cs typeface="Times New Roman"/>
              </a:rPr>
              <a:t>: </a:t>
            </a:r>
            <a:r>
              <a:rPr kumimoji="0" lang="en-GB" sz="1200" b="1" i="0" u="none" strike="noStrike" kern="100" cap="none" spc="0" normalizeH="0" baseline="0" noProof="0" dirty="0">
                <a:ln>
                  <a:noFill/>
                </a:ln>
                <a:solidFill>
                  <a:prstClr val="black"/>
                </a:solidFill>
                <a:effectLst/>
                <a:uLnTx/>
                <a:uFillTx/>
                <a:latin typeface="Aptos"/>
                <a:ea typeface="Aptos" panose="020B0004020202020204" pitchFamily="34" charset="0"/>
                <a:cs typeface="Times New Roman"/>
              </a:rPr>
              <a:t> </a:t>
            </a:r>
            <a:r>
              <a:rPr kumimoji="0" lang="en-GB" sz="1200" b="0" i="0" u="none" strike="noStrike" kern="100" cap="none" spc="0" normalizeH="0" baseline="0" noProof="0" dirty="0">
                <a:ln>
                  <a:noFill/>
                </a:ln>
                <a:solidFill>
                  <a:prstClr val="black"/>
                </a:solidFill>
                <a:effectLst/>
                <a:uLnTx/>
                <a:uFillTx/>
                <a:latin typeface="Aptos"/>
                <a:ea typeface="Aptos" panose="020B0004020202020204" pitchFamily="34" charset="0"/>
                <a:cs typeface="Times New Roman"/>
              </a:rPr>
              <a:t>Written by subject matter experts and updated regularly, the guides are perfect for supporting others with digital skills or improving your own knowledge. Now also includes a section of specially prepared Easy Read guides!  </a:t>
            </a:r>
            <a:r>
              <a:rPr kumimoji="0" lang="en-GB" sz="1200" b="0" i="0" u="sng" strike="noStrike" kern="100" cap="none" spc="0" normalizeH="0" baseline="0" noProof="0" dirty="0">
                <a:ln>
                  <a:noFill/>
                </a:ln>
                <a:solidFill>
                  <a:srgbClr val="467886"/>
                </a:solidFill>
                <a:effectLst/>
                <a:uLnTx/>
                <a:uFillTx/>
                <a:latin typeface="Aptos"/>
                <a:ea typeface="Aptos" panose="020B0004020202020204" pitchFamily="34" charset="0"/>
                <a:cs typeface="Times New Roman"/>
                <a:hlinkClick r:id="rId5"/>
              </a:rPr>
              <a:t>www.digitalunite.com/technology-guides</a:t>
            </a:r>
            <a:r>
              <a:rPr kumimoji="0" lang="en-GB" sz="1200" b="0" i="0" u="none" strike="noStrike" kern="100" cap="none" spc="0" normalizeH="0" baseline="0" noProof="0" dirty="0">
                <a:ln>
                  <a:noFill/>
                </a:ln>
                <a:solidFill>
                  <a:prstClr val="black"/>
                </a:solidFill>
                <a:effectLst/>
                <a:uLnTx/>
                <a:uFillTx/>
                <a:latin typeface="Aptos"/>
                <a:ea typeface="Aptos" panose="020B0004020202020204" pitchFamily="34" charset="0"/>
                <a:cs typeface="Times New Roman"/>
              </a:rPr>
              <a:t> </a:t>
            </a:r>
            <a:endParaRPr lang="en-GB" sz="1200" b="0" i="0" u="none" strike="noStrike" kern="100" cap="none" spc="0" normalizeH="0" baseline="0" noProof="0">
              <a:ln>
                <a:noFill/>
              </a:ln>
              <a:solidFill>
                <a:prstClr val="black"/>
              </a:solidFill>
              <a:effectLst/>
              <a:uLnTx/>
              <a:uFillTx/>
              <a:latin typeface="Aptos"/>
              <a:ea typeface="Aptos" panose="020B0004020202020204" pitchFamily="34" charset="0"/>
              <a:cs typeface="Times New Roman"/>
            </a:endParaRPr>
          </a:p>
        </p:txBody>
      </p:sp>
      <p:sp>
        <p:nvSpPr>
          <p:cNvPr id="9" name="TextBox 8">
            <a:extLst>
              <a:ext uri="{FF2B5EF4-FFF2-40B4-BE49-F238E27FC236}">
                <a16:creationId xmlns:a16="http://schemas.microsoft.com/office/drawing/2014/main" id="{AB058777-444A-F4D7-325E-F530AF46C121}"/>
              </a:ext>
            </a:extLst>
          </p:cNvPr>
          <p:cNvSpPr txBox="1"/>
          <p:nvPr/>
        </p:nvSpPr>
        <p:spPr>
          <a:xfrm>
            <a:off x="374154" y="8369762"/>
            <a:ext cx="6109689" cy="1384225"/>
          </a:xfrm>
          <a:prstGeom prst="rect">
            <a:avLst/>
          </a:prstGeom>
          <a:noFill/>
          <a:ln>
            <a:solidFill>
              <a:srgbClr val="0070C0"/>
            </a:solidFill>
          </a:ln>
        </p:spPr>
        <p:txBody>
          <a:bodyPr wrap="square">
            <a:spAutoFit/>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kumimoji="0" lang="en-GB" sz="1400" b="1" i="0" u="none" strike="noStrike" kern="1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Devices</a:t>
            </a:r>
            <a:endParaRPr kumimoji="0" lang="en-GB" sz="14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800"/>
              </a:spcAft>
              <a:buClrTx/>
              <a:buSzTx/>
              <a:buFontTx/>
              <a:buNone/>
              <a:tabLst/>
              <a:defRPr/>
            </a:pPr>
            <a:r>
              <a:rPr kumimoji="0" lang="en-GB" sz="1200" b="1" i="0"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Free computer access at all Libraries:</a:t>
            </a:r>
            <a:r>
              <a:rPr kumimoji="0" lang="en-GB" sz="1200" b="0" i="0"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You will need to become a library member. </a:t>
            </a:r>
          </a:p>
          <a:p>
            <a:pPr marL="0" marR="0" lvl="0" indent="0" algn="l" defTabSz="457200" rtl="0" eaLnBrk="1" fontAlgn="auto" latinLnBrk="0" hangingPunct="1">
              <a:lnSpc>
                <a:spcPct val="115000"/>
              </a:lnSpc>
              <a:spcBef>
                <a:spcPts val="0"/>
              </a:spcBef>
              <a:spcAft>
                <a:spcPts val="800"/>
              </a:spcAft>
              <a:buClrTx/>
              <a:buSzTx/>
              <a:buFontTx/>
              <a:buNone/>
              <a:tabLst/>
              <a:defRPr/>
            </a:pPr>
            <a:r>
              <a:rPr kumimoji="0" lang="en-GB" sz="1200" b="1" i="0"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Free devices for high need individuals</a:t>
            </a:r>
            <a:r>
              <a:rPr kumimoji="0" lang="en-GB" sz="1200" b="0" i="0"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The RBKC Digital Inclusion Team are sometimes able to secure recycled devices. If you are aware of a need for device please email </a:t>
            </a:r>
            <a:r>
              <a:rPr kumimoji="0" lang="en-GB" sz="1200" b="0" i="0" strike="noStrike" kern="100" cap="none" spc="0" normalizeH="0" baseline="0" noProof="0" dirty="0">
                <a:ln>
                  <a:noFill/>
                </a:ln>
                <a:solidFill>
                  <a:schemeClr val="accent4">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DigitalInclusion@rbkc.gov.uk</a:t>
            </a:r>
            <a:r>
              <a:rPr kumimoji="0" lang="en-GB" sz="1200" b="0" i="0" strike="noStrike" kern="100" cap="none" spc="0" normalizeH="0" baseline="0" noProof="0" dirty="0">
                <a:ln>
                  <a:noFill/>
                </a:ln>
                <a:solidFill>
                  <a:schemeClr val="accent4">
                    <a:lumMod val="75000"/>
                  </a:schemeClr>
                </a:solidFill>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sz="1200" b="0" i="0"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and  the team will let you know if devices are available</a:t>
            </a:r>
            <a:r>
              <a:rPr kumimoji="0" lang="en-GB" sz="800" b="0" i="0"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a:t>
            </a:r>
            <a:endParaRPr kumimoji="0" lang="en-GB" sz="1200" b="0" i="0"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1C7A9CE4-83C7-B9D3-973B-782EA0859500}"/>
              </a:ext>
            </a:extLst>
          </p:cNvPr>
          <p:cNvSpPr txBox="1"/>
          <p:nvPr/>
        </p:nvSpPr>
        <p:spPr>
          <a:xfrm>
            <a:off x="374154" y="5023906"/>
            <a:ext cx="6109689" cy="3288336"/>
          </a:xfrm>
          <a:prstGeom prst="rect">
            <a:avLst/>
          </a:prstGeom>
          <a:noFill/>
          <a:ln>
            <a:solidFill>
              <a:srgbClr val="0070C0"/>
            </a:solidFill>
          </a:ln>
        </p:spPr>
        <p:txBody>
          <a:bodyPr wrap="square" lIns="91440" tIns="45720" rIns="91440" bIns="45720" anchor="t">
            <a:spAutoFit/>
          </a:bodyPr>
          <a:lstStyle/>
          <a:p>
            <a:pPr>
              <a:lnSpc>
                <a:spcPct val="115000"/>
              </a:lnSpc>
              <a:spcAft>
                <a:spcPts val="800"/>
              </a:spcAft>
            </a:pPr>
            <a:r>
              <a:rPr lang="en-GB" sz="1400" b="1" kern="100" dirty="0">
                <a:solidFill>
                  <a:srgbClr val="0B769F"/>
                </a:solidFill>
                <a:effectLst/>
                <a:latin typeface="Aptos" panose="020B0004020202020204" pitchFamily="34" charset="0"/>
                <a:ea typeface="Aptos" panose="020B0004020202020204" pitchFamily="34" charset="0"/>
                <a:cs typeface="Times New Roman" panose="02020603050405020304" pitchFamily="18" charset="0"/>
              </a:rPr>
              <a:t>Connectivity</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Free SIM cards &amp; Mobile Data for residents: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p>
            <a:pPr marL="171450" indent="-171450">
              <a:lnSpc>
                <a:spcPct val="115000"/>
              </a:lnSpc>
              <a:spcAft>
                <a:spcPts val="800"/>
              </a:spcAft>
              <a:buFont typeface="Arial" panose="020B0604020202020204" pitchFamily="34" charset="0"/>
              <a:buChar char="•"/>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Virgin Media O2 Stores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Residents can pop into any of their stores and ask for the National Databank. O2 staff will be able to provide eligible residents with an O2 SIM card with 25GB of free data and will receive advice on how to top up for free for the next 6 months. </a:t>
            </a:r>
          </a:p>
          <a:p>
            <a:pPr marL="171450" indent="-171450">
              <a:lnSpc>
                <a:spcPct val="115000"/>
              </a:lnSpc>
              <a:spcAft>
                <a:spcPts val="800"/>
              </a:spcAft>
              <a:buFont typeface="Arial" panose="020B0604020202020204" pitchFamily="34" charset="0"/>
              <a:buChar char="•"/>
            </a:pPr>
            <a:r>
              <a:rPr lang="en-GB" sz="1200" b="1" kern="100" dirty="0">
                <a:effectLst/>
                <a:latin typeface="Aptos" panose="020B0004020202020204" pitchFamily="34" charset="0"/>
                <a:ea typeface="Aptos" panose="020B0004020202020204" pitchFamily="34" charset="0"/>
                <a:cs typeface="Times New Roman" panose="02020603050405020304" pitchFamily="18" charset="0"/>
              </a:rPr>
              <a:t>Money Cafes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across the borough provide thes</a:t>
            </a:r>
            <a:r>
              <a:rPr lang="en-GB" sz="1200" kern="100" dirty="0">
                <a:latin typeface="Aptos" panose="020B0004020202020204" pitchFamily="34" charset="0"/>
                <a:ea typeface="Aptos" panose="020B0004020202020204" pitchFamily="34" charset="0"/>
                <a:cs typeface="Times New Roman" panose="02020603050405020304" pitchFamily="18" charset="0"/>
              </a:rPr>
              <a:t>e to eligible residents.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r>
              <a:rPr lang="en-GB" sz="12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7"/>
              </a:rPr>
              <a:t>https://www.citizensadvicekc.org.uk/rbkc-money-cafes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15000"/>
              </a:lnSpc>
              <a:spcAft>
                <a:spcPts val="800"/>
              </a:spcAft>
            </a:pPr>
            <a:r>
              <a:rPr lang="en-GB" sz="1200" b="1" kern="100" dirty="0">
                <a:effectLst/>
                <a:latin typeface="Aptos"/>
                <a:ea typeface="Aptos" panose="020B0004020202020204" pitchFamily="34" charset="0"/>
                <a:cs typeface="Times New Roman"/>
              </a:rPr>
              <a:t>Low-cost Broadband and Mobile tariffs</a:t>
            </a:r>
            <a:r>
              <a:rPr lang="en-GB" sz="1200" kern="100" dirty="0">
                <a:effectLst/>
                <a:latin typeface="Aptos"/>
                <a:ea typeface="Aptos" panose="020B0004020202020204" pitchFamily="34" charset="0"/>
                <a:cs typeface="Times New Roman"/>
              </a:rPr>
              <a:t> - A social tariff is a reduced cost package, offered by broadband and telecom companies to eligible benefit claimants. On average, these tariffs could be saving you up to about £200 annually. Each company has its own list of eligible benefits for these reduced cost tariffs, but all include Universal Credit. </a:t>
            </a:r>
            <a:r>
              <a:rPr lang="en-GB" sz="1200" u="sng" kern="100" dirty="0">
                <a:solidFill>
                  <a:srgbClr val="467886"/>
                </a:solidFill>
                <a:effectLst/>
                <a:latin typeface="Aptos"/>
                <a:ea typeface="Aptos" panose="020B0004020202020204" pitchFamily="34" charset="0"/>
                <a:cs typeface="Times New Roman"/>
                <a:hlinkClick r:id="rId8"/>
              </a:rPr>
              <a:t>www.ofcom.org.uk/phones-and-broadband/saving-money/social-tariffs</a:t>
            </a:r>
            <a:r>
              <a:rPr lang="en-GB" sz="1200" kern="100" dirty="0">
                <a:effectLst/>
                <a:latin typeface="Aptos"/>
                <a:ea typeface="Aptos" panose="020B0004020202020204" pitchFamily="34" charset="0"/>
                <a:cs typeface="Times New Roman"/>
              </a:rPr>
              <a:t> </a:t>
            </a:r>
          </a:p>
        </p:txBody>
      </p:sp>
      <p:pic>
        <p:nvPicPr>
          <p:cNvPr id="15" name="Picture 14" descr="A blue and white logo&#10;&#10;AI-generated content may be incorrect.">
            <a:extLst>
              <a:ext uri="{FF2B5EF4-FFF2-40B4-BE49-F238E27FC236}">
                <a16:creationId xmlns:a16="http://schemas.microsoft.com/office/drawing/2014/main" id="{84B52CC1-4BE1-4EBB-925A-1DDD2395808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718899" y="683659"/>
            <a:ext cx="1909482" cy="665871"/>
          </a:xfrm>
          <a:prstGeom prst="rect">
            <a:avLst/>
          </a:prstGeom>
        </p:spPr>
      </p:pic>
    </p:spTree>
    <p:extLst>
      <p:ext uri="{BB962C8B-B14F-4D97-AF65-F5344CB8AC3E}">
        <p14:creationId xmlns:p14="http://schemas.microsoft.com/office/powerpoint/2010/main" val="3113281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1">
            <a:extLst>
              <a:ext uri="{FF2B5EF4-FFF2-40B4-BE49-F238E27FC236}">
                <a16:creationId xmlns:a16="http://schemas.microsoft.com/office/drawing/2014/main" id="{70774FB4-95D2-E477-8AB6-D14D994F2D85}"/>
              </a:ext>
            </a:extLst>
          </p:cNvPr>
          <p:cNvSpPr>
            <a:spLocks noChangeArrowheads="1"/>
          </p:cNvSpPr>
          <p:nvPr/>
        </p:nvSpPr>
        <p:spPr bwMode="auto">
          <a:xfrm>
            <a:off x="5915025" y="28956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34" name="Picture 4" descr="A blue text on a black background&#10;&#10;AI-generated content may be incorrect.">
            <a:extLst>
              <a:ext uri="{FF2B5EF4-FFF2-40B4-BE49-F238E27FC236}">
                <a16:creationId xmlns:a16="http://schemas.microsoft.com/office/drawing/2014/main" id="{A3137157-9F41-8AF4-BA18-63EC50C47B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007544"/>
            <a:ext cx="1898650" cy="450850"/>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0AE57DC8-6C52-7E16-A093-0519597DC730}"/>
              </a:ext>
            </a:extLst>
          </p:cNvPr>
          <p:cNvSpPr txBox="1"/>
          <p:nvPr/>
        </p:nvSpPr>
        <p:spPr>
          <a:xfrm>
            <a:off x="512758" y="1852868"/>
            <a:ext cx="5654960" cy="7417415"/>
          </a:xfrm>
          <a:prstGeom prst="rect">
            <a:avLst/>
          </a:prstGeom>
          <a:noFill/>
        </p:spPr>
        <p:txBody>
          <a:bodyPr wrap="square" lIns="91440" tIns="45720" rIns="91440" bIns="45720" anchor="t">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400" b="1" i="0" u="none" strike="noStrike" kern="1200" cap="none" spc="0" normalizeH="0" baseline="0" noProof="0" dirty="0">
              <a:ln>
                <a:noFill/>
              </a:ln>
              <a:solidFill>
                <a:srgbClr val="0B769F"/>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1" i="0" u="none" strike="noStrike" kern="1200" cap="none" spc="0" normalizeH="0" baseline="0" noProof="0" dirty="0">
                <a:ln>
                  <a:noFill/>
                </a:ln>
                <a:solidFill>
                  <a:prstClr val="black"/>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rPr>
              <a:t>Sign up on </a:t>
            </a:r>
            <a:r>
              <a:rPr kumimoji="0" lang="en-GB" altLang="en-US" sz="1400" b="1" i="0" u="none" strike="noStrike" kern="1200" cap="none" spc="0" normalizeH="0" baseline="0" noProof="0" dirty="0">
                <a:ln>
                  <a:noFill/>
                </a:ln>
                <a:solidFill>
                  <a:prstClr val="black"/>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hlinkClick r:id="rId3"/>
              </a:rPr>
              <a:t>www.goodthingsfoundation.org/network</a:t>
            </a:r>
            <a:endParaRPr kumimoji="0" lang="en-GB" altLang="en-US" sz="1400" b="1" i="0" u="none" strike="noStrike" kern="1200" cap="none" spc="0" normalizeH="0" baseline="0" noProof="0" dirty="0">
              <a:ln>
                <a:noFill/>
              </a:ln>
              <a:solidFill>
                <a:prstClr val="black"/>
              </a:solidFill>
              <a:effectLst/>
              <a:highlight>
                <a:srgbClr val="F0F0F0"/>
              </a:highligh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lang="en-GB" altLang="en-US" sz="1200" b="1" dirty="0">
              <a:highlight>
                <a:srgbClr val="F0F0F0"/>
              </a:highlight>
              <a:latin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200" b="0" i="0" u="none" strike="noStrike" kern="1200" cap="none" spc="0" normalizeH="0" baseline="0" noProof="0" dirty="0">
              <a:ln>
                <a:noFill/>
              </a:ln>
              <a:effectLst/>
              <a:uLnTx/>
              <a:uFillTx/>
              <a:latin typeface="Aptos" panose="02110004020202020204"/>
              <a:ea typeface="+mn-ea"/>
              <a:cs typeface="+mn-cs"/>
            </a:endParaRPr>
          </a:p>
          <a:p>
            <a:pPr defTabSz="914400" eaLnBrk="0" fontAlgn="base" hangingPunct="0">
              <a:spcBef>
                <a:spcPct val="0"/>
              </a:spcBef>
              <a:spcAft>
                <a:spcPct val="0"/>
              </a:spcAft>
              <a:defRPr/>
            </a:pPr>
            <a:r>
              <a:rPr lang="en-GB" altLang="en-US" sz="1200" dirty="0">
                <a:latin typeface="Aptos"/>
                <a:ea typeface="Aptos" panose="020B0004020202020204" pitchFamily="34" charset="0"/>
                <a:cs typeface="Times New Roman"/>
              </a:rPr>
              <a:t>The Network is run</a:t>
            </a:r>
            <a:r>
              <a:rPr kumimoji="0" lang="en-GB" altLang="en-US" sz="1200" b="0" i="0" u="none" strike="noStrike" kern="1200" cap="none" spc="0" normalizeH="0" baseline="0" noProof="0" dirty="0">
                <a:ln>
                  <a:noFill/>
                </a:ln>
                <a:effectLst/>
                <a:uLnTx/>
                <a:uFillTx/>
                <a:latin typeface="Aptos"/>
                <a:ea typeface="Aptos" panose="020B0004020202020204" pitchFamily="34" charset="0"/>
                <a:cs typeface="Times New Roman"/>
              </a:rPr>
              <a:t> by the leading national digital inclusion organisation </a:t>
            </a:r>
            <a:r>
              <a:rPr kumimoji="0" lang="en-GB" altLang="en-US" sz="1200" b="1" i="0" u="none" strike="noStrike" kern="1200" cap="none" spc="0" normalizeH="0" baseline="0" noProof="0" dirty="0">
                <a:ln>
                  <a:noFill/>
                </a:ln>
                <a:effectLst/>
                <a:uLnTx/>
                <a:uFillTx/>
                <a:latin typeface="Aptos"/>
                <a:ea typeface="Aptos" panose="020B0004020202020204" pitchFamily="34" charset="0"/>
                <a:cs typeface="Times New Roman"/>
              </a:rPr>
              <a:t>Good Things Foundation</a:t>
            </a:r>
            <a:r>
              <a:rPr lang="en-GB" altLang="en-US" sz="1200" b="1" dirty="0">
                <a:latin typeface="Aptos"/>
                <a:ea typeface="Aptos" panose="020B0004020202020204" pitchFamily="34" charset="0"/>
                <a:cs typeface="Times New Roman"/>
              </a:rPr>
              <a:t> </a:t>
            </a:r>
            <a:r>
              <a:rPr lang="en-GB" altLang="en-US" sz="1200" dirty="0">
                <a:latin typeface="Aptos"/>
                <a:ea typeface="Aptos" panose="020B0004020202020204" pitchFamily="34" charset="0"/>
                <a:cs typeface="Times New Roman"/>
              </a:rPr>
              <a:t>and brings together f</a:t>
            </a:r>
            <a:r>
              <a:rPr kumimoji="0" lang="en-GB" altLang="en-US" sz="1200" b="0" i="0" u="none" strike="noStrike" kern="1200" cap="none" spc="0" normalizeH="0" baseline="0" noProof="0" dirty="0">
                <a:ln>
                  <a:noFill/>
                </a:ln>
                <a:effectLst/>
                <a:uLnTx/>
                <a:uFillTx/>
                <a:latin typeface="Aptos"/>
                <a:ea typeface="Aptos" panose="020B0004020202020204" pitchFamily="34" charset="0"/>
                <a:cs typeface="Times New Roman"/>
              </a:rPr>
              <a:t> third sector organisations, libraries, community centres, NHS services, public sector departments and </a:t>
            </a:r>
            <a:r>
              <a:rPr kumimoji="0" lang="en-GB" altLang="en-US" sz="1200" b="0" i="0" u="none" strike="noStrike" kern="1200" cap="none" spc="0" normalizeH="0" baseline="0" noProof="0" dirty="0">
                <a:ln>
                  <a:noFill/>
                </a:ln>
                <a:solidFill>
                  <a:prstClr val="black"/>
                </a:solidFill>
                <a:effectLst/>
                <a:uLnTx/>
                <a:uFillTx/>
                <a:latin typeface="Aptos"/>
                <a:ea typeface="Aptos" panose="020B0004020202020204" pitchFamily="34" charset="0"/>
                <a:cs typeface="Times New Roman"/>
              </a:rPr>
              <a:t>food banks - all working together to support people who are excluded from the online world. </a:t>
            </a:r>
            <a:endParaRPr kumimoji="0" lang="en-GB" altLang="en-US" sz="1200" b="0" i="0" u="none" strike="noStrike" kern="1200" cap="none" spc="0" normalizeH="0" baseline="0" noProof="0" dirty="0">
              <a:ln>
                <a:noFill/>
              </a:ln>
              <a:solidFill>
                <a:prstClr val="black"/>
              </a:solidFill>
              <a:effectLst/>
              <a:uLnTx/>
              <a:uFillTx/>
              <a:latin typeface="Aptos"/>
              <a:cs typeface="Times New Roman"/>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200" b="1"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200" b="1"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Why Join the Online Centres Network?</a:t>
            </a:r>
            <a:r>
              <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a:t>
            </a:r>
            <a:endParaRPr kumimoji="0" lang="en-GB" alt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By becoming a member of the National Digital Inclusion Network, your organisation will gain access to a wealth of resources and support to help you deliver free digital inclusion services to your community. Here are some of the benefits: </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tabLst/>
              <a:defRPr/>
            </a:pPr>
            <a:r>
              <a:rPr kumimoji="0" lang="en-GB" altLang="en-US" sz="1200" b="1" i="0" u="none" strike="noStrike" kern="12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Free Mobile SIMs</a:t>
            </a:r>
            <a:r>
              <a:rPr kumimoji="0" lang="en-GB" altLang="en-US" sz="1200" b="0" i="0" u="none" strike="noStrike" kern="12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Through the National Databank, members can offer free mobile data to help people get connected. </a:t>
            </a:r>
          </a:p>
          <a:p>
            <a:pPr marL="0" marR="0" lvl="0" indent="0" algn="l" defTabSz="914400" rtl="0" eaLnBrk="0" fontAlgn="base" latinLnBrk="0" hangingPunct="0">
              <a:lnSpc>
                <a:spcPct val="100000"/>
              </a:lnSpc>
              <a:spcBef>
                <a:spcPct val="0"/>
              </a:spcBef>
              <a:spcAft>
                <a:spcPct val="0"/>
              </a:spcAft>
              <a:buClrTx/>
              <a:buSzTx/>
              <a:buFontTx/>
              <a:buChar char="•"/>
              <a:tabLst/>
              <a:defRPr/>
            </a:pPr>
            <a:endParaRPr kumimoji="0" lang="en-GB" alt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tabLst/>
              <a:defRPr/>
            </a:pPr>
            <a:r>
              <a:rPr kumimoji="0" lang="en-GB" altLang="en-US" sz="1200" b="1" i="0" u="none" strike="noStrike" kern="12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Free Refurbished Devices</a:t>
            </a:r>
            <a:r>
              <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The National Device Bank provides free laptops, tablets, and other devices to those who need them. </a:t>
            </a:r>
          </a:p>
          <a:p>
            <a:pPr marL="0" marR="0" lvl="0" indent="0" algn="l" defTabSz="914400" rtl="0" eaLnBrk="0" fontAlgn="base" latinLnBrk="0" hangingPunct="0">
              <a:lnSpc>
                <a:spcPct val="100000"/>
              </a:lnSpc>
              <a:spcBef>
                <a:spcPct val="0"/>
              </a:spcBef>
              <a:spcAft>
                <a:spcPct val="0"/>
              </a:spcAft>
              <a:buClrTx/>
              <a:buSzTx/>
              <a:tabLst/>
              <a:defRPr/>
            </a:pPr>
            <a:endParaRPr kumimoji="0" lang="en-GB" alt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tabLst/>
              <a:defRPr/>
            </a:pPr>
            <a:r>
              <a:rPr kumimoji="0" lang="en-GB" altLang="en-US" sz="1200" b="1" i="0" u="none" strike="noStrike" kern="12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Free Digital Skills Training</a:t>
            </a:r>
            <a:r>
              <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The Learn My Way p</a:t>
            </a:r>
            <a:r>
              <a:rPr kumimoji="0" lang="en-GB" altLang="en-US" sz="1200" b="0" i="0" u="none" strike="noStrike" kern="1200" cap="none" spc="0" normalizeH="0" baseline="0" noProof="0" dirty="0" bmk="">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rogramme offers free digital skills learning to help beginners get online. </a:t>
            </a:r>
            <a:r>
              <a:rPr kumimoji="0" lang="en-GB" altLang="en-US" sz="1200" b="1" i="0" u="none" strike="noStrike" kern="1200" cap="none" spc="0" normalizeH="0" baseline="0" noProof="0" dirty="0" bmk="_Hlk19309825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hlinkClick r:id="rId4"/>
              </a:rPr>
              <a:t>www.learnmyway.com</a:t>
            </a:r>
            <a:r>
              <a:rPr kumimoji="0" lang="en-GB" altLang="en-US" sz="1200" b="1" i="0" u="none" strike="noStrike" kern="1200" cap="none" spc="0" normalizeH="0" baseline="0" noProof="0" dirty="0" bmk="_Hlk19309825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tabLst/>
              <a:defRPr/>
            </a:pPr>
            <a:endParaRPr kumimoji="0" lang="en-GB" alt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tabLst/>
              <a:defRPr/>
            </a:pPr>
            <a:r>
              <a:rPr kumimoji="0" lang="en-GB" altLang="en-US" sz="1200" b="1" i="0" u="none" strike="noStrike" kern="12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Grant Opportunities</a:t>
            </a:r>
            <a:r>
              <a:rPr kumimoji="0" lang="en-GB" altLang="en-US" sz="1200" b="0" i="0" u="none" strike="noStrike" kern="12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Members can apply for digital inclusion grants from the Fix The Digital Divide Fund to support their initiatives. </a:t>
            </a:r>
          </a:p>
          <a:p>
            <a:pPr marL="0" marR="0" lvl="0" indent="0" algn="l" defTabSz="914400" rtl="0" eaLnBrk="0" fontAlgn="base" latinLnBrk="0" hangingPunct="0">
              <a:lnSpc>
                <a:spcPct val="100000"/>
              </a:lnSpc>
              <a:spcBef>
                <a:spcPct val="0"/>
              </a:spcBef>
              <a:spcAft>
                <a:spcPct val="0"/>
              </a:spcAft>
              <a:buClrTx/>
              <a:buSzTx/>
              <a:tabLst/>
              <a:defRPr/>
            </a:pPr>
            <a:endParaRPr kumimoji="0" lang="en-GB" alt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tabLst/>
              <a:defRPr/>
            </a:pPr>
            <a:r>
              <a:rPr kumimoji="0" lang="en-GB" altLang="en-US" sz="1200" b="1" i="0" u="none" strike="noStrike" kern="12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Peer-to-Peer Networking</a:t>
            </a:r>
            <a:r>
              <a:rPr kumimoji="0" lang="en-GB" altLang="en-US" sz="1200" b="0" i="0" u="none" strike="noStrike" kern="12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Connect with other community organisations and share experiences and advice. </a:t>
            </a:r>
          </a:p>
          <a:p>
            <a:pPr marL="0" marR="0" lvl="0" indent="0" algn="l" defTabSz="914400" rtl="0" eaLnBrk="0" fontAlgn="base" latinLnBrk="0" hangingPunct="0">
              <a:lnSpc>
                <a:spcPct val="100000"/>
              </a:lnSpc>
              <a:spcBef>
                <a:spcPct val="0"/>
              </a:spcBef>
              <a:spcAft>
                <a:spcPct val="0"/>
              </a:spcAft>
              <a:buClrTx/>
              <a:buSzTx/>
              <a:tabLst/>
              <a:defRPr/>
            </a:pPr>
            <a:endParaRPr kumimoji="0" lang="en-GB" alt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tabLst/>
              <a:defRPr/>
            </a:pPr>
            <a:r>
              <a:rPr kumimoji="0" lang="en-GB" altLang="en-US" sz="1200" b="1" i="0" u="none" strike="noStrike" kern="1200" cap="none" spc="0" normalizeH="0" baseline="0" noProof="0" dirty="0">
                <a:ln>
                  <a:noFill/>
                </a:ln>
                <a:solidFill>
                  <a:srgbClr val="0B769F"/>
                </a:solidFill>
                <a:effectLst/>
                <a:uLnTx/>
                <a:uFillTx/>
                <a:latin typeface="Aptos" panose="020B0004020202020204" pitchFamily="34" charset="0"/>
                <a:ea typeface="Aptos" panose="020B0004020202020204" pitchFamily="34" charset="0"/>
                <a:cs typeface="Times New Roman" panose="02020603050405020304" pitchFamily="18" charset="0"/>
              </a:rPr>
              <a:t>Regular Training Sessions</a:t>
            </a:r>
            <a:r>
              <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Participate in online training sessions co-delivered by experienced members. </a:t>
            </a:r>
          </a:p>
          <a:p>
            <a:pPr marL="0" marR="0" lvl="0" indent="0" algn="l" defTabSz="914400" rtl="0" eaLnBrk="0" fontAlgn="base" latinLnBrk="0" hangingPunct="0">
              <a:lnSpc>
                <a:spcPct val="100000"/>
              </a:lnSpc>
              <a:spcBef>
                <a:spcPct val="0"/>
              </a:spcBef>
              <a:spcAft>
                <a:spcPct val="0"/>
              </a:spcAft>
              <a:buClrTx/>
              <a:buSzTx/>
              <a:tabLst/>
              <a:defRPr/>
            </a:pPr>
            <a:endParaRPr kumimoji="0" lang="en-GB" alt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400" b="1"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How to Join</a:t>
            </a:r>
            <a:r>
              <a:rPr kumimoji="0" lang="en-GB" altLang="en-US" sz="14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 </a:t>
            </a:r>
            <a:endParaRPr kumimoji="0" lang="en-GB" alt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2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Joining the National Digital Inclusion Network is easy! If your organisation is a registered charity, community interest company, social enterprise, community benefit or cooperative society, you can start your application today. NHS Trusts and other public services are also welcome to join.</a:t>
            </a:r>
            <a:endParaRPr lang="en-GB" sz="1200" dirty="0"/>
          </a:p>
        </p:txBody>
      </p:sp>
      <p:pic>
        <p:nvPicPr>
          <p:cNvPr id="15" name="Picture 14">
            <a:extLst>
              <a:ext uri="{FF2B5EF4-FFF2-40B4-BE49-F238E27FC236}">
                <a16:creationId xmlns:a16="http://schemas.microsoft.com/office/drawing/2014/main" id="{19449D6F-7643-3EA1-B8E7-E6EAA042C65F}"/>
              </a:ext>
            </a:extLst>
          </p:cNvPr>
          <p:cNvPicPr>
            <a:picLocks noChangeAspect="1"/>
          </p:cNvPicPr>
          <p:nvPr/>
        </p:nvPicPr>
        <p:blipFill>
          <a:blip r:embed="rId5"/>
          <a:stretch>
            <a:fillRect/>
          </a:stretch>
        </p:blipFill>
        <p:spPr>
          <a:xfrm>
            <a:off x="4515063" y="900708"/>
            <a:ext cx="1908213" cy="664522"/>
          </a:xfrm>
          <a:prstGeom prst="rect">
            <a:avLst/>
          </a:prstGeom>
        </p:spPr>
      </p:pic>
      <p:sp>
        <p:nvSpPr>
          <p:cNvPr id="19" name="TextBox 18">
            <a:extLst>
              <a:ext uri="{FF2B5EF4-FFF2-40B4-BE49-F238E27FC236}">
                <a16:creationId xmlns:a16="http://schemas.microsoft.com/office/drawing/2014/main" id="{896799F7-7BE7-3B7C-0D98-2C753446BF90}"/>
              </a:ext>
            </a:extLst>
          </p:cNvPr>
          <p:cNvSpPr txBox="1"/>
          <p:nvPr/>
        </p:nvSpPr>
        <p:spPr>
          <a:xfrm>
            <a:off x="1187889" y="350574"/>
            <a:ext cx="4625788" cy="369332"/>
          </a:xfrm>
          <a:prstGeom prst="rect">
            <a:avLst/>
          </a:prstGeom>
          <a:solidFill>
            <a:schemeClr val="accent4">
              <a:lumMod val="20000"/>
              <a:lumOff val="80000"/>
            </a:schemeClr>
          </a:solid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800" b="1" i="0" u="none" strike="noStrike" kern="1200" cap="none" spc="0" normalizeH="0" baseline="0" noProof="0" dirty="0">
                <a:ln>
                  <a:noFill/>
                </a:ln>
                <a:solidFill>
                  <a:schemeClr val="accent4">
                    <a:lumMod val="50000"/>
                  </a:schemeClr>
                </a:solidFill>
                <a:effectLst/>
                <a:uLnTx/>
                <a:uFillTx/>
                <a:latin typeface="Aptos" panose="020B0004020202020204" pitchFamily="34" charset="0"/>
                <a:ea typeface="Aptos" panose="020B0004020202020204" pitchFamily="34" charset="0"/>
                <a:cs typeface="Times New Roman" panose="02020603050405020304" pitchFamily="18" charset="0"/>
              </a:rPr>
              <a:t>Join the National Online Centres Network!</a:t>
            </a:r>
            <a:endParaRPr kumimoji="0" lang="en-GB" altLang="en-US" sz="400" b="0" i="0" u="none" strike="noStrike" kern="1200" cap="none" spc="0" normalizeH="0" baseline="0" noProof="0" dirty="0">
              <a:ln>
                <a:noFill/>
              </a:ln>
              <a:solidFill>
                <a:schemeClr val="accent4">
                  <a:lumMod val="50000"/>
                </a:schemeClr>
              </a:solidFill>
              <a:effectLst/>
              <a:uLnTx/>
              <a:uFillTx/>
              <a:latin typeface="Aptos" panose="02110004020202020204"/>
              <a:ea typeface="+mn-ea"/>
              <a:cs typeface="+mn-cs"/>
            </a:endParaRPr>
          </a:p>
        </p:txBody>
      </p:sp>
      <p:sp>
        <p:nvSpPr>
          <p:cNvPr id="21" name="TextBox 20">
            <a:extLst>
              <a:ext uri="{FF2B5EF4-FFF2-40B4-BE49-F238E27FC236}">
                <a16:creationId xmlns:a16="http://schemas.microsoft.com/office/drawing/2014/main" id="{85DEE7EC-46E1-D874-2F1F-4BC208B7B577}"/>
              </a:ext>
            </a:extLst>
          </p:cNvPr>
          <p:cNvSpPr txBox="1"/>
          <p:nvPr/>
        </p:nvSpPr>
        <p:spPr>
          <a:xfrm>
            <a:off x="5249333" y="1683863"/>
            <a:ext cx="1095909" cy="924099"/>
          </a:xfrm>
          <a:prstGeom prst="rect">
            <a:avLst/>
          </a:prstGeom>
          <a:solidFill>
            <a:schemeClr val="accent1">
              <a:lumMod val="20000"/>
              <a:lumOff val="80000"/>
            </a:schemeClr>
          </a:solidFill>
        </p:spPr>
        <p:txBody>
          <a:bodyPr wrap="square">
            <a:spAutoFit/>
          </a:bodyPr>
          <a:lstStyle/>
          <a:p>
            <a:pPr marL="0" marR="0" lvl="0" indent="0" algn="l" defTabSz="457200" rtl="0" eaLnBrk="1" fontAlgn="auto" latinLnBrk="0" hangingPunct="1">
              <a:lnSpc>
                <a:spcPct val="115000"/>
              </a:lnSpc>
              <a:spcBef>
                <a:spcPts val="0"/>
              </a:spcBef>
              <a:spcAft>
                <a:spcPts val="800"/>
              </a:spcAft>
              <a:buClrTx/>
              <a:buSzTx/>
              <a:buFontTx/>
              <a:buNone/>
              <a:tabLst/>
              <a:defRPr/>
            </a:pPr>
            <a:endParaRPr lang="en-GB" sz="1200" kern="100" dirty="0">
              <a:solidFill>
                <a:prstClr val="black"/>
              </a:solidFill>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800"/>
              </a:spcAft>
              <a:buClrTx/>
              <a:buSzTx/>
              <a:buFontTx/>
              <a:buNone/>
              <a:tabLst/>
              <a:defRPr/>
            </a:pPr>
            <a:endPar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15000"/>
              </a:lnSpc>
              <a:spcBef>
                <a:spcPts val="0"/>
              </a:spcBef>
              <a:spcAft>
                <a:spcPts val="800"/>
              </a:spcAft>
              <a:buClrTx/>
              <a:buSzTx/>
              <a:buFontTx/>
              <a:buNone/>
              <a:tabLst/>
              <a:defRPr/>
            </a:pPr>
            <a:endParaRPr kumimoji="0" lang="en-GB"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pic>
        <p:nvPicPr>
          <p:cNvPr id="3" name="Picture 2" descr="A qr code on a white background&#10;&#10;AI-generated content may be incorrect.">
            <a:extLst>
              <a:ext uri="{FF2B5EF4-FFF2-40B4-BE49-F238E27FC236}">
                <a16:creationId xmlns:a16="http://schemas.microsoft.com/office/drawing/2014/main" id="{E724E32F-1047-7CCD-155E-84C9B36C4A4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90887" y="1720633"/>
            <a:ext cx="812799" cy="812799"/>
          </a:xfrm>
          <a:prstGeom prst="rect">
            <a:avLst/>
          </a:prstGeom>
        </p:spPr>
      </p:pic>
    </p:spTree>
    <p:extLst>
      <p:ext uri="{BB962C8B-B14F-4D97-AF65-F5344CB8AC3E}">
        <p14:creationId xmlns:p14="http://schemas.microsoft.com/office/powerpoint/2010/main" val="32233492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8B536D9890464F8C41D1B330EA71FF" ma:contentTypeVersion="17" ma:contentTypeDescription="Create a new document." ma:contentTypeScope="" ma:versionID="7f53f1cc468c68573dae6ae8d70398ea">
  <xsd:schema xmlns:xsd="http://www.w3.org/2001/XMLSchema" xmlns:xs="http://www.w3.org/2001/XMLSchema" xmlns:p="http://schemas.microsoft.com/office/2006/metadata/properties" xmlns:ns2="c136b189-1de8-4ed0-95d0-253248c80532" xmlns:ns3="7c090556-1ac0-47e1-ad29-462bf58ca2e6" xmlns:ns4="d202d31c-686c-4115-a7b9-5cc891ed602b" targetNamespace="http://schemas.microsoft.com/office/2006/metadata/properties" ma:root="true" ma:fieldsID="80db1343badb94925006e91e47739bd8" ns2:_="" ns3:_="" ns4:_="">
    <xsd:import namespace="c136b189-1de8-4ed0-95d0-253248c80532"/>
    <xsd:import namespace="7c090556-1ac0-47e1-ad29-462bf58ca2e6"/>
    <xsd:import namespace="d202d31c-686c-4115-a7b9-5cc891ed602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36b189-1de8-4ed0-95d0-253248c805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78bb61a9-1cb6-416b-8dcb-4ddbf3c41ee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090556-1ac0-47e1-ad29-462bf58ca2e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202d31c-686c-4115-a7b9-5cc891ed602b"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f7e671d-8f4f-4fb1-b712-f51e10230145}" ma:internalName="TaxCatchAll" ma:showField="CatchAllData" ma:web="7c090556-1ac0-47e1-ad29-462bf58ca2e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136b189-1de8-4ed0-95d0-253248c80532">
      <Terms xmlns="http://schemas.microsoft.com/office/infopath/2007/PartnerControls"/>
    </lcf76f155ced4ddcb4097134ff3c332f>
    <TaxCatchAll xmlns="d202d31c-686c-4115-a7b9-5cc891ed602b" xsi:nil="true"/>
  </documentManagement>
</p:properties>
</file>

<file path=customXml/itemProps1.xml><?xml version="1.0" encoding="utf-8"?>
<ds:datastoreItem xmlns:ds="http://schemas.openxmlformats.org/officeDocument/2006/customXml" ds:itemID="{F7E2B8E3-811E-4866-B77B-20FEAB3A17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36b189-1de8-4ed0-95d0-253248c80532"/>
    <ds:schemaRef ds:uri="7c090556-1ac0-47e1-ad29-462bf58ca2e6"/>
    <ds:schemaRef ds:uri="d202d31c-686c-4115-a7b9-5cc891ed60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A10026-5F83-46C1-A323-D51EB84DF6C7}">
  <ds:schemaRefs>
    <ds:schemaRef ds:uri="http://schemas.microsoft.com/sharepoint/v3/contenttype/forms"/>
  </ds:schemaRefs>
</ds:datastoreItem>
</file>

<file path=customXml/itemProps3.xml><?xml version="1.0" encoding="utf-8"?>
<ds:datastoreItem xmlns:ds="http://schemas.openxmlformats.org/officeDocument/2006/customXml" ds:itemID="{A8AA136F-082F-4E64-8D29-A95405DA5693}">
  <ds:schemaRefs>
    <ds:schemaRef ds:uri="http://schemas.openxmlformats.org/package/2006/metadata/core-properties"/>
    <ds:schemaRef ds:uri="c136b189-1de8-4ed0-95d0-253248c80532"/>
    <ds:schemaRef ds:uri="http://purl.org/dc/elements/1.1/"/>
    <ds:schemaRef ds:uri="d202d31c-686c-4115-a7b9-5cc891ed602b"/>
    <ds:schemaRef ds:uri="http://www.w3.org/XML/1998/namespace"/>
    <ds:schemaRef ds:uri="http://schemas.microsoft.com/office/2006/documentManagement/types"/>
    <ds:schemaRef ds:uri="http://purl.org/dc/dcmitype/"/>
    <ds:schemaRef ds:uri="7c090556-1ac0-47e1-ad29-462bf58ca2e6"/>
    <ds:schemaRef ds:uri="http://schemas.microsoft.com/office/infopath/2007/PartnerControl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24674</TotalTime>
  <Words>1486</Words>
  <Application>Microsoft Office PowerPoint</Application>
  <PresentationFormat>A4 Paper (210x297 mm)</PresentationFormat>
  <Paragraphs>98</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Aptos</vt:lpstr>
      <vt:lpstr>Aptos Display</vt:lpstr>
      <vt:lpstr>Arial</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Agiomyrgiannaki, Maria: RBKC</dc:creator>
  <cp:lastModifiedBy>Agiomyrgiannaki, Maria: RBKC</cp:lastModifiedBy>
  <cp:revision>3</cp:revision>
  <cp:lastPrinted>2025-04-01T11:50:41Z</cp:lastPrinted>
  <dcterms:created xsi:type="dcterms:W3CDTF">2025-03-20T09:28:09Z</dcterms:created>
  <dcterms:modified xsi:type="dcterms:W3CDTF">2025-06-25T15:22:32Z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0x0101002F8B536D9890464F8C41D1B330EA71FF</vt:lpwstr>
  </property>
  <property fmtid="{D5CDD505-2E9C-101B-9397-08002B2CF9AE}" pid="3" name="MediaServiceImageTags">
    <vt:lpwstr/>
  </property>
</Properties>
</file>