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 id="2147483660" r:id="rId5"/>
  </p:sldMasterIdLst>
  <p:notesMasterIdLst>
    <p:notesMasterId r:id="rId17"/>
  </p:notesMasterIdLst>
  <p:sldIdLst>
    <p:sldId id="256" r:id="rId6"/>
    <p:sldId id="450" r:id="rId7"/>
    <p:sldId id="458" r:id="rId8"/>
    <p:sldId id="444" r:id="rId9"/>
    <p:sldId id="437" r:id="rId10"/>
    <p:sldId id="456" r:id="rId11"/>
    <p:sldId id="259" r:id="rId12"/>
    <p:sldId id="459" r:id="rId13"/>
    <p:sldId id="265" r:id="rId14"/>
    <p:sldId id="264" r:id="rId15"/>
    <p:sldId id="263" r:id="rId16"/>
  </p:sldIdLst>
  <p:sldSz cx="18288000" cy="10287000"/>
  <p:notesSz cx="6858000" cy="9144000"/>
  <p:embeddedFontLst>
    <p:embeddedFont>
      <p:font typeface="Archivo Black" panose="020B0604020202020204" charset="0"/>
      <p:regular r:id="rId18"/>
    </p:embeddedFont>
    <p:embeddedFont>
      <p:font typeface="Inter" panose="020B0604020202020204" charset="0"/>
      <p:regular r:id="rId19"/>
    </p:embeddedFont>
    <p:embeddedFont>
      <p:font typeface="Inter Bold" panose="020B0604020202020204" charset="0"/>
      <p:regular r:id="rId20"/>
    </p:embeddedFont>
    <p:embeddedFont>
      <p:font typeface="Segoe UI Symbol" panose="020B0502040204020203" pitchFamily="34" charset="0"/>
      <p:regular r:id="rId2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91F5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FDEC51D-0F78-4D80-88D1-7B78D779F009}" v="674" dt="2025-04-30T15:28:34.53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9" d="100"/>
          <a:sy n="69" d="100"/>
        </p:scale>
        <p:origin x="48" y="8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font" Target="fonts/font1.fntdata"/><Relationship Id="rId26" Type="http://schemas.microsoft.com/office/2016/11/relationships/changesInfo" Target="changesInfos/changesInfo1.xml"/><Relationship Id="rId3" Type="http://schemas.openxmlformats.org/officeDocument/2006/relationships/customXml" Target="../customXml/item3.xml"/><Relationship Id="rId21" Type="http://schemas.openxmlformats.org/officeDocument/2006/relationships/font" Target="fonts/font4.fntdata"/><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notesMaster" Target="notesMasters/notesMaster1.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font" Target="fonts/font3.fntdata"/><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font" Target="fonts/font2.fntdata"/><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tephen Blann" userId="b7e2f94b-4cd5-40e8-9c76-b519463f4728" providerId="ADAL" clId="{6FDEC51D-0F78-4D80-88D1-7B78D779F009}"/>
    <pc:docChg chg="undo custSel addSld delSld modSld sldOrd">
      <pc:chgData name="Stephen Blann" userId="b7e2f94b-4cd5-40e8-9c76-b519463f4728" providerId="ADAL" clId="{6FDEC51D-0F78-4D80-88D1-7B78D779F009}" dt="2025-04-30T15:29:14.042" v="1157" actId="1076"/>
      <pc:docMkLst>
        <pc:docMk/>
      </pc:docMkLst>
      <pc:sldChg chg="modSp mod">
        <pc:chgData name="Stephen Blann" userId="b7e2f94b-4cd5-40e8-9c76-b519463f4728" providerId="ADAL" clId="{6FDEC51D-0F78-4D80-88D1-7B78D779F009}" dt="2025-04-15T08:35:59.315" v="111" actId="20577"/>
        <pc:sldMkLst>
          <pc:docMk/>
          <pc:sldMk cId="0" sldId="256"/>
        </pc:sldMkLst>
        <pc:spChg chg="mod">
          <ac:chgData name="Stephen Blann" userId="b7e2f94b-4cd5-40e8-9c76-b519463f4728" providerId="ADAL" clId="{6FDEC51D-0F78-4D80-88D1-7B78D779F009}" dt="2025-04-15T08:35:13.968" v="9" actId="5793"/>
          <ac:spMkLst>
            <pc:docMk/>
            <pc:sldMk cId="0" sldId="256"/>
            <ac:spMk id="25" creationId="{00000000-0000-0000-0000-000000000000}"/>
          </ac:spMkLst>
        </pc:spChg>
        <pc:spChg chg="mod">
          <ac:chgData name="Stephen Blann" userId="b7e2f94b-4cd5-40e8-9c76-b519463f4728" providerId="ADAL" clId="{6FDEC51D-0F78-4D80-88D1-7B78D779F009}" dt="2025-04-15T08:35:59.315" v="111" actId="20577"/>
          <ac:spMkLst>
            <pc:docMk/>
            <pc:sldMk cId="0" sldId="256"/>
            <ac:spMk id="27" creationId="{00000000-0000-0000-0000-000000000000}"/>
          </ac:spMkLst>
        </pc:spChg>
      </pc:sldChg>
      <pc:sldChg chg="addSp delSp modSp del mod">
        <pc:chgData name="Stephen Blann" userId="b7e2f94b-4cd5-40e8-9c76-b519463f4728" providerId="ADAL" clId="{6FDEC51D-0F78-4D80-88D1-7B78D779F009}" dt="2025-04-15T09:40:18.241" v="653" actId="47"/>
        <pc:sldMkLst>
          <pc:docMk/>
          <pc:sldMk cId="0" sldId="257"/>
        </pc:sldMkLst>
      </pc:sldChg>
      <pc:sldChg chg="addSp delSp modSp mod ord">
        <pc:chgData name="Stephen Blann" userId="b7e2f94b-4cd5-40e8-9c76-b519463f4728" providerId="ADAL" clId="{6FDEC51D-0F78-4D80-88D1-7B78D779F009}" dt="2025-04-30T15:24:44.570" v="1144" actId="108"/>
        <pc:sldMkLst>
          <pc:docMk/>
          <pc:sldMk cId="0" sldId="259"/>
        </pc:sldMkLst>
        <pc:spChg chg="mod">
          <ac:chgData name="Stephen Blann" userId="b7e2f94b-4cd5-40e8-9c76-b519463f4728" providerId="ADAL" clId="{6FDEC51D-0F78-4D80-88D1-7B78D779F009}" dt="2025-04-15T09:25:28.177" v="547" actId="1076"/>
          <ac:spMkLst>
            <pc:docMk/>
            <pc:sldMk cId="0" sldId="259"/>
            <ac:spMk id="2" creationId="{00000000-0000-0000-0000-000000000000}"/>
          </ac:spMkLst>
        </pc:spChg>
        <pc:graphicFrameChg chg="add mod">
          <ac:chgData name="Stephen Blann" userId="b7e2f94b-4cd5-40e8-9c76-b519463f4728" providerId="ADAL" clId="{6FDEC51D-0F78-4D80-88D1-7B78D779F009}" dt="2025-04-30T15:24:42.424" v="1143"/>
          <ac:graphicFrameMkLst>
            <pc:docMk/>
            <pc:sldMk cId="0" sldId="259"/>
            <ac:graphicFrameMk id="4" creationId="{8C49A21B-24F3-E618-2229-A47E85A56DFE}"/>
          </ac:graphicFrameMkLst>
        </pc:graphicFrameChg>
        <pc:graphicFrameChg chg="add mod">
          <ac:chgData name="Stephen Blann" userId="b7e2f94b-4cd5-40e8-9c76-b519463f4728" providerId="ADAL" clId="{6FDEC51D-0F78-4D80-88D1-7B78D779F009}" dt="2025-04-30T15:24:44.570" v="1144" actId="108"/>
          <ac:graphicFrameMkLst>
            <pc:docMk/>
            <pc:sldMk cId="0" sldId="259"/>
            <ac:graphicFrameMk id="5" creationId="{558BE253-4DCF-0156-F67A-B030F0B2E5C6}"/>
          </ac:graphicFrameMkLst>
        </pc:graphicFrameChg>
      </pc:sldChg>
      <pc:sldChg chg="del">
        <pc:chgData name="Stephen Blann" userId="b7e2f94b-4cd5-40e8-9c76-b519463f4728" providerId="ADAL" clId="{6FDEC51D-0F78-4D80-88D1-7B78D779F009}" dt="2025-04-15T09:28:42.960" v="563" actId="47"/>
        <pc:sldMkLst>
          <pc:docMk/>
          <pc:sldMk cId="0" sldId="260"/>
        </pc:sldMkLst>
      </pc:sldChg>
      <pc:sldChg chg="del">
        <pc:chgData name="Stephen Blann" userId="b7e2f94b-4cd5-40e8-9c76-b519463f4728" providerId="ADAL" clId="{6FDEC51D-0F78-4D80-88D1-7B78D779F009}" dt="2025-04-15T09:29:58.605" v="567" actId="47"/>
        <pc:sldMkLst>
          <pc:docMk/>
          <pc:sldMk cId="0" sldId="262"/>
        </pc:sldMkLst>
      </pc:sldChg>
      <pc:sldChg chg="addSp delSp modSp mod">
        <pc:chgData name="Stephen Blann" userId="b7e2f94b-4cd5-40e8-9c76-b519463f4728" providerId="ADAL" clId="{6FDEC51D-0F78-4D80-88D1-7B78D779F009}" dt="2025-04-30T15:29:14.042" v="1157" actId="1076"/>
        <pc:sldMkLst>
          <pc:docMk/>
          <pc:sldMk cId="3261772976" sldId="263"/>
        </pc:sldMkLst>
        <pc:spChg chg="mod">
          <ac:chgData name="Stephen Blann" userId="b7e2f94b-4cd5-40e8-9c76-b519463f4728" providerId="ADAL" clId="{6FDEC51D-0F78-4D80-88D1-7B78D779F009}" dt="2025-04-15T09:44:22.208" v="679" actId="1076"/>
          <ac:spMkLst>
            <pc:docMk/>
            <pc:sldMk cId="3261772976" sldId="263"/>
            <ac:spMk id="2" creationId="{0E2BF588-F00B-7E80-FBC4-645333DEDF7B}"/>
          </ac:spMkLst>
        </pc:spChg>
        <pc:graphicFrameChg chg="add mod">
          <ac:chgData name="Stephen Blann" userId="b7e2f94b-4cd5-40e8-9c76-b519463f4728" providerId="ADAL" clId="{6FDEC51D-0F78-4D80-88D1-7B78D779F009}" dt="2025-04-30T15:29:14.042" v="1157" actId="1076"/>
          <ac:graphicFrameMkLst>
            <pc:docMk/>
            <pc:sldMk cId="3261772976" sldId="263"/>
            <ac:graphicFrameMk id="6" creationId="{CFC58F00-F0EB-EF36-FC52-F0694A2A175D}"/>
          </ac:graphicFrameMkLst>
        </pc:graphicFrameChg>
      </pc:sldChg>
      <pc:sldChg chg="addSp delSp modSp add mod ord">
        <pc:chgData name="Stephen Blann" userId="b7e2f94b-4cd5-40e8-9c76-b519463f4728" providerId="ADAL" clId="{6FDEC51D-0F78-4D80-88D1-7B78D779F009}" dt="2025-04-30T15:28:34.539" v="1156" actId="20577"/>
        <pc:sldMkLst>
          <pc:docMk/>
          <pc:sldMk cId="1328969949" sldId="264"/>
        </pc:sldMkLst>
        <pc:spChg chg="mod">
          <ac:chgData name="Stephen Blann" userId="b7e2f94b-4cd5-40e8-9c76-b519463f4728" providerId="ADAL" clId="{6FDEC51D-0F78-4D80-88D1-7B78D779F009}" dt="2025-04-15T09:18:03.864" v="482" actId="20577"/>
          <ac:spMkLst>
            <pc:docMk/>
            <pc:sldMk cId="1328969949" sldId="264"/>
            <ac:spMk id="2" creationId="{79151029-B245-8660-C636-CF61FF5C491A}"/>
          </ac:spMkLst>
        </pc:spChg>
        <pc:graphicFrameChg chg="add mod">
          <ac:chgData name="Stephen Blann" userId="b7e2f94b-4cd5-40e8-9c76-b519463f4728" providerId="ADAL" clId="{6FDEC51D-0F78-4D80-88D1-7B78D779F009}" dt="2025-04-30T15:28:34.539" v="1156" actId="20577"/>
          <ac:graphicFrameMkLst>
            <pc:docMk/>
            <pc:sldMk cId="1328969949" sldId="264"/>
            <ac:graphicFrameMk id="4" creationId="{C82DD73F-6D41-02E5-D7BE-0FB819A9B58A}"/>
          </ac:graphicFrameMkLst>
        </pc:graphicFrameChg>
        <pc:graphicFrameChg chg="add mod">
          <ac:chgData name="Stephen Blann" userId="b7e2f94b-4cd5-40e8-9c76-b519463f4728" providerId="ADAL" clId="{6FDEC51D-0F78-4D80-88D1-7B78D779F009}" dt="2025-04-30T15:28:08.725" v="1147"/>
          <ac:graphicFrameMkLst>
            <pc:docMk/>
            <pc:sldMk cId="1328969949" sldId="264"/>
            <ac:graphicFrameMk id="5" creationId="{26FB90D5-FD88-5898-CF68-7ECB7F1586D4}"/>
          </ac:graphicFrameMkLst>
        </pc:graphicFrameChg>
      </pc:sldChg>
      <pc:sldChg chg="modSp add">
        <pc:chgData name="Stephen Blann" userId="b7e2f94b-4cd5-40e8-9c76-b519463f4728" providerId="ADAL" clId="{6FDEC51D-0F78-4D80-88D1-7B78D779F009}" dt="2025-04-15T09:49:28.184" v="689" actId="403"/>
        <pc:sldMkLst>
          <pc:docMk/>
          <pc:sldMk cId="1671468893" sldId="265"/>
        </pc:sldMkLst>
        <pc:graphicFrameChg chg="mod">
          <ac:chgData name="Stephen Blann" userId="b7e2f94b-4cd5-40e8-9c76-b519463f4728" providerId="ADAL" clId="{6FDEC51D-0F78-4D80-88D1-7B78D779F009}" dt="2025-04-15T09:49:28.184" v="689" actId="403"/>
          <ac:graphicFrameMkLst>
            <pc:docMk/>
            <pc:sldMk cId="1671468893" sldId="265"/>
            <ac:graphicFrameMk id="8" creationId="{C0CDA810-5BB5-1E1C-8E5D-A3BCF62103CF}"/>
          </ac:graphicFrameMkLst>
        </pc:graphicFrameChg>
      </pc:sldChg>
      <pc:sldChg chg="add del">
        <pc:chgData name="Stephen Blann" userId="b7e2f94b-4cd5-40e8-9c76-b519463f4728" providerId="ADAL" clId="{6FDEC51D-0F78-4D80-88D1-7B78D779F009}" dt="2025-04-15T09:42:41.658" v="662" actId="47"/>
        <pc:sldMkLst>
          <pc:docMk/>
          <pc:sldMk cId="2905040537" sldId="428"/>
        </pc:sldMkLst>
      </pc:sldChg>
      <pc:sldChg chg="add del">
        <pc:chgData name="Stephen Blann" userId="b7e2f94b-4cd5-40e8-9c76-b519463f4728" providerId="ADAL" clId="{6FDEC51D-0F78-4D80-88D1-7B78D779F009}" dt="2025-04-15T09:40:09.546" v="652"/>
        <pc:sldMkLst>
          <pc:docMk/>
          <pc:sldMk cId="2171541624" sldId="437"/>
        </pc:sldMkLst>
      </pc:sldChg>
      <pc:sldChg chg="add del">
        <pc:chgData name="Stephen Blann" userId="b7e2f94b-4cd5-40e8-9c76-b519463f4728" providerId="ADAL" clId="{6FDEC51D-0F78-4D80-88D1-7B78D779F009}" dt="2025-04-15T09:40:09.546" v="652"/>
        <pc:sldMkLst>
          <pc:docMk/>
          <pc:sldMk cId="1679480842" sldId="444"/>
        </pc:sldMkLst>
      </pc:sldChg>
      <pc:sldChg chg="add">
        <pc:chgData name="Stephen Blann" userId="b7e2f94b-4cd5-40e8-9c76-b519463f4728" providerId="ADAL" clId="{6FDEC51D-0F78-4D80-88D1-7B78D779F009}" dt="2025-04-15T09:38:58.892" v="649"/>
        <pc:sldMkLst>
          <pc:docMk/>
          <pc:sldMk cId="2165453095" sldId="450"/>
        </pc:sldMkLst>
      </pc:sldChg>
      <pc:sldChg chg="modSp add del mod">
        <pc:chgData name="Stephen Blann" userId="b7e2f94b-4cd5-40e8-9c76-b519463f4728" providerId="ADAL" clId="{6FDEC51D-0F78-4D80-88D1-7B78D779F009}" dt="2025-04-15T09:42:33.259" v="661" actId="20577"/>
        <pc:sldMkLst>
          <pc:docMk/>
          <pc:sldMk cId="545346843" sldId="456"/>
        </pc:sldMkLst>
        <pc:spChg chg="mod">
          <ac:chgData name="Stephen Blann" userId="b7e2f94b-4cd5-40e8-9c76-b519463f4728" providerId="ADAL" clId="{6FDEC51D-0F78-4D80-88D1-7B78D779F009}" dt="2025-04-15T09:42:33.259" v="661" actId="20577"/>
          <ac:spMkLst>
            <pc:docMk/>
            <pc:sldMk cId="545346843" sldId="456"/>
            <ac:spMk id="3" creationId="{A2EAF262-1E66-4B09-B785-54F83C7773F0}"/>
          </ac:spMkLst>
        </pc:spChg>
      </pc:sldChg>
      <pc:sldChg chg="modSp add del mod">
        <pc:chgData name="Stephen Blann" userId="b7e2f94b-4cd5-40e8-9c76-b519463f4728" providerId="ADAL" clId="{6FDEC51D-0F78-4D80-88D1-7B78D779F009}" dt="2025-04-15T09:43:34.982" v="675" actId="20577"/>
        <pc:sldMkLst>
          <pc:docMk/>
          <pc:sldMk cId="3581914660" sldId="458"/>
        </pc:sldMkLst>
        <pc:spChg chg="mod">
          <ac:chgData name="Stephen Blann" userId="b7e2f94b-4cd5-40e8-9c76-b519463f4728" providerId="ADAL" clId="{6FDEC51D-0F78-4D80-88D1-7B78D779F009}" dt="2025-04-15T09:43:34.982" v="675" actId="20577"/>
          <ac:spMkLst>
            <pc:docMk/>
            <pc:sldMk cId="3581914660" sldId="458"/>
            <ac:spMk id="3" creationId="{86698906-D70D-D3F1-04A9-A1AFE7E3D3CB}"/>
          </ac:spMkLst>
        </pc:spChg>
      </pc:sldChg>
      <pc:sldChg chg="addSp delSp modSp add mod">
        <pc:chgData name="Stephen Blann" userId="b7e2f94b-4cd5-40e8-9c76-b519463f4728" providerId="ADAL" clId="{6FDEC51D-0F78-4D80-88D1-7B78D779F009}" dt="2025-04-30T15:25:32.514" v="1145" actId="6549"/>
        <pc:sldMkLst>
          <pc:docMk/>
          <pc:sldMk cId="1262006696" sldId="459"/>
        </pc:sldMkLst>
        <pc:spChg chg="mod">
          <ac:chgData name="Stephen Blann" userId="b7e2f94b-4cd5-40e8-9c76-b519463f4728" providerId="ADAL" clId="{6FDEC51D-0F78-4D80-88D1-7B78D779F009}" dt="2025-04-15T09:51:12.107" v="718" actId="20577"/>
          <ac:spMkLst>
            <pc:docMk/>
            <pc:sldMk cId="1262006696" sldId="459"/>
            <ac:spMk id="2" creationId="{EE120B7E-326F-6961-65C3-6E416EFDBC15}"/>
          </ac:spMkLst>
        </pc:spChg>
        <pc:spChg chg="add mod">
          <ac:chgData name="Stephen Blann" userId="b7e2f94b-4cd5-40e8-9c76-b519463f4728" providerId="ADAL" clId="{6FDEC51D-0F78-4D80-88D1-7B78D779F009}" dt="2025-04-30T15:25:32.514" v="1145" actId="6549"/>
          <ac:spMkLst>
            <pc:docMk/>
            <pc:sldMk cId="1262006696" sldId="459"/>
            <ac:spMk id="6" creationId="{7A1F9EE3-DA8B-8B77-DA5C-DC2DD0667BF5}"/>
          </ac:spMkLst>
        </pc:spChg>
        <pc:graphicFrameChg chg="add mod">
          <ac:chgData name="Stephen Blann" userId="b7e2f94b-4cd5-40e8-9c76-b519463f4728" providerId="ADAL" clId="{6FDEC51D-0F78-4D80-88D1-7B78D779F009}" dt="2025-04-15T09:52:32.310" v="741" actId="207"/>
          <ac:graphicFrameMkLst>
            <pc:docMk/>
            <pc:sldMk cId="1262006696" sldId="459"/>
            <ac:graphicFrameMk id="3" creationId="{0406D590-12A5-05A8-52F2-FAF1858E1888}"/>
          </ac:graphicFrameMkLst>
        </pc:graphicFrame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https://kcsocialcouncil.sharepoint.com/Documents/HEALTH/Self-Care%20Management%20MCMW/Monitoring/Monitoring%20Reports%20for%20WLCCG/Apr%2024-%20Mar%2025/MCMW%20Self-Care%20monitoring%20for%20NHS%2024-25%20SB%20version.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https://kcsocialcouncil-my.sharepoint.com/personal/stephen_kcsc_org_uk/Documents/Book%2015.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https://kcsocialcouncil-my.sharepoint.com/personal/stephen_kcsc_org_uk/Documents/Book%2015.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https://kcsocialcouncil.sharepoint.com/Documents/HEALTH/Self-Care%20Management%20MCMW/Monitoring/Monitoring%20Reports%20for%20WLCCG/Apr%2024-%20Mar%2025/MCMW%20Self-Care%20monitoring%20for%20NHS%2024-25%20SB%20version.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https://kcsocialcouncil.sharepoint.com/Documents/HEALTH/Self-Care%20Management%20MCMW/Monitoring/Monitoring%20Reports%20for%20WLCCG/Apr%2024-%20Mar%2025/MCMW%20Self-Care%20monitoring%20for%20NHS%2024-25%20SB%20version.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https://kcsocialcouncil.sharepoint.com/Documents/HEALTH/Self-Care%20Management%20MCMW/Monitoring/Monitoring%20Reports%20for%20WLCCG/Apr%2024-%20Mar%2025/MCMW%20Self-Care%20monitoring%20for%20NHS%2024-25%20SB%20version.xlsx" TargetMode="External"/><Relationship Id="rId2" Type="http://schemas.microsoft.com/office/2011/relationships/chartColorStyle" Target="colors8.xml"/><Relationship Id="rId1" Type="http://schemas.microsoft.com/office/2011/relationships/chartStyle" Target="style8.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rgbClr val="FFFF00"/>
                </a:solidFill>
                <a:latin typeface="+mn-lt"/>
                <a:ea typeface="+mn-ea"/>
                <a:cs typeface="+mn-cs"/>
              </a:defRPr>
            </a:pPr>
            <a:r>
              <a:rPr lang="en-US" sz="2400" dirty="0"/>
              <a:t>Referrals – 889  </a:t>
            </a:r>
          </a:p>
        </c:rich>
      </c:tx>
      <c:layout>
        <c:manualLayout>
          <c:xMode val="edge"/>
          <c:yMode val="edge"/>
          <c:x val="0.38611063853840005"/>
          <c:y val="0.92444319912985384"/>
        </c:manualLayout>
      </c:layout>
      <c:overlay val="0"/>
      <c:spPr>
        <a:noFill/>
        <a:ln>
          <a:noFill/>
        </a:ln>
        <a:effectLst/>
      </c:spPr>
      <c:txPr>
        <a:bodyPr rot="0" spcFirstLastPara="1" vertOverflow="ellipsis" vert="horz" wrap="square" anchor="ctr" anchorCtr="1"/>
        <a:lstStyle/>
        <a:p>
          <a:pPr>
            <a:defRPr sz="2400" b="0" i="0" u="none" strike="noStrike" kern="1200" spc="0" baseline="0">
              <a:solidFill>
                <a:srgbClr val="FFFF00"/>
              </a:solidFill>
              <a:latin typeface="+mn-lt"/>
              <a:ea typeface="+mn-ea"/>
              <a:cs typeface="+mn-cs"/>
            </a:defRPr>
          </a:pPr>
          <a:endParaRPr lang="en-US"/>
        </a:p>
      </c:txPr>
    </c:title>
    <c:autoTitleDeleted val="0"/>
    <c:plotArea>
      <c:layout/>
      <c:pieChart>
        <c:varyColors val="1"/>
        <c:ser>
          <c:idx val="12"/>
          <c:order val="12"/>
          <c:tx>
            <c:strRef>
              <c:f>Sheet1!$N$2</c:f>
              <c:strCache>
                <c:ptCount val="1"/>
                <c:pt idx="0">
                  <c:v>Cumulative</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C75F-4D29-83F6-4FB9C9B0465D}"/>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C75F-4D29-83F6-4FB9C9B0465D}"/>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C75F-4D29-83F6-4FB9C9B0465D}"/>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C75F-4D29-83F6-4FB9C9B0465D}"/>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C75F-4D29-83F6-4FB9C9B0465D}"/>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C75F-4D29-83F6-4FB9C9B0465D}"/>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C75F-4D29-83F6-4FB9C9B0465D}"/>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F-C75F-4D29-83F6-4FB9C9B0465D}"/>
              </c:ext>
            </c:extLst>
          </c:dPt>
          <c:dPt>
            <c:idx val="8"/>
            <c:bubble3D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11-C75F-4D29-83F6-4FB9C9B0465D}"/>
              </c:ext>
            </c:extLst>
          </c:dPt>
          <c:dPt>
            <c:idx val="9"/>
            <c:bubble3D val="0"/>
            <c:spPr>
              <a:solidFill>
                <a:schemeClr val="accent4">
                  <a:lumMod val="60000"/>
                </a:schemeClr>
              </a:solidFill>
              <a:ln w="19050">
                <a:solidFill>
                  <a:schemeClr val="lt1"/>
                </a:solidFill>
              </a:ln>
              <a:effectLst/>
            </c:spPr>
            <c:extLst>
              <c:ext xmlns:c16="http://schemas.microsoft.com/office/drawing/2014/chart" uri="{C3380CC4-5D6E-409C-BE32-E72D297353CC}">
                <c16:uniqueId val="{00000013-C75F-4D29-83F6-4FB9C9B0465D}"/>
              </c:ext>
            </c:extLst>
          </c:dPt>
          <c:dPt>
            <c:idx val="10"/>
            <c:bubble3D val="0"/>
            <c:spPr>
              <a:solidFill>
                <a:schemeClr val="accent5">
                  <a:lumMod val="60000"/>
                </a:schemeClr>
              </a:solidFill>
              <a:ln w="19050">
                <a:solidFill>
                  <a:schemeClr val="lt1"/>
                </a:solidFill>
              </a:ln>
              <a:effectLst/>
            </c:spPr>
            <c:extLst>
              <c:ext xmlns:c16="http://schemas.microsoft.com/office/drawing/2014/chart" uri="{C3380CC4-5D6E-409C-BE32-E72D297353CC}">
                <c16:uniqueId val="{00000015-C75F-4D29-83F6-4FB9C9B0465D}"/>
              </c:ext>
            </c:extLst>
          </c:dPt>
          <c:dPt>
            <c:idx val="11"/>
            <c:bubble3D val="0"/>
            <c:spPr>
              <a:solidFill>
                <a:schemeClr val="accent6">
                  <a:lumMod val="60000"/>
                </a:schemeClr>
              </a:solidFill>
              <a:ln w="19050">
                <a:solidFill>
                  <a:schemeClr val="lt1"/>
                </a:solidFill>
              </a:ln>
              <a:effectLst/>
            </c:spPr>
            <c:extLst>
              <c:ext xmlns:c16="http://schemas.microsoft.com/office/drawing/2014/chart" uri="{C3380CC4-5D6E-409C-BE32-E72D297353CC}">
                <c16:uniqueId val="{00000017-C75F-4D29-83F6-4FB9C9B0465D}"/>
              </c:ext>
            </c:extLst>
          </c:dPt>
          <c:dPt>
            <c:idx val="12"/>
            <c:bubble3D val="0"/>
            <c:spPr>
              <a:solidFill>
                <a:schemeClr val="accent1">
                  <a:lumMod val="80000"/>
                  <a:lumOff val="20000"/>
                </a:schemeClr>
              </a:solidFill>
              <a:ln w="19050">
                <a:solidFill>
                  <a:schemeClr val="lt1"/>
                </a:solidFill>
              </a:ln>
              <a:effectLst/>
            </c:spPr>
            <c:extLst>
              <c:ext xmlns:c16="http://schemas.microsoft.com/office/drawing/2014/chart" uri="{C3380CC4-5D6E-409C-BE32-E72D297353CC}">
                <c16:uniqueId val="{00000019-C75F-4D29-83F6-4FB9C9B0465D}"/>
              </c:ext>
            </c:extLst>
          </c:dPt>
          <c:dPt>
            <c:idx val="13"/>
            <c:bubble3D val="0"/>
            <c:spPr>
              <a:solidFill>
                <a:schemeClr val="accent2">
                  <a:lumMod val="80000"/>
                  <a:lumOff val="20000"/>
                </a:schemeClr>
              </a:solidFill>
              <a:ln w="19050">
                <a:solidFill>
                  <a:schemeClr val="lt1"/>
                </a:solidFill>
              </a:ln>
              <a:effectLst/>
            </c:spPr>
            <c:extLst>
              <c:ext xmlns:c16="http://schemas.microsoft.com/office/drawing/2014/chart" uri="{C3380CC4-5D6E-409C-BE32-E72D297353CC}">
                <c16:uniqueId val="{0000001B-C75F-4D29-83F6-4FB9C9B0465D}"/>
              </c:ext>
            </c:extLst>
          </c:dPt>
          <c:dPt>
            <c:idx val="14"/>
            <c:bubble3D val="0"/>
            <c:spPr>
              <a:solidFill>
                <a:schemeClr val="accent3">
                  <a:lumMod val="80000"/>
                  <a:lumOff val="20000"/>
                </a:schemeClr>
              </a:solidFill>
              <a:ln w="19050">
                <a:solidFill>
                  <a:schemeClr val="lt1"/>
                </a:solidFill>
              </a:ln>
              <a:effectLst/>
            </c:spPr>
            <c:extLst>
              <c:ext xmlns:c16="http://schemas.microsoft.com/office/drawing/2014/chart" uri="{C3380CC4-5D6E-409C-BE32-E72D297353CC}">
                <c16:uniqueId val="{0000001D-C75F-4D29-83F6-4FB9C9B0465D}"/>
              </c:ext>
            </c:extLst>
          </c:dPt>
          <c:dPt>
            <c:idx val="15"/>
            <c:bubble3D val="0"/>
            <c:spPr>
              <a:solidFill>
                <a:schemeClr val="accent4">
                  <a:lumMod val="80000"/>
                  <a:lumOff val="20000"/>
                </a:schemeClr>
              </a:solidFill>
              <a:ln w="19050">
                <a:solidFill>
                  <a:schemeClr val="lt1"/>
                </a:solidFill>
              </a:ln>
              <a:effectLst/>
            </c:spPr>
            <c:extLst>
              <c:ext xmlns:c16="http://schemas.microsoft.com/office/drawing/2014/chart" uri="{C3380CC4-5D6E-409C-BE32-E72D297353CC}">
                <c16:uniqueId val="{0000001F-C75F-4D29-83F6-4FB9C9B0465D}"/>
              </c:ext>
            </c:extLst>
          </c:dPt>
          <c:dLbls>
            <c:dLbl>
              <c:idx val="14"/>
              <c:delete val="1"/>
              <c:extLst>
                <c:ext xmlns:c15="http://schemas.microsoft.com/office/drawing/2012/chart" uri="{CE6537A1-D6FC-4f65-9D91-7224C49458BB}"/>
                <c:ext xmlns:c16="http://schemas.microsoft.com/office/drawing/2014/chart" uri="{C3380CC4-5D6E-409C-BE32-E72D297353CC}">
                  <c16:uniqueId val="{0000001D-C75F-4D29-83F6-4FB9C9B0465D}"/>
                </c:ext>
              </c:extLst>
            </c:dLbl>
            <c:dLbl>
              <c:idx val="15"/>
              <c:delete val="1"/>
              <c:extLst>
                <c:ext xmlns:c15="http://schemas.microsoft.com/office/drawing/2012/chart" uri="{CE6537A1-D6FC-4f65-9D91-7224C49458BB}"/>
                <c:ext xmlns:c16="http://schemas.microsoft.com/office/drawing/2014/chart" uri="{C3380CC4-5D6E-409C-BE32-E72D297353CC}">
                  <c16:uniqueId val="{0000001F-C75F-4D29-83F6-4FB9C9B0465D}"/>
                </c:ext>
              </c:extLst>
            </c:dLbl>
            <c:spPr>
              <a:noFill/>
              <a:ln>
                <a:noFill/>
              </a:ln>
              <a:effectLst/>
            </c:spPr>
            <c:txPr>
              <a:bodyPr rot="0" spcFirstLastPara="1" vertOverflow="ellipsis" vert="horz" wrap="square" anchor="ctr" anchorCtr="1"/>
              <a:lstStyle/>
              <a:p>
                <a:pPr>
                  <a:defRPr sz="1800" b="0" i="0" u="none" strike="noStrike" kern="1200" baseline="0">
                    <a:solidFill>
                      <a:srgbClr val="FFFF00"/>
                    </a:solidFill>
                    <a:latin typeface="+mn-lt"/>
                    <a:ea typeface="+mn-ea"/>
                    <a:cs typeface="+mn-cs"/>
                  </a:defRPr>
                </a:pPr>
                <a:endParaRPr lang="en-US"/>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Sheet1!$A$3:$A$18</c:f>
              <c:strCache>
                <c:ptCount val="16"/>
                <c:pt idx="0">
                  <c:v>ADKC Centre based Massage Therapy</c:v>
                </c:pt>
                <c:pt idx="1">
                  <c:v>ADKC Home based Massage </c:v>
                </c:pt>
                <c:pt idx="2">
                  <c:v>AUK Befriending</c:v>
                </c:pt>
                <c:pt idx="3">
                  <c:v>AUK Carers Respite </c:v>
                </c:pt>
                <c:pt idx="4">
                  <c:v>AUK Decluttering</c:v>
                </c:pt>
                <c:pt idx="5">
                  <c:v>AUK Dementia 1:1 </c:v>
                </c:pt>
                <c:pt idx="6">
                  <c:v>AUK Escorting</c:v>
                </c:pt>
                <c:pt idx="7">
                  <c:v>AUK Information And Advice</c:v>
                </c:pt>
                <c:pt idx="8">
                  <c:v>AUK Chair based Exercise and Walking Support</c:v>
                </c:pt>
                <c:pt idx="9">
                  <c:v>CABW Information &amp; Advice</c:v>
                </c:pt>
                <c:pt idx="10">
                  <c:v>OA Link Up</c:v>
                </c:pt>
                <c:pt idx="11">
                  <c:v>OA Men's Only Activity</c:v>
                </c:pt>
                <c:pt idx="12">
                  <c:v>OA Tech in Arabic </c:v>
                </c:pt>
                <c:pt idx="13">
                  <c:v>BME Health Forum</c:v>
                </c:pt>
                <c:pt idx="14">
                  <c:v>Pamodzi</c:v>
                </c:pt>
                <c:pt idx="15">
                  <c:v>Playground </c:v>
                </c:pt>
              </c:strCache>
              <c:extLst/>
            </c:strRef>
          </c:cat>
          <c:val>
            <c:numRef>
              <c:f>Sheet1!$N$3:$N$18</c:f>
              <c:numCache>
                <c:formatCode>General</c:formatCode>
                <c:ptCount val="16"/>
                <c:pt idx="0">
                  <c:v>61</c:v>
                </c:pt>
                <c:pt idx="1">
                  <c:v>103</c:v>
                </c:pt>
                <c:pt idx="2">
                  <c:v>55</c:v>
                </c:pt>
                <c:pt idx="3">
                  <c:v>21</c:v>
                </c:pt>
                <c:pt idx="4">
                  <c:v>33</c:v>
                </c:pt>
                <c:pt idx="5">
                  <c:v>47</c:v>
                </c:pt>
                <c:pt idx="6">
                  <c:v>38</c:v>
                </c:pt>
                <c:pt idx="7">
                  <c:v>222</c:v>
                </c:pt>
                <c:pt idx="8">
                  <c:v>72</c:v>
                </c:pt>
                <c:pt idx="9">
                  <c:v>89</c:v>
                </c:pt>
                <c:pt idx="10">
                  <c:v>91</c:v>
                </c:pt>
                <c:pt idx="11">
                  <c:v>24</c:v>
                </c:pt>
                <c:pt idx="12">
                  <c:v>9</c:v>
                </c:pt>
                <c:pt idx="13">
                  <c:v>19</c:v>
                </c:pt>
                <c:pt idx="14">
                  <c:v>1</c:v>
                </c:pt>
                <c:pt idx="15">
                  <c:v>3</c:v>
                </c:pt>
              </c:numCache>
              <c:extLst/>
            </c:numRef>
          </c:val>
          <c:extLst>
            <c:ext xmlns:c16="http://schemas.microsoft.com/office/drawing/2014/chart" uri="{C3380CC4-5D6E-409C-BE32-E72D297353CC}">
              <c16:uniqueId val="{00000020-C75F-4D29-83F6-4FB9C9B0465D}"/>
            </c:ext>
          </c:extLst>
        </c:ser>
        <c:dLbls>
          <c:showLegendKey val="0"/>
          <c:showVal val="0"/>
          <c:showCatName val="0"/>
          <c:showSerName val="0"/>
          <c:showPercent val="0"/>
          <c:showBubbleSize val="0"/>
          <c:showLeaderLines val="1"/>
        </c:dLbls>
        <c:firstSliceAng val="0"/>
        <c:extLst>
          <c:ext xmlns:c15="http://schemas.microsoft.com/office/drawing/2012/chart" uri="{02D57815-91ED-43cb-92C2-25804820EDAC}">
            <c15:filteredPieSeries>
              <c15:ser>
                <c:idx val="0"/>
                <c:order val="0"/>
                <c:tx>
                  <c:strRef>
                    <c:extLst>
                      <c:ext uri="{02D57815-91ED-43cb-92C2-25804820EDAC}">
                        <c15:formulaRef>
                          <c15:sqref>Sheet1!$B$2</c15:sqref>
                        </c15:formulaRef>
                      </c:ext>
                    </c:extLst>
                    <c:strCache>
                      <c:ptCount val="1"/>
                      <c:pt idx="0">
                        <c:v>Apr-24</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22-C75F-4D29-83F6-4FB9C9B0465D}"/>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24-C75F-4D29-83F6-4FB9C9B0465D}"/>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26-C75F-4D29-83F6-4FB9C9B0465D}"/>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28-C75F-4D29-83F6-4FB9C9B0465D}"/>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2A-C75F-4D29-83F6-4FB9C9B0465D}"/>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2C-C75F-4D29-83F6-4FB9C9B0465D}"/>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2E-C75F-4D29-83F6-4FB9C9B0465D}"/>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30-C75F-4D29-83F6-4FB9C9B0465D}"/>
                    </c:ext>
                  </c:extLst>
                </c:dPt>
                <c:dPt>
                  <c:idx val="8"/>
                  <c:bubble3D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32-C75F-4D29-83F6-4FB9C9B0465D}"/>
                    </c:ext>
                  </c:extLst>
                </c:dPt>
                <c:dPt>
                  <c:idx val="9"/>
                  <c:bubble3D val="0"/>
                  <c:spPr>
                    <a:solidFill>
                      <a:schemeClr val="accent4">
                        <a:lumMod val="60000"/>
                      </a:schemeClr>
                    </a:solidFill>
                    <a:ln w="19050">
                      <a:solidFill>
                        <a:schemeClr val="lt1"/>
                      </a:solidFill>
                    </a:ln>
                    <a:effectLst/>
                  </c:spPr>
                  <c:extLst>
                    <c:ext xmlns:c16="http://schemas.microsoft.com/office/drawing/2014/chart" uri="{C3380CC4-5D6E-409C-BE32-E72D297353CC}">
                      <c16:uniqueId val="{00000034-C75F-4D29-83F6-4FB9C9B0465D}"/>
                    </c:ext>
                  </c:extLst>
                </c:dPt>
                <c:dPt>
                  <c:idx val="10"/>
                  <c:bubble3D val="0"/>
                  <c:spPr>
                    <a:solidFill>
                      <a:schemeClr val="accent5">
                        <a:lumMod val="60000"/>
                      </a:schemeClr>
                    </a:solidFill>
                    <a:ln w="19050">
                      <a:solidFill>
                        <a:schemeClr val="lt1"/>
                      </a:solidFill>
                    </a:ln>
                    <a:effectLst/>
                  </c:spPr>
                  <c:extLst>
                    <c:ext xmlns:c16="http://schemas.microsoft.com/office/drawing/2014/chart" uri="{C3380CC4-5D6E-409C-BE32-E72D297353CC}">
                      <c16:uniqueId val="{00000036-C75F-4D29-83F6-4FB9C9B0465D}"/>
                    </c:ext>
                  </c:extLst>
                </c:dPt>
                <c:dPt>
                  <c:idx val="11"/>
                  <c:bubble3D val="0"/>
                  <c:spPr>
                    <a:solidFill>
                      <a:schemeClr val="accent6">
                        <a:lumMod val="60000"/>
                      </a:schemeClr>
                    </a:solidFill>
                    <a:ln w="19050">
                      <a:solidFill>
                        <a:schemeClr val="lt1"/>
                      </a:solidFill>
                    </a:ln>
                    <a:effectLst/>
                  </c:spPr>
                  <c:extLst>
                    <c:ext xmlns:c16="http://schemas.microsoft.com/office/drawing/2014/chart" uri="{C3380CC4-5D6E-409C-BE32-E72D297353CC}">
                      <c16:uniqueId val="{00000038-C75F-4D29-83F6-4FB9C9B0465D}"/>
                    </c:ext>
                  </c:extLst>
                </c:dPt>
                <c:dPt>
                  <c:idx val="12"/>
                  <c:bubble3D val="0"/>
                  <c:spPr>
                    <a:solidFill>
                      <a:schemeClr val="accent1">
                        <a:lumMod val="80000"/>
                        <a:lumOff val="20000"/>
                      </a:schemeClr>
                    </a:solidFill>
                    <a:ln w="19050">
                      <a:solidFill>
                        <a:schemeClr val="lt1"/>
                      </a:solidFill>
                    </a:ln>
                    <a:effectLst/>
                  </c:spPr>
                  <c:extLst>
                    <c:ext xmlns:c16="http://schemas.microsoft.com/office/drawing/2014/chart" uri="{C3380CC4-5D6E-409C-BE32-E72D297353CC}">
                      <c16:uniqueId val="{0000003A-C75F-4D29-83F6-4FB9C9B0465D}"/>
                    </c:ext>
                  </c:extLst>
                </c:dPt>
                <c:dPt>
                  <c:idx val="13"/>
                  <c:bubble3D val="0"/>
                  <c:spPr>
                    <a:solidFill>
                      <a:schemeClr val="accent2">
                        <a:lumMod val="80000"/>
                        <a:lumOff val="20000"/>
                      </a:schemeClr>
                    </a:solidFill>
                    <a:ln w="19050">
                      <a:solidFill>
                        <a:schemeClr val="lt1"/>
                      </a:solidFill>
                    </a:ln>
                    <a:effectLst/>
                  </c:spPr>
                  <c:extLst>
                    <c:ext xmlns:c16="http://schemas.microsoft.com/office/drawing/2014/chart" uri="{C3380CC4-5D6E-409C-BE32-E72D297353CC}">
                      <c16:uniqueId val="{0000003C-C75F-4D29-83F6-4FB9C9B0465D}"/>
                    </c:ext>
                  </c:extLst>
                </c:dPt>
                <c:dPt>
                  <c:idx val="14"/>
                  <c:bubble3D val="0"/>
                  <c:spPr>
                    <a:solidFill>
                      <a:schemeClr val="accent3">
                        <a:lumMod val="80000"/>
                        <a:lumOff val="20000"/>
                      </a:schemeClr>
                    </a:solidFill>
                    <a:ln w="19050">
                      <a:solidFill>
                        <a:schemeClr val="lt1"/>
                      </a:solidFill>
                    </a:ln>
                    <a:effectLst/>
                  </c:spPr>
                  <c:extLst>
                    <c:ext xmlns:c16="http://schemas.microsoft.com/office/drawing/2014/chart" uri="{C3380CC4-5D6E-409C-BE32-E72D297353CC}">
                      <c16:uniqueId val="{0000003E-C75F-4D29-83F6-4FB9C9B0465D}"/>
                    </c:ext>
                  </c:extLst>
                </c:dPt>
                <c:dPt>
                  <c:idx val="15"/>
                  <c:bubble3D val="0"/>
                  <c:spPr>
                    <a:solidFill>
                      <a:schemeClr val="accent4">
                        <a:lumMod val="80000"/>
                        <a:lumOff val="20000"/>
                      </a:schemeClr>
                    </a:solidFill>
                    <a:ln w="19050">
                      <a:solidFill>
                        <a:schemeClr val="lt1"/>
                      </a:solidFill>
                    </a:ln>
                    <a:effectLst/>
                  </c:spPr>
                  <c:extLst>
                    <c:ext xmlns:c16="http://schemas.microsoft.com/office/drawing/2014/chart" uri="{C3380CC4-5D6E-409C-BE32-E72D297353CC}">
                      <c16:uniqueId val="{00000040-C75F-4D29-83F6-4FB9C9B0465D}"/>
                    </c:ext>
                  </c:extLst>
                </c:dPt>
                <c:cat>
                  <c:strRef>
                    <c:extLst>
                      <c:ext uri="{02D57815-91ED-43cb-92C2-25804820EDAC}">
                        <c15:formulaRef>
                          <c15:sqref>Sheet1!$A$3:$A$18</c15:sqref>
                        </c15:formulaRef>
                      </c:ext>
                    </c:extLst>
                    <c:strCache>
                      <c:ptCount val="16"/>
                      <c:pt idx="0">
                        <c:v>ADKC Centre based Massage Therapy</c:v>
                      </c:pt>
                      <c:pt idx="1">
                        <c:v>ADKC Home based Massage </c:v>
                      </c:pt>
                      <c:pt idx="2">
                        <c:v>AUK Befriending</c:v>
                      </c:pt>
                      <c:pt idx="3">
                        <c:v>AUK Carers Respite </c:v>
                      </c:pt>
                      <c:pt idx="4">
                        <c:v>AUK Decluttering</c:v>
                      </c:pt>
                      <c:pt idx="5">
                        <c:v>AUK Dementia 1:1 </c:v>
                      </c:pt>
                      <c:pt idx="6">
                        <c:v>AUK Escorting</c:v>
                      </c:pt>
                      <c:pt idx="7">
                        <c:v>AUK Information And Advice</c:v>
                      </c:pt>
                      <c:pt idx="8">
                        <c:v>AUK Chair based Exercise and Walking Support</c:v>
                      </c:pt>
                      <c:pt idx="9">
                        <c:v>CABW Information &amp; Advice</c:v>
                      </c:pt>
                      <c:pt idx="10">
                        <c:v>OA Link Up</c:v>
                      </c:pt>
                      <c:pt idx="11">
                        <c:v>OA Men's Only Activity</c:v>
                      </c:pt>
                      <c:pt idx="12">
                        <c:v>OA Tech in Arabic </c:v>
                      </c:pt>
                      <c:pt idx="13">
                        <c:v>BME Health Forum</c:v>
                      </c:pt>
                      <c:pt idx="14">
                        <c:v>Pamodzi</c:v>
                      </c:pt>
                      <c:pt idx="15">
                        <c:v>Playground </c:v>
                      </c:pt>
                    </c:strCache>
                  </c:strRef>
                </c:cat>
                <c:val>
                  <c:numRef>
                    <c:extLst>
                      <c:ext uri="{02D57815-91ED-43cb-92C2-25804820EDAC}">
                        <c15:formulaRef>
                          <c15:sqref>Sheet1!$B$3:$B$18</c15:sqref>
                        </c15:formulaRef>
                      </c:ext>
                    </c:extLst>
                    <c:numCache>
                      <c:formatCode>General</c:formatCode>
                      <c:ptCount val="16"/>
                      <c:pt idx="0">
                        <c:v>2</c:v>
                      </c:pt>
                      <c:pt idx="1">
                        <c:v>8</c:v>
                      </c:pt>
                      <c:pt idx="2">
                        <c:v>3</c:v>
                      </c:pt>
                      <c:pt idx="3">
                        <c:v>2</c:v>
                      </c:pt>
                      <c:pt idx="4">
                        <c:v>3</c:v>
                      </c:pt>
                      <c:pt idx="5">
                        <c:v>3</c:v>
                      </c:pt>
                      <c:pt idx="6">
                        <c:v>3</c:v>
                      </c:pt>
                      <c:pt idx="7">
                        <c:v>7</c:v>
                      </c:pt>
                      <c:pt idx="8">
                        <c:v>3</c:v>
                      </c:pt>
                      <c:pt idx="9">
                        <c:v>5</c:v>
                      </c:pt>
                      <c:pt idx="10">
                        <c:v>8</c:v>
                      </c:pt>
                      <c:pt idx="11">
                        <c:v>2</c:v>
                      </c:pt>
                    </c:numCache>
                  </c:numRef>
                </c:val>
                <c:extLst>
                  <c:ext xmlns:c16="http://schemas.microsoft.com/office/drawing/2014/chart" uri="{C3380CC4-5D6E-409C-BE32-E72D297353CC}">
                    <c16:uniqueId val="{00000041-C75F-4D29-83F6-4FB9C9B0465D}"/>
                  </c:ext>
                </c:extLst>
              </c15:ser>
            </c15:filteredPieSeries>
            <c15:filteredPieSeries>
              <c15:ser>
                <c:idx val="1"/>
                <c:order val="1"/>
                <c:tx>
                  <c:strRef>
                    <c:extLst xmlns:c15="http://schemas.microsoft.com/office/drawing/2012/chart">
                      <c:ext xmlns:c15="http://schemas.microsoft.com/office/drawing/2012/chart" uri="{02D57815-91ED-43cb-92C2-25804820EDAC}">
                        <c15:formulaRef>
                          <c15:sqref>Sheet1!$C$2</c15:sqref>
                        </c15:formulaRef>
                      </c:ext>
                    </c:extLst>
                    <c:strCache>
                      <c:ptCount val="1"/>
                      <c:pt idx="0">
                        <c:v>May-24</c:v>
                      </c:pt>
                    </c:strCache>
                  </c:strRef>
                </c:tx>
                <c:dPt>
                  <c:idx val="0"/>
                  <c:bubble3D val="0"/>
                  <c:spPr>
                    <a:solidFill>
                      <a:schemeClr val="accent1"/>
                    </a:solidFill>
                    <a:ln w="19050">
                      <a:solidFill>
                        <a:schemeClr val="lt1"/>
                      </a:solidFill>
                    </a:ln>
                    <a:effectLst/>
                  </c:spPr>
                  <c:extLst xmlns:c15="http://schemas.microsoft.com/office/drawing/2012/chart">
                    <c:ext xmlns:c16="http://schemas.microsoft.com/office/drawing/2014/chart" uri="{C3380CC4-5D6E-409C-BE32-E72D297353CC}">
                      <c16:uniqueId val="{00000043-C75F-4D29-83F6-4FB9C9B0465D}"/>
                    </c:ext>
                  </c:extLst>
                </c:dPt>
                <c:dPt>
                  <c:idx val="1"/>
                  <c:bubble3D val="0"/>
                  <c:spPr>
                    <a:solidFill>
                      <a:schemeClr val="accent2"/>
                    </a:solidFill>
                    <a:ln w="19050">
                      <a:solidFill>
                        <a:schemeClr val="lt1"/>
                      </a:solidFill>
                    </a:ln>
                    <a:effectLst/>
                  </c:spPr>
                  <c:extLst xmlns:c15="http://schemas.microsoft.com/office/drawing/2012/chart">
                    <c:ext xmlns:c16="http://schemas.microsoft.com/office/drawing/2014/chart" uri="{C3380CC4-5D6E-409C-BE32-E72D297353CC}">
                      <c16:uniqueId val="{00000045-C75F-4D29-83F6-4FB9C9B0465D}"/>
                    </c:ext>
                  </c:extLst>
                </c:dPt>
                <c:dPt>
                  <c:idx val="2"/>
                  <c:bubble3D val="0"/>
                  <c:spPr>
                    <a:solidFill>
                      <a:schemeClr val="accent3"/>
                    </a:solidFill>
                    <a:ln w="19050">
                      <a:solidFill>
                        <a:schemeClr val="lt1"/>
                      </a:solidFill>
                    </a:ln>
                    <a:effectLst/>
                  </c:spPr>
                  <c:extLst xmlns:c15="http://schemas.microsoft.com/office/drawing/2012/chart">
                    <c:ext xmlns:c16="http://schemas.microsoft.com/office/drawing/2014/chart" uri="{C3380CC4-5D6E-409C-BE32-E72D297353CC}">
                      <c16:uniqueId val="{00000047-C75F-4D29-83F6-4FB9C9B0465D}"/>
                    </c:ext>
                  </c:extLst>
                </c:dPt>
                <c:dPt>
                  <c:idx val="3"/>
                  <c:bubble3D val="0"/>
                  <c:spPr>
                    <a:solidFill>
                      <a:schemeClr val="accent4"/>
                    </a:solidFill>
                    <a:ln w="19050">
                      <a:solidFill>
                        <a:schemeClr val="lt1"/>
                      </a:solidFill>
                    </a:ln>
                    <a:effectLst/>
                  </c:spPr>
                  <c:extLst xmlns:c15="http://schemas.microsoft.com/office/drawing/2012/chart">
                    <c:ext xmlns:c16="http://schemas.microsoft.com/office/drawing/2014/chart" uri="{C3380CC4-5D6E-409C-BE32-E72D297353CC}">
                      <c16:uniqueId val="{00000049-C75F-4D29-83F6-4FB9C9B0465D}"/>
                    </c:ext>
                  </c:extLst>
                </c:dPt>
                <c:dPt>
                  <c:idx val="4"/>
                  <c:bubble3D val="0"/>
                  <c:spPr>
                    <a:solidFill>
                      <a:schemeClr val="accent5"/>
                    </a:solidFill>
                    <a:ln w="19050">
                      <a:solidFill>
                        <a:schemeClr val="lt1"/>
                      </a:solidFill>
                    </a:ln>
                    <a:effectLst/>
                  </c:spPr>
                  <c:extLst xmlns:c15="http://schemas.microsoft.com/office/drawing/2012/chart">
                    <c:ext xmlns:c16="http://schemas.microsoft.com/office/drawing/2014/chart" uri="{C3380CC4-5D6E-409C-BE32-E72D297353CC}">
                      <c16:uniqueId val="{0000004B-C75F-4D29-83F6-4FB9C9B0465D}"/>
                    </c:ext>
                  </c:extLst>
                </c:dPt>
                <c:dPt>
                  <c:idx val="5"/>
                  <c:bubble3D val="0"/>
                  <c:spPr>
                    <a:solidFill>
                      <a:schemeClr val="accent6"/>
                    </a:solidFill>
                    <a:ln w="19050">
                      <a:solidFill>
                        <a:schemeClr val="lt1"/>
                      </a:solidFill>
                    </a:ln>
                    <a:effectLst/>
                  </c:spPr>
                  <c:extLst xmlns:c15="http://schemas.microsoft.com/office/drawing/2012/chart">
                    <c:ext xmlns:c16="http://schemas.microsoft.com/office/drawing/2014/chart" uri="{C3380CC4-5D6E-409C-BE32-E72D297353CC}">
                      <c16:uniqueId val="{0000004D-C75F-4D29-83F6-4FB9C9B0465D}"/>
                    </c:ext>
                  </c:extLst>
                </c:dPt>
                <c:dPt>
                  <c:idx val="6"/>
                  <c:bubble3D val="0"/>
                  <c:spPr>
                    <a:solidFill>
                      <a:schemeClr val="accent1">
                        <a:lumMod val="60000"/>
                      </a:schemeClr>
                    </a:solidFill>
                    <a:ln w="19050">
                      <a:solidFill>
                        <a:schemeClr val="lt1"/>
                      </a:solidFill>
                    </a:ln>
                    <a:effectLst/>
                  </c:spPr>
                  <c:extLst xmlns:c15="http://schemas.microsoft.com/office/drawing/2012/chart">
                    <c:ext xmlns:c16="http://schemas.microsoft.com/office/drawing/2014/chart" uri="{C3380CC4-5D6E-409C-BE32-E72D297353CC}">
                      <c16:uniqueId val="{0000004F-C75F-4D29-83F6-4FB9C9B0465D}"/>
                    </c:ext>
                  </c:extLst>
                </c:dPt>
                <c:dPt>
                  <c:idx val="7"/>
                  <c:bubble3D val="0"/>
                  <c:spPr>
                    <a:solidFill>
                      <a:schemeClr val="accent2">
                        <a:lumMod val="60000"/>
                      </a:schemeClr>
                    </a:solidFill>
                    <a:ln w="19050">
                      <a:solidFill>
                        <a:schemeClr val="lt1"/>
                      </a:solidFill>
                    </a:ln>
                    <a:effectLst/>
                  </c:spPr>
                  <c:extLst xmlns:c15="http://schemas.microsoft.com/office/drawing/2012/chart">
                    <c:ext xmlns:c16="http://schemas.microsoft.com/office/drawing/2014/chart" uri="{C3380CC4-5D6E-409C-BE32-E72D297353CC}">
                      <c16:uniqueId val="{00000051-C75F-4D29-83F6-4FB9C9B0465D}"/>
                    </c:ext>
                  </c:extLst>
                </c:dPt>
                <c:dPt>
                  <c:idx val="8"/>
                  <c:bubble3D val="0"/>
                  <c:spPr>
                    <a:solidFill>
                      <a:schemeClr val="accent3">
                        <a:lumMod val="60000"/>
                      </a:schemeClr>
                    </a:solidFill>
                    <a:ln w="19050">
                      <a:solidFill>
                        <a:schemeClr val="lt1"/>
                      </a:solidFill>
                    </a:ln>
                    <a:effectLst/>
                  </c:spPr>
                  <c:extLst xmlns:c15="http://schemas.microsoft.com/office/drawing/2012/chart">
                    <c:ext xmlns:c16="http://schemas.microsoft.com/office/drawing/2014/chart" uri="{C3380CC4-5D6E-409C-BE32-E72D297353CC}">
                      <c16:uniqueId val="{00000053-C75F-4D29-83F6-4FB9C9B0465D}"/>
                    </c:ext>
                  </c:extLst>
                </c:dPt>
                <c:dPt>
                  <c:idx val="9"/>
                  <c:bubble3D val="0"/>
                  <c:spPr>
                    <a:solidFill>
                      <a:schemeClr val="accent4">
                        <a:lumMod val="60000"/>
                      </a:schemeClr>
                    </a:solidFill>
                    <a:ln w="19050">
                      <a:solidFill>
                        <a:schemeClr val="lt1"/>
                      </a:solidFill>
                    </a:ln>
                    <a:effectLst/>
                  </c:spPr>
                  <c:extLst xmlns:c15="http://schemas.microsoft.com/office/drawing/2012/chart">
                    <c:ext xmlns:c16="http://schemas.microsoft.com/office/drawing/2014/chart" uri="{C3380CC4-5D6E-409C-BE32-E72D297353CC}">
                      <c16:uniqueId val="{00000055-C75F-4D29-83F6-4FB9C9B0465D}"/>
                    </c:ext>
                  </c:extLst>
                </c:dPt>
                <c:dPt>
                  <c:idx val="10"/>
                  <c:bubble3D val="0"/>
                  <c:spPr>
                    <a:solidFill>
                      <a:schemeClr val="accent5">
                        <a:lumMod val="60000"/>
                      </a:schemeClr>
                    </a:solidFill>
                    <a:ln w="19050">
                      <a:solidFill>
                        <a:schemeClr val="lt1"/>
                      </a:solidFill>
                    </a:ln>
                    <a:effectLst/>
                  </c:spPr>
                  <c:extLst xmlns:c15="http://schemas.microsoft.com/office/drawing/2012/chart">
                    <c:ext xmlns:c16="http://schemas.microsoft.com/office/drawing/2014/chart" uri="{C3380CC4-5D6E-409C-BE32-E72D297353CC}">
                      <c16:uniqueId val="{00000057-C75F-4D29-83F6-4FB9C9B0465D}"/>
                    </c:ext>
                  </c:extLst>
                </c:dPt>
                <c:dPt>
                  <c:idx val="11"/>
                  <c:bubble3D val="0"/>
                  <c:spPr>
                    <a:solidFill>
                      <a:schemeClr val="accent6">
                        <a:lumMod val="60000"/>
                      </a:schemeClr>
                    </a:solidFill>
                    <a:ln w="19050">
                      <a:solidFill>
                        <a:schemeClr val="lt1"/>
                      </a:solidFill>
                    </a:ln>
                    <a:effectLst/>
                  </c:spPr>
                  <c:extLst xmlns:c15="http://schemas.microsoft.com/office/drawing/2012/chart">
                    <c:ext xmlns:c16="http://schemas.microsoft.com/office/drawing/2014/chart" uri="{C3380CC4-5D6E-409C-BE32-E72D297353CC}">
                      <c16:uniqueId val="{00000059-C75F-4D29-83F6-4FB9C9B0465D}"/>
                    </c:ext>
                  </c:extLst>
                </c:dPt>
                <c:dPt>
                  <c:idx val="12"/>
                  <c:bubble3D val="0"/>
                  <c:spPr>
                    <a:solidFill>
                      <a:schemeClr val="accent1">
                        <a:lumMod val="80000"/>
                        <a:lumOff val="20000"/>
                      </a:schemeClr>
                    </a:solidFill>
                    <a:ln w="19050">
                      <a:solidFill>
                        <a:schemeClr val="lt1"/>
                      </a:solidFill>
                    </a:ln>
                    <a:effectLst/>
                  </c:spPr>
                  <c:extLst xmlns:c15="http://schemas.microsoft.com/office/drawing/2012/chart">
                    <c:ext xmlns:c16="http://schemas.microsoft.com/office/drawing/2014/chart" uri="{C3380CC4-5D6E-409C-BE32-E72D297353CC}">
                      <c16:uniqueId val="{0000005B-C75F-4D29-83F6-4FB9C9B0465D}"/>
                    </c:ext>
                  </c:extLst>
                </c:dPt>
                <c:dPt>
                  <c:idx val="13"/>
                  <c:bubble3D val="0"/>
                  <c:spPr>
                    <a:solidFill>
                      <a:schemeClr val="accent2">
                        <a:lumMod val="80000"/>
                        <a:lumOff val="20000"/>
                      </a:schemeClr>
                    </a:solidFill>
                    <a:ln w="19050">
                      <a:solidFill>
                        <a:schemeClr val="lt1"/>
                      </a:solidFill>
                    </a:ln>
                    <a:effectLst/>
                  </c:spPr>
                  <c:extLst xmlns:c15="http://schemas.microsoft.com/office/drawing/2012/chart">
                    <c:ext xmlns:c16="http://schemas.microsoft.com/office/drawing/2014/chart" uri="{C3380CC4-5D6E-409C-BE32-E72D297353CC}">
                      <c16:uniqueId val="{0000005D-C75F-4D29-83F6-4FB9C9B0465D}"/>
                    </c:ext>
                  </c:extLst>
                </c:dPt>
                <c:dPt>
                  <c:idx val="14"/>
                  <c:bubble3D val="0"/>
                  <c:spPr>
                    <a:solidFill>
                      <a:schemeClr val="accent3">
                        <a:lumMod val="80000"/>
                        <a:lumOff val="20000"/>
                      </a:schemeClr>
                    </a:solidFill>
                    <a:ln w="19050">
                      <a:solidFill>
                        <a:schemeClr val="lt1"/>
                      </a:solidFill>
                    </a:ln>
                    <a:effectLst/>
                  </c:spPr>
                  <c:extLst xmlns:c15="http://schemas.microsoft.com/office/drawing/2012/chart">
                    <c:ext xmlns:c16="http://schemas.microsoft.com/office/drawing/2014/chart" uri="{C3380CC4-5D6E-409C-BE32-E72D297353CC}">
                      <c16:uniqueId val="{0000005F-C75F-4D29-83F6-4FB9C9B0465D}"/>
                    </c:ext>
                  </c:extLst>
                </c:dPt>
                <c:dPt>
                  <c:idx val="15"/>
                  <c:bubble3D val="0"/>
                  <c:spPr>
                    <a:solidFill>
                      <a:schemeClr val="accent4">
                        <a:lumMod val="80000"/>
                        <a:lumOff val="20000"/>
                      </a:schemeClr>
                    </a:solidFill>
                    <a:ln w="19050">
                      <a:solidFill>
                        <a:schemeClr val="lt1"/>
                      </a:solidFill>
                    </a:ln>
                    <a:effectLst/>
                  </c:spPr>
                  <c:extLst xmlns:c15="http://schemas.microsoft.com/office/drawing/2012/chart">
                    <c:ext xmlns:c16="http://schemas.microsoft.com/office/drawing/2014/chart" uri="{C3380CC4-5D6E-409C-BE32-E72D297353CC}">
                      <c16:uniqueId val="{00000061-C75F-4D29-83F6-4FB9C9B0465D}"/>
                    </c:ext>
                  </c:extLst>
                </c:dPt>
                <c:cat>
                  <c:strRef>
                    <c:extLst xmlns:c15="http://schemas.microsoft.com/office/drawing/2012/chart">
                      <c:ext xmlns:c15="http://schemas.microsoft.com/office/drawing/2012/chart" uri="{02D57815-91ED-43cb-92C2-25804820EDAC}">
                        <c15:formulaRef>
                          <c15:sqref>Sheet1!$A$3:$A$18</c15:sqref>
                        </c15:formulaRef>
                      </c:ext>
                    </c:extLst>
                    <c:strCache>
                      <c:ptCount val="16"/>
                      <c:pt idx="0">
                        <c:v>ADKC Centre based Massage Therapy</c:v>
                      </c:pt>
                      <c:pt idx="1">
                        <c:v>ADKC Home based Massage </c:v>
                      </c:pt>
                      <c:pt idx="2">
                        <c:v>AUK Befriending</c:v>
                      </c:pt>
                      <c:pt idx="3">
                        <c:v>AUK Carers Respite </c:v>
                      </c:pt>
                      <c:pt idx="4">
                        <c:v>AUK Decluttering</c:v>
                      </c:pt>
                      <c:pt idx="5">
                        <c:v>AUK Dementia 1:1 </c:v>
                      </c:pt>
                      <c:pt idx="6">
                        <c:v>AUK Escorting</c:v>
                      </c:pt>
                      <c:pt idx="7">
                        <c:v>AUK Information And Advice</c:v>
                      </c:pt>
                      <c:pt idx="8">
                        <c:v>AUK Chair based Exercise and Walking Support</c:v>
                      </c:pt>
                      <c:pt idx="9">
                        <c:v>CABW Information &amp; Advice</c:v>
                      </c:pt>
                      <c:pt idx="10">
                        <c:v>OA Link Up</c:v>
                      </c:pt>
                      <c:pt idx="11">
                        <c:v>OA Men's Only Activity</c:v>
                      </c:pt>
                      <c:pt idx="12">
                        <c:v>OA Tech in Arabic </c:v>
                      </c:pt>
                      <c:pt idx="13">
                        <c:v>BME Health Forum</c:v>
                      </c:pt>
                      <c:pt idx="14">
                        <c:v>Pamodzi</c:v>
                      </c:pt>
                      <c:pt idx="15">
                        <c:v>Playground </c:v>
                      </c:pt>
                    </c:strCache>
                  </c:strRef>
                </c:cat>
                <c:val>
                  <c:numRef>
                    <c:extLst xmlns:c15="http://schemas.microsoft.com/office/drawing/2012/chart">
                      <c:ext xmlns:c15="http://schemas.microsoft.com/office/drawing/2012/chart" uri="{02D57815-91ED-43cb-92C2-25804820EDAC}">
                        <c15:formulaRef>
                          <c15:sqref>Sheet1!$C$3:$C$18</c15:sqref>
                        </c15:formulaRef>
                      </c:ext>
                    </c:extLst>
                    <c:numCache>
                      <c:formatCode>General</c:formatCode>
                      <c:ptCount val="16"/>
                      <c:pt idx="0">
                        <c:v>7</c:v>
                      </c:pt>
                      <c:pt idx="1">
                        <c:v>7</c:v>
                      </c:pt>
                      <c:pt idx="2">
                        <c:v>3</c:v>
                      </c:pt>
                      <c:pt idx="3">
                        <c:v>1</c:v>
                      </c:pt>
                      <c:pt idx="4">
                        <c:v>6</c:v>
                      </c:pt>
                      <c:pt idx="5">
                        <c:v>5</c:v>
                      </c:pt>
                      <c:pt idx="6">
                        <c:v>5</c:v>
                      </c:pt>
                      <c:pt idx="7">
                        <c:v>21</c:v>
                      </c:pt>
                      <c:pt idx="8">
                        <c:v>7</c:v>
                      </c:pt>
                      <c:pt idx="9">
                        <c:v>11</c:v>
                      </c:pt>
                      <c:pt idx="10">
                        <c:v>4</c:v>
                      </c:pt>
                      <c:pt idx="11">
                        <c:v>3</c:v>
                      </c:pt>
                    </c:numCache>
                  </c:numRef>
                </c:val>
                <c:extLst xmlns:c15="http://schemas.microsoft.com/office/drawing/2012/chart">
                  <c:ext xmlns:c16="http://schemas.microsoft.com/office/drawing/2014/chart" uri="{C3380CC4-5D6E-409C-BE32-E72D297353CC}">
                    <c16:uniqueId val="{00000062-C75F-4D29-83F6-4FB9C9B0465D}"/>
                  </c:ext>
                </c:extLst>
              </c15:ser>
            </c15:filteredPieSeries>
            <c15:filteredPieSeries>
              <c15:ser>
                <c:idx val="2"/>
                <c:order val="2"/>
                <c:tx>
                  <c:strRef>
                    <c:extLst xmlns:c15="http://schemas.microsoft.com/office/drawing/2012/chart">
                      <c:ext xmlns:c15="http://schemas.microsoft.com/office/drawing/2012/chart" uri="{02D57815-91ED-43cb-92C2-25804820EDAC}">
                        <c15:formulaRef>
                          <c15:sqref>Sheet1!$D$2</c15:sqref>
                        </c15:formulaRef>
                      </c:ext>
                    </c:extLst>
                    <c:strCache>
                      <c:ptCount val="1"/>
                      <c:pt idx="0">
                        <c:v>Jun-24</c:v>
                      </c:pt>
                    </c:strCache>
                  </c:strRef>
                </c:tx>
                <c:dPt>
                  <c:idx val="0"/>
                  <c:bubble3D val="0"/>
                  <c:spPr>
                    <a:solidFill>
                      <a:schemeClr val="accent1"/>
                    </a:solidFill>
                    <a:ln w="19050">
                      <a:solidFill>
                        <a:schemeClr val="lt1"/>
                      </a:solidFill>
                    </a:ln>
                    <a:effectLst/>
                  </c:spPr>
                  <c:extLst xmlns:c15="http://schemas.microsoft.com/office/drawing/2012/chart">
                    <c:ext xmlns:c16="http://schemas.microsoft.com/office/drawing/2014/chart" uri="{C3380CC4-5D6E-409C-BE32-E72D297353CC}">
                      <c16:uniqueId val="{00000064-C75F-4D29-83F6-4FB9C9B0465D}"/>
                    </c:ext>
                  </c:extLst>
                </c:dPt>
                <c:dPt>
                  <c:idx val="1"/>
                  <c:bubble3D val="0"/>
                  <c:spPr>
                    <a:solidFill>
                      <a:schemeClr val="accent2"/>
                    </a:solidFill>
                    <a:ln w="19050">
                      <a:solidFill>
                        <a:schemeClr val="lt1"/>
                      </a:solidFill>
                    </a:ln>
                    <a:effectLst/>
                  </c:spPr>
                  <c:extLst xmlns:c15="http://schemas.microsoft.com/office/drawing/2012/chart">
                    <c:ext xmlns:c16="http://schemas.microsoft.com/office/drawing/2014/chart" uri="{C3380CC4-5D6E-409C-BE32-E72D297353CC}">
                      <c16:uniqueId val="{00000066-C75F-4D29-83F6-4FB9C9B0465D}"/>
                    </c:ext>
                  </c:extLst>
                </c:dPt>
                <c:dPt>
                  <c:idx val="2"/>
                  <c:bubble3D val="0"/>
                  <c:spPr>
                    <a:solidFill>
                      <a:schemeClr val="accent3"/>
                    </a:solidFill>
                    <a:ln w="19050">
                      <a:solidFill>
                        <a:schemeClr val="lt1"/>
                      </a:solidFill>
                    </a:ln>
                    <a:effectLst/>
                  </c:spPr>
                  <c:extLst xmlns:c15="http://schemas.microsoft.com/office/drawing/2012/chart">
                    <c:ext xmlns:c16="http://schemas.microsoft.com/office/drawing/2014/chart" uri="{C3380CC4-5D6E-409C-BE32-E72D297353CC}">
                      <c16:uniqueId val="{00000068-C75F-4D29-83F6-4FB9C9B0465D}"/>
                    </c:ext>
                  </c:extLst>
                </c:dPt>
                <c:dPt>
                  <c:idx val="3"/>
                  <c:bubble3D val="0"/>
                  <c:spPr>
                    <a:solidFill>
                      <a:schemeClr val="accent4"/>
                    </a:solidFill>
                    <a:ln w="19050">
                      <a:solidFill>
                        <a:schemeClr val="lt1"/>
                      </a:solidFill>
                    </a:ln>
                    <a:effectLst/>
                  </c:spPr>
                  <c:extLst xmlns:c15="http://schemas.microsoft.com/office/drawing/2012/chart">
                    <c:ext xmlns:c16="http://schemas.microsoft.com/office/drawing/2014/chart" uri="{C3380CC4-5D6E-409C-BE32-E72D297353CC}">
                      <c16:uniqueId val="{0000006A-C75F-4D29-83F6-4FB9C9B0465D}"/>
                    </c:ext>
                  </c:extLst>
                </c:dPt>
                <c:dPt>
                  <c:idx val="4"/>
                  <c:bubble3D val="0"/>
                  <c:spPr>
                    <a:solidFill>
                      <a:schemeClr val="accent5"/>
                    </a:solidFill>
                    <a:ln w="19050">
                      <a:solidFill>
                        <a:schemeClr val="lt1"/>
                      </a:solidFill>
                    </a:ln>
                    <a:effectLst/>
                  </c:spPr>
                  <c:extLst xmlns:c15="http://schemas.microsoft.com/office/drawing/2012/chart">
                    <c:ext xmlns:c16="http://schemas.microsoft.com/office/drawing/2014/chart" uri="{C3380CC4-5D6E-409C-BE32-E72D297353CC}">
                      <c16:uniqueId val="{0000006C-C75F-4D29-83F6-4FB9C9B0465D}"/>
                    </c:ext>
                  </c:extLst>
                </c:dPt>
                <c:dPt>
                  <c:idx val="5"/>
                  <c:bubble3D val="0"/>
                  <c:spPr>
                    <a:solidFill>
                      <a:schemeClr val="accent6"/>
                    </a:solidFill>
                    <a:ln w="19050">
                      <a:solidFill>
                        <a:schemeClr val="lt1"/>
                      </a:solidFill>
                    </a:ln>
                    <a:effectLst/>
                  </c:spPr>
                  <c:extLst xmlns:c15="http://schemas.microsoft.com/office/drawing/2012/chart">
                    <c:ext xmlns:c16="http://schemas.microsoft.com/office/drawing/2014/chart" uri="{C3380CC4-5D6E-409C-BE32-E72D297353CC}">
                      <c16:uniqueId val="{0000006E-C75F-4D29-83F6-4FB9C9B0465D}"/>
                    </c:ext>
                  </c:extLst>
                </c:dPt>
                <c:dPt>
                  <c:idx val="6"/>
                  <c:bubble3D val="0"/>
                  <c:spPr>
                    <a:solidFill>
                      <a:schemeClr val="accent1">
                        <a:lumMod val="60000"/>
                      </a:schemeClr>
                    </a:solidFill>
                    <a:ln w="19050">
                      <a:solidFill>
                        <a:schemeClr val="lt1"/>
                      </a:solidFill>
                    </a:ln>
                    <a:effectLst/>
                  </c:spPr>
                  <c:extLst xmlns:c15="http://schemas.microsoft.com/office/drawing/2012/chart">
                    <c:ext xmlns:c16="http://schemas.microsoft.com/office/drawing/2014/chart" uri="{C3380CC4-5D6E-409C-BE32-E72D297353CC}">
                      <c16:uniqueId val="{00000070-C75F-4D29-83F6-4FB9C9B0465D}"/>
                    </c:ext>
                  </c:extLst>
                </c:dPt>
                <c:dPt>
                  <c:idx val="7"/>
                  <c:bubble3D val="0"/>
                  <c:spPr>
                    <a:solidFill>
                      <a:schemeClr val="accent2">
                        <a:lumMod val="60000"/>
                      </a:schemeClr>
                    </a:solidFill>
                    <a:ln w="19050">
                      <a:solidFill>
                        <a:schemeClr val="lt1"/>
                      </a:solidFill>
                    </a:ln>
                    <a:effectLst/>
                  </c:spPr>
                  <c:extLst xmlns:c15="http://schemas.microsoft.com/office/drawing/2012/chart">
                    <c:ext xmlns:c16="http://schemas.microsoft.com/office/drawing/2014/chart" uri="{C3380CC4-5D6E-409C-BE32-E72D297353CC}">
                      <c16:uniqueId val="{00000072-C75F-4D29-83F6-4FB9C9B0465D}"/>
                    </c:ext>
                  </c:extLst>
                </c:dPt>
                <c:dPt>
                  <c:idx val="8"/>
                  <c:bubble3D val="0"/>
                  <c:spPr>
                    <a:solidFill>
                      <a:schemeClr val="accent3">
                        <a:lumMod val="60000"/>
                      </a:schemeClr>
                    </a:solidFill>
                    <a:ln w="19050">
                      <a:solidFill>
                        <a:schemeClr val="lt1"/>
                      </a:solidFill>
                    </a:ln>
                    <a:effectLst/>
                  </c:spPr>
                  <c:extLst xmlns:c15="http://schemas.microsoft.com/office/drawing/2012/chart">
                    <c:ext xmlns:c16="http://schemas.microsoft.com/office/drawing/2014/chart" uri="{C3380CC4-5D6E-409C-BE32-E72D297353CC}">
                      <c16:uniqueId val="{00000074-C75F-4D29-83F6-4FB9C9B0465D}"/>
                    </c:ext>
                  </c:extLst>
                </c:dPt>
                <c:dPt>
                  <c:idx val="9"/>
                  <c:bubble3D val="0"/>
                  <c:spPr>
                    <a:solidFill>
                      <a:schemeClr val="accent4">
                        <a:lumMod val="60000"/>
                      </a:schemeClr>
                    </a:solidFill>
                    <a:ln w="19050">
                      <a:solidFill>
                        <a:schemeClr val="lt1"/>
                      </a:solidFill>
                    </a:ln>
                    <a:effectLst/>
                  </c:spPr>
                  <c:extLst xmlns:c15="http://schemas.microsoft.com/office/drawing/2012/chart">
                    <c:ext xmlns:c16="http://schemas.microsoft.com/office/drawing/2014/chart" uri="{C3380CC4-5D6E-409C-BE32-E72D297353CC}">
                      <c16:uniqueId val="{00000076-C75F-4D29-83F6-4FB9C9B0465D}"/>
                    </c:ext>
                  </c:extLst>
                </c:dPt>
                <c:dPt>
                  <c:idx val="10"/>
                  <c:bubble3D val="0"/>
                  <c:spPr>
                    <a:solidFill>
                      <a:schemeClr val="accent5">
                        <a:lumMod val="60000"/>
                      </a:schemeClr>
                    </a:solidFill>
                    <a:ln w="19050">
                      <a:solidFill>
                        <a:schemeClr val="lt1"/>
                      </a:solidFill>
                    </a:ln>
                    <a:effectLst/>
                  </c:spPr>
                  <c:extLst xmlns:c15="http://schemas.microsoft.com/office/drawing/2012/chart">
                    <c:ext xmlns:c16="http://schemas.microsoft.com/office/drawing/2014/chart" uri="{C3380CC4-5D6E-409C-BE32-E72D297353CC}">
                      <c16:uniqueId val="{00000078-C75F-4D29-83F6-4FB9C9B0465D}"/>
                    </c:ext>
                  </c:extLst>
                </c:dPt>
                <c:dPt>
                  <c:idx val="11"/>
                  <c:bubble3D val="0"/>
                  <c:spPr>
                    <a:solidFill>
                      <a:schemeClr val="accent6">
                        <a:lumMod val="60000"/>
                      </a:schemeClr>
                    </a:solidFill>
                    <a:ln w="19050">
                      <a:solidFill>
                        <a:schemeClr val="lt1"/>
                      </a:solidFill>
                    </a:ln>
                    <a:effectLst/>
                  </c:spPr>
                  <c:extLst xmlns:c15="http://schemas.microsoft.com/office/drawing/2012/chart">
                    <c:ext xmlns:c16="http://schemas.microsoft.com/office/drawing/2014/chart" uri="{C3380CC4-5D6E-409C-BE32-E72D297353CC}">
                      <c16:uniqueId val="{0000007A-C75F-4D29-83F6-4FB9C9B0465D}"/>
                    </c:ext>
                  </c:extLst>
                </c:dPt>
                <c:dPt>
                  <c:idx val="12"/>
                  <c:bubble3D val="0"/>
                  <c:spPr>
                    <a:solidFill>
                      <a:schemeClr val="accent1">
                        <a:lumMod val="80000"/>
                        <a:lumOff val="20000"/>
                      </a:schemeClr>
                    </a:solidFill>
                    <a:ln w="19050">
                      <a:solidFill>
                        <a:schemeClr val="lt1"/>
                      </a:solidFill>
                    </a:ln>
                    <a:effectLst/>
                  </c:spPr>
                  <c:extLst xmlns:c15="http://schemas.microsoft.com/office/drawing/2012/chart">
                    <c:ext xmlns:c16="http://schemas.microsoft.com/office/drawing/2014/chart" uri="{C3380CC4-5D6E-409C-BE32-E72D297353CC}">
                      <c16:uniqueId val="{0000007C-C75F-4D29-83F6-4FB9C9B0465D}"/>
                    </c:ext>
                  </c:extLst>
                </c:dPt>
                <c:dPt>
                  <c:idx val="13"/>
                  <c:bubble3D val="0"/>
                  <c:spPr>
                    <a:solidFill>
                      <a:schemeClr val="accent2">
                        <a:lumMod val="80000"/>
                        <a:lumOff val="20000"/>
                      </a:schemeClr>
                    </a:solidFill>
                    <a:ln w="19050">
                      <a:solidFill>
                        <a:schemeClr val="lt1"/>
                      </a:solidFill>
                    </a:ln>
                    <a:effectLst/>
                  </c:spPr>
                  <c:extLst xmlns:c15="http://schemas.microsoft.com/office/drawing/2012/chart">
                    <c:ext xmlns:c16="http://schemas.microsoft.com/office/drawing/2014/chart" uri="{C3380CC4-5D6E-409C-BE32-E72D297353CC}">
                      <c16:uniqueId val="{0000007E-C75F-4D29-83F6-4FB9C9B0465D}"/>
                    </c:ext>
                  </c:extLst>
                </c:dPt>
                <c:dPt>
                  <c:idx val="14"/>
                  <c:bubble3D val="0"/>
                  <c:spPr>
                    <a:solidFill>
                      <a:schemeClr val="accent3">
                        <a:lumMod val="80000"/>
                        <a:lumOff val="20000"/>
                      </a:schemeClr>
                    </a:solidFill>
                    <a:ln w="19050">
                      <a:solidFill>
                        <a:schemeClr val="lt1"/>
                      </a:solidFill>
                    </a:ln>
                    <a:effectLst/>
                  </c:spPr>
                  <c:extLst xmlns:c15="http://schemas.microsoft.com/office/drawing/2012/chart">
                    <c:ext xmlns:c16="http://schemas.microsoft.com/office/drawing/2014/chart" uri="{C3380CC4-5D6E-409C-BE32-E72D297353CC}">
                      <c16:uniqueId val="{00000080-C75F-4D29-83F6-4FB9C9B0465D}"/>
                    </c:ext>
                  </c:extLst>
                </c:dPt>
                <c:dPt>
                  <c:idx val="15"/>
                  <c:bubble3D val="0"/>
                  <c:spPr>
                    <a:solidFill>
                      <a:schemeClr val="accent4">
                        <a:lumMod val="80000"/>
                        <a:lumOff val="20000"/>
                      </a:schemeClr>
                    </a:solidFill>
                    <a:ln w="19050">
                      <a:solidFill>
                        <a:schemeClr val="lt1"/>
                      </a:solidFill>
                    </a:ln>
                    <a:effectLst/>
                  </c:spPr>
                  <c:extLst xmlns:c15="http://schemas.microsoft.com/office/drawing/2012/chart">
                    <c:ext xmlns:c16="http://schemas.microsoft.com/office/drawing/2014/chart" uri="{C3380CC4-5D6E-409C-BE32-E72D297353CC}">
                      <c16:uniqueId val="{00000082-C75F-4D29-83F6-4FB9C9B0465D}"/>
                    </c:ext>
                  </c:extLst>
                </c:dPt>
                <c:cat>
                  <c:strRef>
                    <c:extLst xmlns:c15="http://schemas.microsoft.com/office/drawing/2012/chart">
                      <c:ext xmlns:c15="http://schemas.microsoft.com/office/drawing/2012/chart" uri="{02D57815-91ED-43cb-92C2-25804820EDAC}">
                        <c15:formulaRef>
                          <c15:sqref>Sheet1!$A$3:$A$18</c15:sqref>
                        </c15:formulaRef>
                      </c:ext>
                    </c:extLst>
                    <c:strCache>
                      <c:ptCount val="16"/>
                      <c:pt idx="0">
                        <c:v>ADKC Centre based Massage Therapy</c:v>
                      </c:pt>
                      <c:pt idx="1">
                        <c:v>ADKC Home based Massage </c:v>
                      </c:pt>
                      <c:pt idx="2">
                        <c:v>AUK Befriending</c:v>
                      </c:pt>
                      <c:pt idx="3">
                        <c:v>AUK Carers Respite </c:v>
                      </c:pt>
                      <c:pt idx="4">
                        <c:v>AUK Decluttering</c:v>
                      </c:pt>
                      <c:pt idx="5">
                        <c:v>AUK Dementia 1:1 </c:v>
                      </c:pt>
                      <c:pt idx="6">
                        <c:v>AUK Escorting</c:v>
                      </c:pt>
                      <c:pt idx="7">
                        <c:v>AUK Information And Advice</c:v>
                      </c:pt>
                      <c:pt idx="8">
                        <c:v>AUK Chair based Exercise and Walking Support</c:v>
                      </c:pt>
                      <c:pt idx="9">
                        <c:v>CABW Information &amp; Advice</c:v>
                      </c:pt>
                      <c:pt idx="10">
                        <c:v>OA Link Up</c:v>
                      </c:pt>
                      <c:pt idx="11">
                        <c:v>OA Men's Only Activity</c:v>
                      </c:pt>
                      <c:pt idx="12">
                        <c:v>OA Tech in Arabic </c:v>
                      </c:pt>
                      <c:pt idx="13">
                        <c:v>BME Health Forum</c:v>
                      </c:pt>
                      <c:pt idx="14">
                        <c:v>Pamodzi</c:v>
                      </c:pt>
                      <c:pt idx="15">
                        <c:v>Playground </c:v>
                      </c:pt>
                    </c:strCache>
                  </c:strRef>
                </c:cat>
                <c:val>
                  <c:numRef>
                    <c:extLst xmlns:c15="http://schemas.microsoft.com/office/drawing/2012/chart">
                      <c:ext xmlns:c15="http://schemas.microsoft.com/office/drawing/2012/chart" uri="{02D57815-91ED-43cb-92C2-25804820EDAC}">
                        <c15:formulaRef>
                          <c15:sqref>Sheet1!$D$3:$D$18</c15:sqref>
                        </c15:formulaRef>
                      </c:ext>
                    </c:extLst>
                    <c:numCache>
                      <c:formatCode>General</c:formatCode>
                      <c:ptCount val="16"/>
                      <c:pt idx="0">
                        <c:v>0</c:v>
                      </c:pt>
                      <c:pt idx="1">
                        <c:v>1</c:v>
                      </c:pt>
                      <c:pt idx="2">
                        <c:v>5</c:v>
                      </c:pt>
                      <c:pt idx="3">
                        <c:v>3</c:v>
                      </c:pt>
                      <c:pt idx="4">
                        <c:v>5</c:v>
                      </c:pt>
                      <c:pt idx="5">
                        <c:v>4</c:v>
                      </c:pt>
                      <c:pt idx="6">
                        <c:v>2</c:v>
                      </c:pt>
                      <c:pt idx="7">
                        <c:v>13</c:v>
                      </c:pt>
                      <c:pt idx="8">
                        <c:v>9</c:v>
                      </c:pt>
                      <c:pt idx="9">
                        <c:v>5</c:v>
                      </c:pt>
                      <c:pt idx="10">
                        <c:v>7</c:v>
                      </c:pt>
                      <c:pt idx="11">
                        <c:v>0</c:v>
                      </c:pt>
                      <c:pt idx="12">
                        <c:v>1</c:v>
                      </c:pt>
                    </c:numCache>
                  </c:numRef>
                </c:val>
                <c:extLst xmlns:c15="http://schemas.microsoft.com/office/drawing/2012/chart">
                  <c:ext xmlns:c16="http://schemas.microsoft.com/office/drawing/2014/chart" uri="{C3380CC4-5D6E-409C-BE32-E72D297353CC}">
                    <c16:uniqueId val="{00000083-C75F-4D29-83F6-4FB9C9B0465D}"/>
                  </c:ext>
                </c:extLst>
              </c15:ser>
            </c15:filteredPieSeries>
            <c15:filteredPieSeries>
              <c15:ser>
                <c:idx val="3"/>
                <c:order val="3"/>
                <c:tx>
                  <c:strRef>
                    <c:extLst xmlns:c15="http://schemas.microsoft.com/office/drawing/2012/chart">
                      <c:ext xmlns:c15="http://schemas.microsoft.com/office/drawing/2012/chart" uri="{02D57815-91ED-43cb-92C2-25804820EDAC}">
                        <c15:formulaRef>
                          <c15:sqref>Sheet1!$E$2</c15:sqref>
                        </c15:formulaRef>
                      </c:ext>
                    </c:extLst>
                    <c:strCache>
                      <c:ptCount val="1"/>
                      <c:pt idx="0">
                        <c:v>Jul-24</c:v>
                      </c:pt>
                    </c:strCache>
                  </c:strRef>
                </c:tx>
                <c:dPt>
                  <c:idx val="0"/>
                  <c:bubble3D val="0"/>
                  <c:spPr>
                    <a:solidFill>
                      <a:schemeClr val="accent1"/>
                    </a:solidFill>
                    <a:ln w="19050">
                      <a:solidFill>
                        <a:schemeClr val="lt1"/>
                      </a:solidFill>
                    </a:ln>
                    <a:effectLst/>
                  </c:spPr>
                  <c:extLst xmlns:c15="http://schemas.microsoft.com/office/drawing/2012/chart">
                    <c:ext xmlns:c16="http://schemas.microsoft.com/office/drawing/2014/chart" uri="{C3380CC4-5D6E-409C-BE32-E72D297353CC}">
                      <c16:uniqueId val="{00000085-C75F-4D29-83F6-4FB9C9B0465D}"/>
                    </c:ext>
                  </c:extLst>
                </c:dPt>
                <c:dPt>
                  <c:idx val="1"/>
                  <c:bubble3D val="0"/>
                  <c:spPr>
                    <a:solidFill>
                      <a:schemeClr val="accent2"/>
                    </a:solidFill>
                    <a:ln w="19050">
                      <a:solidFill>
                        <a:schemeClr val="lt1"/>
                      </a:solidFill>
                    </a:ln>
                    <a:effectLst/>
                  </c:spPr>
                  <c:extLst xmlns:c15="http://schemas.microsoft.com/office/drawing/2012/chart">
                    <c:ext xmlns:c16="http://schemas.microsoft.com/office/drawing/2014/chart" uri="{C3380CC4-5D6E-409C-BE32-E72D297353CC}">
                      <c16:uniqueId val="{00000087-C75F-4D29-83F6-4FB9C9B0465D}"/>
                    </c:ext>
                  </c:extLst>
                </c:dPt>
                <c:dPt>
                  <c:idx val="2"/>
                  <c:bubble3D val="0"/>
                  <c:spPr>
                    <a:solidFill>
                      <a:schemeClr val="accent3"/>
                    </a:solidFill>
                    <a:ln w="19050">
                      <a:solidFill>
                        <a:schemeClr val="lt1"/>
                      </a:solidFill>
                    </a:ln>
                    <a:effectLst/>
                  </c:spPr>
                  <c:extLst xmlns:c15="http://schemas.microsoft.com/office/drawing/2012/chart">
                    <c:ext xmlns:c16="http://schemas.microsoft.com/office/drawing/2014/chart" uri="{C3380CC4-5D6E-409C-BE32-E72D297353CC}">
                      <c16:uniqueId val="{00000089-C75F-4D29-83F6-4FB9C9B0465D}"/>
                    </c:ext>
                  </c:extLst>
                </c:dPt>
                <c:dPt>
                  <c:idx val="3"/>
                  <c:bubble3D val="0"/>
                  <c:spPr>
                    <a:solidFill>
                      <a:schemeClr val="accent4"/>
                    </a:solidFill>
                    <a:ln w="19050">
                      <a:solidFill>
                        <a:schemeClr val="lt1"/>
                      </a:solidFill>
                    </a:ln>
                    <a:effectLst/>
                  </c:spPr>
                  <c:extLst xmlns:c15="http://schemas.microsoft.com/office/drawing/2012/chart">
                    <c:ext xmlns:c16="http://schemas.microsoft.com/office/drawing/2014/chart" uri="{C3380CC4-5D6E-409C-BE32-E72D297353CC}">
                      <c16:uniqueId val="{0000008B-C75F-4D29-83F6-4FB9C9B0465D}"/>
                    </c:ext>
                  </c:extLst>
                </c:dPt>
                <c:dPt>
                  <c:idx val="4"/>
                  <c:bubble3D val="0"/>
                  <c:spPr>
                    <a:solidFill>
                      <a:schemeClr val="accent5"/>
                    </a:solidFill>
                    <a:ln w="19050">
                      <a:solidFill>
                        <a:schemeClr val="lt1"/>
                      </a:solidFill>
                    </a:ln>
                    <a:effectLst/>
                  </c:spPr>
                  <c:extLst xmlns:c15="http://schemas.microsoft.com/office/drawing/2012/chart">
                    <c:ext xmlns:c16="http://schemas.microsoft.com/office/drawing/2014/chart" uri="{C3380CC4-5D6E-409C-BE32-E72D297353CC}">
                      <c16:uniqueId val="{0000008D-C75F-4D29-83F6-4FB9C9B0465D}"/>
                    </c:ext>
                  </c:extLst>
                </c:dPt>
                <c:dPt>
                  <c:idx val="5"/>
                  <c:bubble3D val="0"/>
                  <c:spPr>
                    <a:solidFill>
                      <a:schemeClr val="accent6"/>
                    </a:solidFill>
                    <a:ln w="19050">
                      <a:solidFill>
                        <a:schemeClr val="lt1"/>
                      </a:solidFill>
                    </a:ln>
                    <a:effectLst/>
                  </c:spPr>
                  <c:extLst xmlns:c15="http://schemas.microsoft.com/office/drawing/2012/chart">
                    <c:ext xmlns:c16="http://schemas.microsoft.com/office/drawing/2014/chart" uri="{C3380CC4-5D6E-409C-BE32-E72D297353CC}">
                      <c16:uniqueId val="{0000008F-C75F-4D29-83F6-4FB9C9B0465D}"/>
                    </c:ext>
                  </c:extLst>
                </c:dPt>
                <c:dPt>
                  <c:idx val="6"/>
                  <c:bubble3D val="0"/>
                  <c:spPr>
                    <a:solidFill>
                      <a:schemeClr val="accent1">
                        <a:lumMod val="60000"/>
                      </a:schemeClr>
                    </a:solidFill>
                    <a:ln w="19050">
                      <a:solidFill>
                        <a:schemeClr val="lt1"/>
                      </a:solidFill>
                    </a:ln>
                    <a:effectLst/>
                  </c:spPr>
                  <c:extLst xmlns:c15="http://schemas.microsoft.com/office/drawing/2012/chart">
                    <c:ext xmlns:c16="http://schemas.microsoft.com/office/drawing/2014/chart" uri="{C3380CC4-5D6E-409C-BE32-E72D297353CC}">
                      <c16:uniqueId val="{00000091-C75F-4D29-83F6-4FB9C9B0465D}"/>
                    </c:ext>
                  </c:extLst>
                </c:dPt>
                <c:dPt>
                  <c:idx val="7"/>
                  <c:bubble3D val="0"/>
                  <c:spPr>
                    <a:solidFill>
                      <a:schemeClr val="accent2">
                        <a:lumMod val="60000"/>
                      </a:schemeClr>
                    </a:solidFill>
                    <a:ln w="19050">
                      <a:solidFill>
                        <a:schemeClr val="lt1"/>
                      </a:solidFill>
                    </a:ln>
                    <a:effectLst/>
                  </c:spPr>
                  <c:extLst xmlns:c15="http://schemas.microsoft.com/office/drawing/2012/chart">
                    <c:ext xmlns:c16="http://schemas.microsoft.com/office/drawing/2014/chart" uri="{C3380CC4-5D6E-409C-BE32-E72D297353CC}">
                      <c16:uniqueId val="{00000093-C75F-4D29-83F6-4FB9C9B0465D}"/>
                    </c:ext>
                  </c:extLst>
                </c:dPt>
                <c:dPt>
                  <c:idx val="8"/>
                  <c:bubble3D val="0"/>
                  <c:spPr>
                    <a:solidFill>
                      <a:schemeClr val="accent3">
                        <a:lumMod val="60000"/>
                      </a:schemeClr>
                    </a:solidFill>
                    <a:ln w="19050">
                      <a:solidFill>
                        <a:schemeClr val="lt1"/>
                      </a:solidFill>
                    </a:ln>
                    <a:effectLst/>
                  </c:spPr>
                  <c:extLst xmlns:c15="http://schemas.microsoft.com/office/drawing/2012/chart">
                    <c:ext xmlns:c16="http://schemas.microsoft.com/office/drawing/2014/chart" uri="{C3380CC4-5D6E-409C-BE32-E72D297353CC}">
                      <c16:uniqueId val="{00000095-C75F-4D29-83F6-4FB9C9B0465D}"/>
                    </c:ext>
                  </c:extLst>
                </c:dPt>
                <c:dPt>
                  <c:idx val="9"/>
                  <c:bubble3D val="0"/>
                  <c:spPr>
                    <a:solidFill>
                      <a:schemeClr val="accent4">
                        <a:lumMod val="60000"/>
                      </a:schemeClr>
                    </a:solidFill>
                    <a:ln w="19050">
                      <a:solidFill>
                        <a:schemeClr val="lt1"/>
                      </a:solidFill>
                    </a:ln>
                    <a:effectLst/>
                  </c:spPr>
                  <c:extLst xmlns:c15="http://schemas.microsoft.com/office/drawing/2012/chart">
                    <c:ext xmlns:c16="http://schemas.microsoft.com/office/drawing/2014/chart" uri="{C3380CC4-5D6E-409C-BE32-E72D297353CC}">
                      <c16:uniqueId val="{00000097-C75F-4D29-83F6-4FB9C9B0465D}"/>
                    </c:ext>
                  </c:extLst>
                </c:dPt>
                <c:dPt>
                  <c:idx val="10"/>
                  <c:bubble3D val="0"/>
                  <c:spPr>
                    <a:solidFill>
                      <a:schemeClr val="accent5">
                        <a:lumMod val="60000"/>
                      </a:schemeClr>
                    </a:solidFill>
                    <a:ln w="19050">
                      <a:solidFill>
                        <a:schemeClr val="lt1"/>
                      </a:solidFill>
                    </a:ln>
                    <a:effectLst/>
                  </c:spPr>
                  <c:extLst xmlns:c15="http://schemas.microsoft.com/office/drawing/2012/chart">
                    <c:ext xmlns:c16="http://schemas.microsoft.com/office/drawing/2014/chart" uri="{C3380CC4-5D6E-409C-BE32-E72D297353CC}">
                      <c16:uniqueId val="{00000099-C75F-4D29-83F6-4FB9C9B0465D}"/>
                    </c:ext>
                  </c:extLst>
                </c:dPt>
                <c:dPt>
                  <c:idx val="11"/>
                  <c:bubble3D val="0"/>
                  <c:spPr>
                    <a:solidFill>
                      <a:schemeClr val="accent6">
                        <a:lumMod val="60000"/>
                      </a:schemeClr>
                    </a:solidFill>
                    <a:ln w="19050">
                      <a:solidFill>
                        <a:schemeClr val="lt1"/>
                      </a:solidFill>
                    </a:ln>
                    <a:effectLst/>
                  </c:spPr>
                  <c:extLst xmlns:c15="http://schemas.microsoft.com/office/drawing/2012/chart">
                    <c:ext xmlns:c16="http://schemas.microsoft.com/office/drawing/2014/chart" uri="{C3380CC4-5D6E-409C-BE32-E72D297353CC}">
                      <c16:uniqueId val="{0000009B-C75F-4D29-83F6-4FB9C9B0465D}"/>
                    </c:ext>
                  </c:extLst>
                </c:dPt>
                <c:dPt>
                  <c:idx val="12"/>
                  <c:bubble3D val="0"/>
                  <c:spPr>
                    <a:solidFill>
                      <a:schemeClr val="accent1">
                        <a:lumMod val="80000"/>
                        <a:lumOff val="20000"/>
                      </a:schemeClr>
                    </a:solidFill>
                    <a:ln w="19050">
                      <a:solidFill>
                        <a:schemeClr val="lt1"/>
                      </a:solidFill>
                    </a:ln>
                    <a:effectLst/>
                  </c:spPr>
                  <c:extLst xmlns:c15="http://schemas.microsoft.com/office/drawing/2012/chart">
                    <c:ext xmlns:c16="http://schemas.microsoft.com/office/drawing/2014/chart" uri="{C3380CC4-5D6E-409C-BE32-E72D297353CC}">
                      <c16:uniqueId val="{0000009D-C75F-4D29-83F6-4FB9C9B0465D}"/>
                    </c:ext>
                  </c:extLst>
                </c:dPt>
                <c:dPt>
                  <c:idx val="13"/>
                  <c:bubble3D val="0"/>
                  <c:spPr>
                    <a:solidFill>
                      <a:schemeClr val="accent2">
                        <a:lumMod val="80000"/>
                        <a:lumOff val="20000"/>
                      </a:schemeClr>
                    </a:solidFill>
                    <a:ln w="19050">
                      <a:solidFill>
                        <a:schemeClr val="lt1"/>
                      </a:solidFill>
                    </a:ln>
                    <a:effectLst/>
                  </c:spPr>
                  <c:extLst xmlns:c15="http://schemas.microsoft.com/office/drawing/2012/chart">
                    <c:ext xmlns:c16="http://schemas.microsoft.com/office/drawing/2014/chart" uri="{C3380CC4-5D6E-409C-BE32-E72D297353CC}">
                      <c16:uniqueId val="{0000009F-C75F-4D29-83F6-4FB9C9B0465D}"/>
                    </c:ext>
                  </c:extLst>
                </c:dPt>
                <c:dPt>
                  <c:idx val="14"/>
                  <c:bubble3D val="0"/>
                  <c:spPr>
                    <a:solidFill>
                      <a:schemeClr val="accent3">
                        <a:lumMod val="80000"/>
                        <a:lumOff val="20000"/>
                      </a:schemeClr>
                    </a:solidFill>
                    <a:ln w="19050">
                      <a:solidFill>
                        <a:schemeClr val="lt1"/>
                      </a:solidFill>
                    </a:ln>
                    <a:effectLst/>
                  </c:spPr>
                  <c:extLst xmlns:c15="http://schemas.microsoft.com/office/drawing/2012/chart">
                    <c:ext xmlns:c16="http://schemas.microsoft.com/office/drawing/2014/chart" uri="{C3380CC4-5D6E-409C-BE32-E72D297353CC}">
                      <c16:uniqueId val="{000000A1-C75F-4D29-83F6-4FB9C9B0465D}"/>
                    </c:ext>
                  </c:extLst>
                </c:dPt>
                <c:dPt>
                  <c:idx val="15"/>
                  <c:bubble3D val="0"/>
                  <c:spPr>
                    <a:solidFill>
                      <a:schemeClr val="accent4">
                        <a:lumMod val="80000"/>
                        <a:lumOff val="20000"/>
                      </a:schemeClr>
                    </a:solidFill>
                    <a:ln w="19050">
                      <a:solidFill>
                        <a:schemeClr val="lt1"/>
                      </a:solidFill>
                    </a:ln>
                    <a:effectLst/>
                  </c:spPr>
                  <c:extLst xmlns:c15="http://schemas.microsoft.com/office/drawing/2012/chart">
                    <c:ext xmlns:c16="http://schemas.microsoft.com/office/drawing/2014/chart" uri="{C3380CC4-5D6E-409C-BE32-E72D297353CC}">
                      <c16:uniqueId val="{000000A3-C75F-4D29-83F6-4FB9C9B0465D}"/>
                    </c:ext>
                  </c:extLst>
                </c:dPt>
                <c:cat>
                  <c:strRef>
                    <c:extLst xmlns:c15="http://schemas.microsoft.com/office/drawing/2012/chart">
                      <c:ext xmlns:c15="http://schemas.microsoft.com/office/drawing/2012/chart" uri="{02D57815-91ED-43cb-92C2-25804820EDAC}">
                        <c15:formulaRef>
                          <c15:sqref>Sheet1!$A$3:$A$18</c15:sqref>
                        </c15:formulaRef>
                      </c:ext>
                    </c:extLst>
                    <c:strCache>
                      <c:ptCount val="16"/>
                      <c:pt idx="0">
                        <c:v>ADKC Centre based Massage Therapy</c:v>
                      </c:pt>
                      <c:pt idx="1">
                        <c:v>ADKC Home based Massage </c:v>
                      </c:pt>
                      <c:pt idx="2">
                        <c:v>AUK Befriending</c:v>
                      </c:pt>
                      <c:pt idx="3">
                        <c:v>AUK Carers Respite </c:v>
                      </c:pt>
                      <c:pt idx="4">
                        <c:v>AUK Decluttering</c:v>
                      </c:pt>
                      <c:pt idx="5">
                        <c:v>AUK Dementia 1:1 </c:v>
                      </c:pt>
                      <c:pt idx="6">
                        <c:v>AUK Escorting</c:v>
                      </c:pt>
                      <c:pt idx="7">
                        <c:v>AUK Information And Advice</c:v>
                      </c:pt>
                      <c:pt idx="8">
                        <c:v>AUK Chair based Exercise and Walking Support</c:v>
                      </c:pt>
                      <c:pt idx="9">
                        <c:v>CABW Information &amp; Advice</c:v>
                      </c:pt>
                      <c:pt idx="10">
                        <c:v>OA Link Up</c:v>
                      </c:pt>
                      <c:pt idx="11">
                        <c:v>OA Men's Only Activity</c:v>
                      </c:pt>
                      <c:pt idx="12">
                        <c:v>OA Tech in Arabic </c:v>
                      </c:pt>
                      <c:pt idx="13">
                        <c:v>BME Health Forum</c:v>
                      </c:pt>
                      <c:pt idx="14">
                        <c:v>Pamodzi</c:v>
                      </c:pt>
                      <c:pt idx="15">
                        <c:v>Playground </c:v>
                      </c:pt>
                    </c:strCache>
                  </c:strRef>
                </c:cat>
                <c:val>
                  <c:numRef>
                    <c:extLst xmlns:c15="http://schemas.microsoft.com/office/drawing/2012/chart">
                      <c:ext xmlns:c15="http://schemas.microsoft.com/office/drawing/2012/chart" uri="{02D57815-91ED-43cb-92C2-25804820EDAC}">
                        <c15:formulaRef>
                          <c15:sqref>Sheet1!$E$3:$E$18</c15:sqref>
                        </c15:formulaRef>
                      </c:ext>
                    </c:extLst>
                    <c:numCache>
                      <c:formatCode>General</c:formatCode>
                      <c:ptCount val="16"/>
                      <c:pt idx="0">
                        <c:v>2</c:v>
                      </c:pt>
                      <c:pt idx="1">
                        <c:v>5</c:v>
                      </c:pt>
                      <c:pt idx="2">
                        <c:v>6</c:v>
                      </c:pt>
                      <c:pt idx="3">
                        <c:v>2</c:v>
                      </c:pt>
                      <c:pt idx="4">
                        <c:v>1</c:v>
                      </c:pt>
                      <c:pt idx="5">
                        <c:v>2</c:v>
                      </c:pt>
                      <c:pt idx="6">
                        <c:v>3</c:v>
                      </c:pt>
                      <c:pt idx="7">
                        <c:v>16</c:v>
                      </c:pt>
                      <c:pt idx="8">
                        <c:v>3</c:v>
                      </c:pt>
                      <c:pt idx="9">
                        <c:v>11</c:v>
                      </c:pt>
                      <c:pt idx="10">
                        <c:v>6</c:v>
                      </c:pt>
                      <c:pt idx="11">
                        <c:v>2</c:v>
                      </c:pt>
                      <c:pt idx="12">
                        <c:v>0</c:v>
                      </c:pt>
                      <c:pt idx="13">
                        <c:v>2</c:v>
                      </c:pt>
                      <c:pt idx="14">
                        <c:v>0</c:v>
                      </c:pt>
                      <c:pt idx="15">
                        <c:v>1</c:v>
                      </c:pt>
                    </c:numCache>
                  </c:numRef>
                </c:val>
                <c:extLst xmlns:c15="http://schemas.microsoft.com/office/drawing/2012/chart">
                  <c:ext xmlns:c16="http://schemas.microsoft.com/office/drawing/2014/chart" uri="{C3380CC4-5D6E-409C-BE32-E72D297353CC}">
                    <c16:uniqueId val="{000000A4-C75F-4D29-83F6-4FB9C9B0465D}"/>
                  </c:ext>
                </c:extLst>
              </c15:ser>
            </c15:filteredPieSeries>
            <c15:filteredPieSeries>
              <c15:ser>
                <c:idx val="4"/>
                <c:order val="4"/>
                <c:tx>
                  <c:strRef>
                    <c:extLst xmlns:c15="http://schemas.microsoft.com/office/drawing/2012/chart">
                      <c:ext xmlns:c15="http://schemas.microsoft.com/office/drawing/2012/chart" uri="{02D57815-91ED-43cb-92C2-25804820EDAC}">
                        <c15:formulaRef>
                          <c15:sqref>Sheet1!$F$2</c15:sqref>
                        </c15:formulaRef>
                      </c:ext>
                    </c:extLst>
                    <c:strCache>
                      <c:ptCount val="1"/>
                      <c:pt idx="0">
                        <c:v>Aug-24</c:v>
                      </c:pt>
                    </c:strCache>
                  </c:strRef>
                </c:tx>
                <c:dPt>
                  <c:idx val="0"/>
                  <c:bubble3D val="0"/>
                  <c:spPr>
                    <a:solidFill>
                      <a:schemeClr val="accent1"/>
                    </a:solidFill>
                    <a:ln w="19050">
                      <a:solidFill>
                        <a:schemeClr val="lt1"/>
                      </a:solidFill>
                    </a:ln>
                    <a:effectLst/>
                  </c:spPr>
                  <c:extLst xmlns:c15="http://schemas.microsoft.com/office/drawing/2012/chart">
                    <c:ext xmlns:c16="http://schemas.microsoft.com/office/drawing/2014/chart" uri="{C3380CC4-5D6E-409C-BE32-E72D297353CC}">
                      <c16:uniqueId val="{000000A6-C75F-4D29-83F6-4FB9C9B0465D}"/>
                    </c:ext>
                  </c:extLst>
                </c:dPt>
                <c:dPt>
                  <c:idx val="1"/>
                  <c:bubble3D val="0"/>
                  <c:spPr>
                    <a:solidFill>
                      <a:schemeClr val="accent2"/>
                    </a:solidFill>
                    <a:ln w="19050">
                      <a:solidFill>
                        <a:schemeClr val="lt1"/>
                      </a:solidFill>
                    </a:ln>
                    <a:effectLst/>
                  </c:spPr>
                  <c:extLst xmlns:c15="http://schemas.microsoft.com/office/drawing/2012/chart">
                    <c:ext xmlns:c16="http://schemas.microsoft.com/office/drawing/2014/chart" uri="{C3380CC4-5D6E-409C-BE32-E72D297353CC}">
                      <c16:uniqueId val="{000000A8-C75F-4D29-83F6-4FB9C9B0465D}"/>
                    </c:ext>
                  </c:extLst>
                </c:dPt>
                <c:dPt>
                  <c:idx val="2"/>
                  <c:bubble3D val="0"/>
                  <c:spPr>
                    <a:solidFill>
                      <a:schemeClr val="accent3"/>
                    </a:solidFill>
                    <a:ln w="19050">
                      <a:solidFill>
                        <a:schemeClr val="lt1"/>
                      </a:solidFill>
                    </a:ln>
                    <a:effectLst/>
                  </c:spPr>
                  <c:extLst xmlns:c15="http://schemas.microsoft.com/office/drawing/2012/chart">
                    <c:ext xmlns:c16="http://schemas.microsoft.com/office/drawing/2014/chart" uri="{C3380CC4-5D6E-409C-BE32-E72D297353CC}">
                      <c16:uniqueId val="{000000AA-C75F-4D29-83F6-4FB9C9B0465D}"/>
                    </c:ext>
                  </c:extLst>
                </c:dPt>
                <c:dPt>
                  <c:idx val="3"/>
                  <c:bubble3D val="0"/>
                  <c:spPr>
                    <a:solidFill>
                      <a:schemeClr val="accent4"/>
                    </a:solidFill>
                    <a:ln w="19050">
                      <a:solidFill>
                        <a:schemeClr val="lt1"/>
                      </a:solidFill>
                    </a:ln>
                    <a:effectLst/>
                  </c:spPr>
                  <c:extLst xmlns:c15="http://schemas.microsoft.com/office/drawing/2012/chart">
                    <c:ext xmlns:c16="http://schemas.microsoft.com/office/drawing/2014/chart" uri="{C3380CC4-5D6E-409C-BE32-E72D297353CC}">
                      <c16:uniqueId val="{000000AC-C75F-4D29-83F6-4FB9C9B0465D}"/>
                    </c:ext>
                  </c:extLst>
                </c:dPt>
                <c:dPt>
                  <c:idx val="4"/>
                  <c:bubble3D val="0"/>
                  <c:spPr>
                    <a:solidFill>
                      <a:schemeClr val="accent5"/>
                    </a:solidFill>
                    <a:ln w="19050">
                      <a:solidFill>
                        <a:schemeClr val="lt1"/>
                      </a:solidFill>
                    </a:ln>
                    <a:effectLst/>
                  </c:spPr>
                  <c:extLst xmlns:c15="http://schemas.microsoft.com/office/drawing/2012/chart">
                    <c:ext xmlns:c16="http://schemas.microsoft.com/office/drawing/2014/chart" uri="{C3380CC4-5D6E-409C-BE32-E72D297353CC}">
                      <c16:uniqueId val="{000000AE-C75F-4D29-83F6-4FB9C9B0465D}"/>
                    </c:ext>
                  </c:extLst>
                </c:dPt>
                <c:dPt>
                  <c:idx val="5"/>
                  <c:bubble3D val="0"/>
                  <c:spPr>
                    <a:solidFill>
                      <a:schemeClr val="accent6"/>
                    </a:solidFill>
                    <a:ln w="19050">
                      <a:solidFill>
                        <a:schemeClr val="lt1"/>
                      </a:solidFill>
                    </a:ln>
                    <a:effectLst/>
                  </c:spPr>
                  <c:extLst xmlns:c15="http://schemas.microsoft.com/office/drawing/2012/chart">
                    <c:ext xmlns:c16="http://schemas.microsoft.com/office/drawing/2014/chart" uri="{C3380CC4-5D6E-409C-BE32-E72D297353CC}">
                      <c16:uniqueId val="{000000B0-C75F-4D29-83F6-4FB9C9B0465D}"/>
                    </c:ext>
                  </c:extLst>
                </c:dPt>
                <c:dPt>
                  <c:idx val="6"/>
                  <c:bubble3D val="0"/>
                  <c:spPr>
                    <a:solidFill>
                      <a:schemeClr val="accent1">
                        <a:lumMod val="60000"/>
                      </a:schemeClr>
                    </a:solidFill>
                    <a:ln w="19050">
                      <a:solidFill>
                        <a:schemeClr val="lt1"/>
                      </a:solidFill>
                    </a:ln>
                    <a:effectLst/>
                  </c:spPr>
                  <c:extLst xmlns:c15="http://schemas.microsoft.com/office/drawing/2012/chart">
                    <c:ext xmlns:c16="http://schemas.microsoft.com/office/drawing/2014/chart" uri="{C3380CC4-5D6E-409C-BE32-E72D297353CC}">
                      <c16:uniqueId val="{000000B2-C75F-4D29-83F6-4FB9C9B0465D}"/>
                    </c:ext>
                  </c:extLst>
                </c:dPt>
                <c:dPt>
                  <c:idx val="7"/>
                  <c:bubble3D val="0"/>
                  <c:spPr>
                    <a:solidFill>
                      <a:schemeClr val="accent2">
                        <a:lumMod val="60000"/>
                      </a:schemeClr>
                    </a:solidFill>
                    <a:ln w="19050">
                      <a:solidFill>
                        <a:schemeClr val="lt1"/>
                      </a:solidFill>
                    </a:ln>
                    <a:effectLst/>
                  </c:spPr>
                  <c:extLst xmlns:c15="http://schemas.microsoft.com/office/drawing/2012/chart">
                    <c:ext xmlns:c16="http://schemas.microsoft.com/office/drawing/2014/chart" uri="{C3380CC4-5D6E-409C-BE32-E72D297353CC}">
                      <c16:uniqueId val="{000000B4-C75F-4D29-83F6-4FB9C9B0465D}"/>
                    </c:ext>
                  </c:extLst>
                </c:dPt>
                <c:dPt>
                  <c:idx val="8"/>
                  <c:bubble3D val="0"/>
                  <c:spPr>
                    <a:solidFill>
                      <a:schemeClr val="accent3">
                        <a:lumMod val="60000"/>
                      </a:schemeClr>
                    </a:solidFill>
                    <a:ln w="19050">
                      <a:solidFill>
                        <a:schemeClr val="lt1"/>
                      </a:solidFill>
                    </a:ln>
                    <a:effectLst/>
                  </c:spPr>
                  <c:extLst xmlns:c15="http://schemas.microsoft.com/office/drawing/2012/chart">
                    <c:ext xmlns:c16="http://schemas.microsoft.com/office/drawing/2014/chart" uri="{C3380CC4-5D6E-409C-BE32-E72D297353CC}">
                      <c16:uniqueId val="{000000B6-C75F-4D29-83F6-4FB9C9B0465D}"/>
                    </c:ext>
                  </c:extLst>
                </c:dPt>
                <c:dPt>
                  <c:idx val="9"/>
                  <c:bubble3D val="0"/>
                  <c:spPr>
                    <a:solidFill>
                      <a:schemeClr val="accent4">
                        <a:lumMod val="60000"/>
                      </a:schemeClr>
                    </a:solidFill>
                    <a:ln w="19050">
                      <a:solidFill>
                        <a:schemeClr val="lt1"/>
                      </a:solidFill>
                    </a:ln>
                    <a:effectLst/>
                  </c:spPr>
                  <c:extLst xmlns:c15="http://schemas.microsoft.com/office/drawing/2012/chart">
                    <c:ext xmlns:c16="http://schemas.microsoft.com/office/drawing/2014/chart" uri="{C3380CC4-5D6E-409C-BE32-E72D297353CC}">
                      <c16:uniqueId val="{000000B8-C75F-4D29-83F6-4FB9C9B0465D}"/>
                    </c:ext>
                  </c:extLst>
                </c:dPt>
                <c:dPt>
                  <c:idx val="10"/>
                  <c:bubble3D val="0"/>
                  <c:spPr>
                    <a:solidFill>
                      <a:schemeClr val="accent5">
                        <a:lumMod val="60000"/>
                      </a:schemeClr>
                    </a:solidFill>
                    <a:ln w="19050">
                      <a:solidFill>
                        <a:schemeClr val="lt1"/>
                      </a:solidFill>
                    </a:ln>
                    <a:effectLst/>
                  </c:spPr>
                  <c:extLst xmlns:c15="http://schemas.microsoft.com/office/drawing/2012/chart">
                    <c:ext xmlns:c16="http://schemas.microsoft.com/office/drawing/2014/chart" uri="{C3380CC4-5D6E-409C-BE32-E72D297353CC}">
                      <c16:uniqueId val="{000000BA-C75F-4D29-83F6-4FB9C9B0465D}"/>
                    </c:ext>
                  </c:extLst>
                </c:dPt>
                <c:dPt>
                  <c:idx val="11"/>
                  <c:bubble3D val="0"/>
                  <c:spPr>
                    <a:solidFill>
                      <a:schemeClr val="accent6">
                        <a:lumMod val="60000"/>
                      </a:schemeClr>
                    </a:solidFill>
                    <a:ln w="19050">
                      <a:solidFill>
                        <a:schemeClr val="lt1"/>
                      </a:solidFill>
                    </a:ln>
                    <a:effectLst/>
                  </c:spPr>
                  <c:extLst xmlns:c15="http://schemas.microsoft.com/office/drawing/2012/chart">
                    <c:ext xmlns:c16="http://schemas.microsoft.com/office/drawing/2014/chart" uri="{C3380CC4-5D6E-409C-BE32-E72D297353CC}">
                      <c16:uniqueId val="{000000BC-C75F-4D29-83F6-4FB9C9B0465D}"/>
                    </c:ext>
                  </c:extLst>
                </c:dPt>
                <c:dPt>
                  <c:idx val="12"/>
                  <c:bubble3D val="0"/>
                  <c:spPr>
                    <a:solidFill>
                      <a:schemeClr val="accent1">
                        <a:lumMod val="80000"/>
                        <a:lumOff val="20000"/>
                      </a:schemeClr>
                    </a:solidFill>
                    <a:ln w="19050">
                      <a:solidFill>
                        <a:schemeClr val="lt1"/>
                      </a:solidFill>
                    </a:ln>
                    <a:effectLst/>
                  </c:spPr>
                  <c:extLst xmlns:c15="http://schemas.microsoft.com/office/drawing/2012/chart">
                    <c:ext xmlns:c16="http://schemas.microsoft.com/office/drawing/2014/chart" uri="{C3380CC4-5D6E-409C-BE32-E72D297353CC}">
                      <c16:uniqueId val="{000000BE-C75F-4D29-83F6-4FB9C9B0465D}"/>
                    </c:ext>
                  </c:extLst>
                </c:dPt>
                <c:dPt>
                  <c:idx val="13"/>
                  <c:bubble3D val="0"/>
                  <c:spPr>
                    <a:solidFill>
                      <a:schemeClr val="accent2">
                        <a:lumMod val="80000"/>
                        <a:lumOff val="20000"/>
                      </a:schemeClr>
                    </a:solidFill>
                    <a:ln w="19050">
                      <a:solidFill>
                        <a:schemeClr val="lt1"/>
                      </a:solidFill>
                    </a:ln>
                    <a:effectLst/>
                  </c:spPr>
                  <c:extLst xmlns:c15="http://schemas.microsoft.com/office/drawing/2012/chart">
                    <c:ext xmlns:c16="http://schemas.microsoft.com/office/drawing/2014/chart" uri="{C3380CC4-5D6E-409C-BE32-E72D297353CC}">
                      <c16:uniqueId val="{000000C0-C75F-4D29-83F6-4FB9C9B0465D}"/>
                    </c:ext>
                  </c:extLst>
                </c:dPt>
                <c:dPt>
                  <c:idx val="14"/>
                  <c:bubble3D val="0"/>
                  <c:spPr>
                    <a:solidFill>
                      <a:schemeClr val="accent3">
                        <a:lumMod val="80000"/>
                        <a:lumOff val="20000"/>
                      </a:schemeClr>
                    </a:solidFill>
                    <a:ln w="19050">
                      <a:solidFill>
                        <a:schemeClr val="lt1"/>
                      </a:solidFill>
                    </a:ln>
                    <a:effectLst/>
                  </c:spPr>
                  <c:extLst xmlns:c15="http://schemas.microsoft.com/office/drawing/2012/chart">
                    <c:ext xmlns:c16="http://schemas.microsoft.com/office/drawing/2014/chart" uri="{C3380CC4-5D6E-409C-BE32-E72D297353CC}">
                      <c16:uniqueId val="{000000C2-C75F-4D29-83F6-4FB9C9B0465D}"/>
                    </c:ext>
                  </c:extLst>
                </c:dPt>
                <c:dPt>
                  <c:idx val="15"/>
                  <c:bubble3D val="0"/>
                  <c:spPr>
                    <a:solidFill>
                      <a:schemeClr val="accent4">
                        <a:lumMod val="80000"/>
                        <a:lumOff val="20000"/>
                      </a:schemeClr>
                    </a:solidFill>
                    <a:ln w="19050">
                      <a:solidFill>
                        <a:schemeClr val="lt1"/>
                      </a:solidFill>
                    </a:ln>
                    <a:effectLst/>
                  </c:spPr>
                  <c:extLst xmlns:c15="http://schemas.microsoft.com/office/drawing/2012/chart">
                    <c:ext xmlns:c16="http://schemas.microsoft.com/office/drawing/2014/chart" uri="{C3380CC4-5D6E-409C-BE32-E72D297353CC}">
                      <c16:uniqueId val="{000000C4-C75F-4D29-83F6-4FB9C9B0465D}"/>
                    </c:ext>
                  </c:extLst>
                </c:dPt>
                <c:cat>
                  <c:strRef>
                    <c:extLst xmlns:c15="http://schemas.microsoft.com/office/drawing/2012/chart">
                      <c:ext xmlns:c15="http://schemas.microsoft.com/office/drawing/2012/chart" uri="{02D57815-91ED-43cb-92C2-25804820EDAC}">
                        <c15:formulaRef>
                          <c15:sqref>Sheet1!$A$3:$A$18</c15:sqref>
                        </c15:formulaRef>
                      </c:ext>
                    </c:extLst>
                    <c:strCache>
                      <c:ptCount val="16"/>
                      <c:pt idx="0">
                        <c:v>ADKC Centre based Massage Therapy</c:v>
                      </c:pt>
                      <c:pt idx="1">
                        <c:v>ADKC Home based Massage </c:v>
                      </c:pt>
                      <c:pt idx="2">
                        <c:v>AUK Befriending</c:v>
                      </c:pt>
                      <c:pt idx="3">
                        <c:v>AUK Carers Respite </c:v>
                      </c:pt>
                      <c:pt idx="4">
                        <c:v>AUK Decluttering</c:v>
                      </c:pt>
                      <c:pt idx="5">
                        <c:v>AUK Dementia 1:1 </c:v>
                      </c:pt>
                      <c:pt idx="6">
                        <c:v>AUK Escorting</c:v>
                      </c:pt>
                      <c:pt idx="7">
                        <c:v>AUK Information And Advice</c:v>
                      </c:pt>
                      <c:pt idx="8">
                        <c:v>AUK Chair based Exercise and Walking Support</c:v>
                      </c:pt>
                      <c:pt idx="9">
                        <c:v>CABW Information &amp; Advice</c:v>
                      </c:pt>
                      <c:pt idx="10">
                        <c:v>OA Link Up</c:v>
                      </c:pt>
                      <c:pt idx="11">
                        <c:v>OA Men's Only Activity</c:v>
                      </c:pt>
                      <c:pt idx="12">
                        <c:v>OA Tech in Arabic </c:v>
                      </c:pt>
                      <c:pt idx="13">
                        <c:v>BME Health Forum</c:v>
                      </c:pt>
                      <c:pt idx="14">
                        <c:v>Pamodzi</c:v>
                      </c:pt>
                      <c:pt idx="15">
                        <c:v>Playground </c:v>
                      </c:pt>
                    </c:strCache>
                  </c:strRef>
                </c:cat>
                <c:val>
                  <c:numRef>
                    <c:extLst xmlns:c15="http://schemas.microsoft.com/office/drawing/2012/chart">
                      <c:ext xmlns:c15="http://schemas.microsoft.com/office/drawing/2012/chart" uri="{02D57815-91ED-43cb-92C2-25804820EDAC}">
                        <c15:formulaRef>
                          <c15:sqref>Sheet1!$F$3:$F$18</c15:sqref>
                        </c15:formulaRef>
                      </c:ext>
                    </c:extLst>
                    <c:numCache>
                      <c:formatCode>General</c:formatCode>
                      <c:ptCount val="16"/>
                      <c:pt idx="0">
                        <c:v>3</c:v>
                      </c:pt>
                      <c:pt idx="1">
                        <c:v>11</c:v>
                      </c:pt>
                      <c:pt idx="2">
                        <c:v>7</c:v>
                      </c:pt>
                      <c:pt idx="3">
                        <c:v>2</c:v>
                      </c:pt>
                      <c:pt idx="4">
                        <c:v>1</c:v>
                      </c:pt>
                      <c:pt idx="5">
                        <c:v>7</c:v>
                      </c:pt>
                      <c:pt idx="6">
                        <c:v>1</c:v>
                      </c:pt>
                      <c:pt idx="7">
                        <c:v>15</c:v>
                      </c:pt>
                      <c:pt idx="8">
                        <c:v>5</c:v>
                      </c:pt>
                      <c:pt idx="9">
                        <c:v>6</c:v>
                      </c:pt>
                      <c:pt idx="10">
                        <c:v>7</c:v>
                      </c:pt>
                      <c:pt idx="11">
                        <c:v>1</c:v>
                      </c:pt>
                      <c:pt idx="12">
                        <c:v>0</c:v>
                      </c:pt>
                      <c:pt idx="13">
                        <c:v>0</c:v>
                      </c:pt>
                      <c:pt idx="14">
                        <c:v>0</c:v>
                      </c:pt>
                      <c:pt idx="15">
                        <c:v>0</c:v>
                      </c:pt>
                    </c:numCache>
                  </c:numRef>
                </c:val>
                <c:extLst xmlns:c15="http://schemas.microsoft.com/office/drawing/2012/chart">
                  <c:ext xmlns:c16="http://schemas.microsoft.com/office/drawing/2014/chart" uri="{C3380CC4-5D6E-409C-BE32-E72D297353CC}">
                    <c16:uniqueId val="{000000C5-C75F-4D29-83F6-4FB9C9B0465D}"/>
                  </c:ext>
                </c:extLst>
              </c15:ser>
            </c15:filteredPieSeries>
            <c15:filteredPieSeries>
              <c15:ser>
                <c:idx val="5"/>
                <c:order val="5"/>
                <c:tx>
                  <c:strRef>
                    <c:extLst xmlns:c15="http://schemas.microsoft.com/office/drawing/2012/chart">
                      <c:ext xmlns:c15="http://schemas.microsoft.com/office/drawing/2012/chart" uri="{02D57815-91ED-43cb-92C2-25804820EDAC}">
                        <c15:formulaRef>
                          <c15:sqref>Sheet1!$G$2</c15:sqref>
                        </c15:formulaRef>
                      </c:ext>
                    </c:extLst>
                    <c:strCache>
                      <c:ptCount val="1"/>
                      <c:pt idx="0">
                        <c:v>Sep-24</c:v>
                      </c:pt>
                    </c:strCache>
                  </c:strRef>
                </c:tx>
                <c:dPt>
                  <c:idx val="0"/>
                  <c:bubble3D val="0"/>
                  <c:spPr>
                    <a:solidFill>
                      <a:schemeClr val="accent1"/>
                    </a:solidFill>
                    <a:ln w="19050">
                      <a:solidFill>
                        <a:schemeClr val="lt1"/>
                      </a:solidFill>
                    </a:ln>
                    <a:effectLst/>
                  </c:spPr>
                  <c:extLst xmlns:c15="http://schemas.microsoft.com/office/drawing/2012/chart">
                    <c:ext xmlns:c16="http://schemas.microsoft.com/office/drawing/2014/chart" uri="{C3380CC4-5D6E-409C-BE32-E72D297353CC}">
                      <c16:uniqueId val="{000000C7-C75F-4D29-83F6-4FB9C9B0465D}"/>
                    </c:ext>
                  </c:extLst>
                </c:dPt>
                <c:dPt>
                  <c:idx val="1"/>
                  <c:bubble3D val="0"/>
                  <c:spPr>
                    <a:solidFill>
                      <a:schemeClr val="accent2"/>
                    </a:solidFill>
                    <a:ln w="19050">
                      <a:solidFill>
                        <a:schemeClr val="lt1"/>
                      </a:solidFill>
                    </a:ln>
                    <a:effectLst/>
                  </c:spPr>
                  <c:extLst xmlns:c15="http://schemas.microsoft.com/office/drawing/2012/chart">
                    <c:ext xmlns:c16="http://schemas.microsoft.com/office/drawing/2014/chart" uri="{C3380CC4-5D6E-409C-BE32-E72D297353CC}">
                      <c16:uniqueId val="{000000C9-C75F-4D29-83F6-4FB9C9B0465D}"/>
                    </c:ext>
                  </c:extLst>
                </c:dPt>
                <c:dPt>
                  <c:idx val="2"/>
                  <c:bubble3D val="0"/>
                  <c:spPr>
                    <a:solidFill>
                      <a:schemeClr val="accent3"/>
                    </a:solidFill>
                    <a:ln w="19050">
                      <a:solidFill>
                        <a:schemeClr val="lt1"/>
                      </a:solidFill>
                    </a:ln>
                    <a:effectLst/>
                  </c:spPr>
                  <c:extLst xmlns:c15="http://schemas.microsoft.com/office/drawing/2012/chart">
                    <c:ext xmlns:c16="http://schemas.microsoft.com/office/drawing/2014/chart" uri="{C3380CC4-5D6E-409C-BE32-E72D297353CC}">
                      <c16:uniqueId val="{000000CB-C75F-4D29-83F6-4FB9C9B0465D}"/>
                    </c:ext>
                  </c:extLst>
                </c:dPt>
                <c:dPt>
                  <c:idx val="3"/>
                  <c:bubble3D val="0"/>
                  <c:spPr>
                    <a:solidFill>
                      <a:schemeClr val="accent4"/>
                    </a:solidFill>
                    <a:ln w="19050">
                      <a:solidFill>
                        <a:schemeClr val="lt1"/>
                      </a:solidFill>
                    </a:ln>
                    <a:effectLst/>
                  </c:spPr>
                  <c:extLst xmlns:c15="http://schemas.microsoft.com/office/drawing/2012/chart">
                    <c:ext xmlns:c16="http://schemas.microsoft.com/office/drawing/2014/chart" uri="{C3380CC4-5D6E-409C-BE32-E72D297353CC}">
                      <c16:uniqueId val="{000000CD-C75F-4D29-83F6-4FB9C9B0465D}"/>
                    </c:ext>
                  </c:extLst>
                </c:dPt>
                <c:dPt>
                  <c:idx val="4"/>
                  <c:bubble3D val="0"/>
                  <c:spPr>
                    <a:solidFill>
                      <a:schemeClr val="accent5"/>
                    </a:solidFill>
                    <a:ln w="19050">
                      <a:solidFill>
                        <a:schemeClr val="lt1"/>
                      </a:solidFill>
                    </a:ln>
                    <a:effectLst/>
                  </c:spPr>
                  <c:extLst xmlns:c15="http://schemas.microsoft.com/office/drawing/2012/chart">
                    <c:ext xmlns:c16="http://schemas.microsoft.com/office/drawing/2014/chart" uri="{C3380CC4-5D6E-409C-BE32-E72D297353CC}">
                      <c16:uniqueId val="{000000CF-C75F-4D29-83F6-4FB9C9B0465D}"/>
                    </c:ext>
                  </c:extLst>
                </c:dPt>
                <c:dPt>
                  <c:idx val="5"/>
                  <c:bubble3D val="0"/>
                  <c:spPr>
                    <a:solidFill>
                      <a:schemeClr val="accent6"/>
                    </a:solidFill>
                    <a:ln w="19050">
                      <a:solidFill>
                        <a:schemeClr val="lt1"/>
                      </a:solidFill>
                    </a:ln>
                    <a:effectLst/>
                  </c:spPr>
                  <c:extLst xmlns:c15="http://schemas.microsoft.com/office/drawing/2012/chart">
                    <c:ext xmlns:c16="http://schemas.microsoft.com/office/drawing/2014/chart" uri="{C3380CC4-5D6E-409C-BE32-E72D297353CC}">
                      <c16:uniqueId val="{000000D1-C75F-4D29-83F6-4FB9C9B0465D}"/>
                    </c:ext>
                  </c:extLst>
                </c:dPt>
                <c:dPt>
                  <c:idx val="6"/>
                  <c:bubble3D val="0"/>
                  <c:spPr>
                    <a:solidFill>
                      <a:schemeClr val="accent1">
                        <a:lumMod val="60000"/>
                      </a:schemeClr>
                    </a:solidFill>
                    <a:ln w="19050">
                      <a:solidFill>
                        <a:schemeClr val="lt1"/>
                      </a:solidFill>
                    </a:ln>
                    <a:effectLst/>
                  </c:spPr>
                  <c:extLst xmlns:c15="http://schemas.microsoft.com/office/drawing/2012/chart">
                    <c:ext xmlns:c16="http://schemas.microsoft.com/office/drawing/2014/chart" uri="{C3380CC4-5D6E-409C-BE32-E72D297353CC}">
                      <c16:uniqueId val="{000000D3-C75F-4D29-83F6-4FB9C9B0465D}"/>
                    </c:ext>
                  </c:extLst>
                </c:dPt>
                <c:dPt>
                  <c:idx val="7"/>
                  <c:bubble3D val="0"/>
                  <c:spPr>
                    <a:solidFill>
                      <a:schemeClr val="accent2">
                        <a:lumMod val="60000"/>
                      </a:schemeClr>
                    </a:solidFill>
                    <a:ln w="19050">
                      <a:solidFill>
                        <a:schemeClr val="lt1"/>
                      </a:solidFill>
                    </a:ln>
                    <a:effectLst/>
                  </c:spPr>
                  <c:extLst xmlns:c15="http://schemas.microsoft.com/office/drawing/2012/chart">
                    <c:ext xmlns:c16="http://schemas.microsoft.com/office/drawing/2014/chart" uri="{C3380CC4-5D6E-409C-BE32-E72D297353CC}">
                      <c16:uniqueId val="{000000D5-C75F-4D29-83F6-4FB9C9B0465D}"/>
                    </c:ext>
                  </c:extLst>
                </c:dPt>
                <c:dPt>
                  <c:idx val="8"/>
                  <c:bubble3D val="0"/>
                  <c:spPr>
                    <a:solidFill>
                      <a:schemeClr val="accent3">
                        <a:lumMod val="60000"/>
                      </a:schemeClr>
                    </a:solidFill>
                    <a:ln w="19050">
                      <a:solidFill>
                        <a:schemeClr val="lt1"/>
                      </a:solidFill>
                    </a:ln>
                    <a:effectLst/>
                  </c:spPr>
                  <c:extLst xmlns:c15="http://schemas.microsoft.com/office/drawing/2012/chart">
                    <c:ext xmlns:c16="http://schemas.microsoft.com/office/drawing/2014/chart" uri="{C3380CC4-5D6E-409C-BE32-E72D297353CC}">
                      <c16:uniqueId val="{000000D7-C75F-4D29-83F6-4FB9C9B0465D}"/>
                    </c:ext>
                  </c:extLst>
                </c:dPt>
                <c:dPt>
                  <c:idx val="9"/>
                  <c:bubble3D val="0"/>
                  <c:spPr>
                    <a:solidFill>
                      <a:schemeClr val="accent4">
                        <a:lumMod val="60000"/>
                      </a:schemeClr>
                    </a:solidFill>
                    <a:ln w="19050">
                      <a:solidFill>
                        <a:schemeClr val="lt1"/>
                      </a:solidFill>
                    </a:ln>
                    <a:effectLst/>
                  </c:spPr>
                  <c:extLst xmlns:c15="http://schemas.microsoft.com/office/drawing/2012/chart">
                    <c:ext xmlns:c16="http://schemas.microsoft.com/office/drawing/2014/chart" uri="{C3380CC4-5D6E-409C-BE32-E72D297353CC}">
                      <c16:uniqueId val="{000000D9-C75F-4D29-83F6-4FB9C9B0465D}"/>
                    </c:ext>
                  </c:extLst>
                </c:dPt>
                <c:dPt>
                  <c:idx val="10"/>
                  <c:bubble3D val="0"/>
                  <c:spPr>
                    <a:solidFill>
                      <a:schemeClr val="accent5">
                        <a:lumMod val="60000"/>
                      </a:schemeClr>
                    </a:solidFill>
                    <a:ln w="19050">
                      <a:solidFill>
                        <a:schemeClr val="lt1"/>
                      </a:solidFill>
                    </a:ln>
                    <a:effectLst/>
                  </c:spPr>
                  <c:extLst xmlns:c15="http://schemas.microsoft.com/office/drawing/2012/chart">
                    <c:ext xmlns:c16="http://schemas.microsoft.com/office/drawing/2014/chart" uri="{C3380CC4-5D6E-409C-BE32-E72D297353CC}">
                      <c16:uniqueId val="{000000DB-C75F-4D29-83F6-4FB9C9B0465D}"/>
                    </c:ext>
                  </c:extLst>
                </c:dPt>
                <c:dPt>
                  <c:idx val="11"/>
                  <c:bubble3D val="0"/>
                  <c:spPr>
                    <a:solidFill>
                      <a:schemeClr val="accent6">
                        <a:lumMod val="60000"/>
                      </a:schemeClr>
                    </a:solidFill>
                    <a:ln w="19050">
                      <a:solidFill>
                        <a:schemeClr val="lt1"/>
                      </a:solidFill>
                    </a:ln>
                    <a:effectLst/>
                  </c:spPr>
                  <c:extLst xmlns:c15="http://schemas.microsoft.com/office/drawing/2012/chart">
                    <c:ext xmlns:c16="http://schemas.microsoft.com/office/drawing/2014/chart" uri="{C3380CC4-5D6E-409C-BE32-E72D297353CC}">
                      <c16:uniqueId val="{000000DD-C75F-4D29-83F6-4FB9C9B0465D}"/>
                    </c:ext>
                  </c:extLst>
                </c:dPt>
                <c:dPt>
                  <c:idx val="12"/>
                  <c:bubble3D val="0"/>
                  <c:spPr>
                    <a:solidFill>
                      <a:schemeClr val="accent1">
                        <a:lumMod val="80000"/>
                        <a:lumOff val="20000"/>
                      </a:schemeClr>
                    </a:solidFill>
                    <a:ln w="19050">
                      <a:solidFill>
                        <a:schemeClr val="lt1"/>
                      </a:solidFill>
                    </a:ln>
                    <a:effectLst/>
                  </c:spPr>
                  <c:extLst xmlns:c15="http://schemas.microsoft.com/office/drawing/2012/chart">
                    <c:ext xmlns:c16="http://schemas.microsoft.com/office/drawing/2014/chart" uri="{C3380CC4-5D6E-409C-BE32-E72D297353CC}">
                      <c16:uniqueId val="{000000DF-C75F-4D29-83F6-4FB9C9B0465D}"/>
                    </c:ext>
                  </c:extLst>
                </c:dPt>
                <c:dPt>
                  <c:idx val="13"/>
                  <c:bubble3D val="0"/>
                  <c:spPr>
                    <a:solidFill>
                      <a:schemeClr val="accent2">
                        <a:lumMod val="80000"/>
                        <a:lumOff val="20000"/>
                      </a:schemeClr>
                    </a:solidFill>
                    <a:ln w="19050">
                      <a:solidFill>
                        <a:schemeClr val="lt1"/>
                      </a:solidFill>
                    </a:ln>
                    <a:effectLst/>
                  </c:spPr>
                  <c:extLst xmlns:c15="http://schemas.microsoft.com/office/drawing/2012/chart">
                    <c:ext xmlns:c16="http://schemas.microsoft.com/office/drawing/2014/chart" uri="{C3380CC4-5D6E-409C-BE32-E72D297353CC}">
                      <c16:uniqueId val="{000000E1-C75F-4D29-83F6-4FB9C9B0465D}"/>
                    </c:ext>
                  </c:extLst>
                </c:dPt>
                <c:dPt>
                  <c:idx val="14"/>
                  <c:bubble3D val="0"/>
                  <c:spPr>
                    <a:solidFill>
                      <a:schemeClr val="accent3">
                        <a:lumMod val="80000"/>
                        <a:lumOff val="20000"/>
                      </a:schemeClr>
                    </a:solidFill>
                    <a:ln w="19050">
                      <a:solidFill>
                        <a:schemeClr val="lt1"/>
                      </a:solidFill>
                    </a:ln>
                    <a:effectLst/>
                  </c:spPr>
                  <c:extLst xmlns:c15="http://schemas.microsoft.com/office/drawing/2012/chart">
                    <c:ext xmlns:c16="http://schemas.microsoft.com/office/drawing/2014/chart" uri="{C3380CC4-5D6E-409C-BE32-E72D297353CC}">
                      <c16:uniqueId val="{000000E3-C75F-4D29-83F6-4FB9C9B0465D}"/>
                    </c:ext>
                  </c:extLst>
                </c:dPt>
                <c:dPt>
                  <c:idx val="15"/>
                  <c:bubble3D val="0"/>
                  <c:spPr>
                    <a:solidFill>
                      <a:schemeClr val="accent4">
                        <a:lumMod val="80000"/>
                        <a:lumOff val="20000"/>
                      </a:schemeClr>
                    </a:solidFill>
                    <a:ln w="19050">
                      <a:solidFill>
                        <a:schemeClr val="lt1"/>
                      </a:solidFill>
                    </a:ln>
                    <a:effectLst/>
                  </c:spPr>
                  <c:extLst xmlns:c15="http://schemas.microsoft.com/office/drawing/2012/chart">
                    <c:ext xmlns:c16="http://schemas.microsoft.com/office/drawing/2014/chart" uri="{C3380CC4-5D6E-409C-BE32-E72D297353CC}">
                      <c16:uniqueId val="{000000E5-C75F-4D29-83F6-4FB9C9B0465D}"/>
                    </c:ext>
                  </c:extLst>
                </c:dPt>
                <c:cat>
                  <c:strRef>
                    <c:extLst xmlns:c15="http://schemas.microsoft.com/office/drawing/2012/chart">
                      <c:ext xmlns:c15="http://schemas.microsoft.com/office/drawing/2012/chart" uri="{02D57815-91ED-43cb-92C2-25804820EDAC}">
                        <c15:formulaRef>
                          <c15:sqref>Sheet1!$A$3:$A$18</c15:sqref>
                        </c15:formulaRef>
                      </c:ext>
                    </c:extLst>
                    <c:strCache>
                      <c:ptCount val="16"/>
                      <c:pt idx="0">
                        <c:v>ADKC Centre based Massage Therapy</c:v>
                      </c:pt>
                      <c:pt idx="1">
                        <c:v>ADKC Home based Massage </c:v>
                      </c:pt>
                      <c:pt idx="2">
                        <c:v>AUK Befriending</c:v>
                      </c:pt>
                      <c:pt idx="3">
                        <c:v>AUK Carers Respite </c:v>
                      </c:pt>
                      <c:pt idx="4">
                        <c:v>AUK Decluttering</c:v>
                      </c:pt>
                      <c:pt idx="5">
                        <c:v>AUK Dementia 1:1 </c:v>
                      </c:pt>
                      <c:pt idx="6">
                        <c:v>AUK Escorting</c:v>
                      </c:pt>
                      <c:pt idx="7">
                        <c:v>AUK Information And Advice</c:v>
                      </c:pt>
                      <c:pt idx="8">
                        <c:v>AUK Chair based Exercise and Walking Support</c:v>
                      </c:pt>
                      <c:pt idx="9">
                        <c:v>CABW Information &amp; Advice</c:v>
                      </c:pt>
                      <c:pt idx="10">
                        <c:v>OA Link Up</c:v>
                      </c:pt>
                      <c:pt idx="11">
                        <c:v>OA Men's Only Activity</c:v>
                      </c:pt>
                      <c:pt idx="12">
                        <c:v>OA Tech in Arabic </c:v>
                      </c:pt>
                      <c:pt idx="13">
                        <c:v>BME Health Forum</c:v>
                      </c:pt>
                      <c:pt idx="14">
                        <c:v>Pamodzi</c:v>
                      </c:pt>
                      <c:pt idx="15">
                        <c:v>Playground </c:v>
                      </c:pt>
                    </c:strCache>
                  </c:strRef>
                </c:cat>
                <c:val>
                  <c:numRef>
                    <c:extLst xmlns:c15="http://schemas.microsoft.com/office/drawing/2012/chart">
                      <c:ext xmlns:c15="http://schemas.microsoft.com/office/drawing/2012/chart" uri="{02D57815-91ED-43cb-92C2-25804820EDAC}">
                        <c15:formulaRef>
                          <c15:sqref>Sheet1!$G$3:$G$18</c15:sqref>
                        </c15:formulaRef>
                      </c:ext>
                    </c:extLst>
                    <c:numCache>
                      <c:formatCode>0</c:formatCode>
                      <c:ptCount val="16"/>
                      <c:pt idx="0">
                        <c:v>6</c:v>
                      </c:pt>
                      <c:pt idx="1">
                        <c:v>11</c:v>
                      </c:pt>
                      <c:pt idx="2" formatCode="General">
                        <c:v>6</c:v>
                      </c:pt>
                      <c:pt idx="3" formatCode="General">
                        <c:v>1</c:v>
                      </c:pt>
                      <c:pt idx="4" formatCode="General">
                        <c:v>4</c:v>
                      </c:pt>
                      <c:pt idx="5" formatCode="General">
                        <c:v>4</c:v>
                      </c:pt>
                      <c:pt idx="6" formatCode="General">
                        <c:v>2</c:v>
                      </c:pt>
                      <c:pt idx="7">
                        <c:v>22</c:v>
                      </c:pt>
                      <c:pt idx="8">
                        <c:v>8</c:v>
                      </c:pt>
                      <c:pt idx="9">
                        <c:v>6</c:v>
                      </c:pt>
                      <c:pt idx="10">
                        <c:v>10</c:v>
                      </c:pt>
                      <c:pt idx="11">
                        <c:v>3</c:v>
                      </c:pt>
                      <c:pt idx="12" formatCode="General">
                        <c:v>0</c:v>
                      </c:pt>
                      <c:pt idx="13" formatCode="General">
                        <c:v>0</c:v>
                      </c:pt>
                      <c:pt idx="14" formatCode="General">
                        <c:v>0</c:v>
                      </c:pt>
                      <c:pt idx="15" formatCode="General">
                        <c:v>0</c:v>
                      </c:pt>
                    </c:numCache>
                  </c:numRef>
                </c:val>
                <c:extLst xmlns:c15="http://schemas.microsoft.com/office/drawing/2012/chart">
                  <c:ext xmlns:c16="http://schemas.microsoft.com/office/drawing/2014/chart" uri="{C3380CC4-5D6E-409C-BE32-E72D297353CC}">
                    <c16:uniqueId val="{000000E6-C75F-4D29-83F6-4FB9C9B0465D}"/>
                  </c:ext>
                </c:extLst>
              </c15:ser>
            </c15:filteredPieSeries>
            <c15:filteredPieSeries>
              <c15:ser>
                <c:idx val="6"/>
                <c:order val="6"/>
                <c:tx>
                  <c:strRef>
                    <c:extLst xmlns:c15="http://schemas.microsoft.com/office/drawing/2012/chart">
                      <c:ext xmlns:c15="http://schemas.microsoft.com/office/drawing/2012/chart" uri="{02D57815-91ED-43cb-92C2-25804820EDAC}">
                        <c15:formulaRef>
                          <c15:sqref>Sheet1!$H$2</c15:sqref>
                        </c15:formulaRef>
                      </c:ext>
                    </c:extLst>
                    <c:strCache>
                      <c:ptCount val="1"/>
                      <c:pt idx="0">
                        <c:v>Oct-24</c:v>
                      </c:pt>
                    </c:strCache>
                  </c:strRef>
                </c:tx>
                <c:dPt>
                  <c:idx val="0"/>
                  <c:bubble3D val="0"/>
                  <c:spPr>
                    <a:solidFill>
                      <a:schemeClr val="accent1"/>
                    </a:solidFill>
                    <a:ln w="19050">
                      <a:solidFill>
                        <a:schemeClr val="lt1"/>
                      </a:solidFill>
                    </a:ln>
                    <a:effectLst/>
                  </c:spPr>
                  <c:extLst xmlns:c15="http://schemas.microsoft.com/office/drawing/2012/chart">
                    <c:ext xmlns:c16="http://schemas.microsoft.com/office/drawing/2014/chart" uri="{C3380CC4-5D6E-409C-BE32-E72D297353CC}">
                      <c16:uniqueId val="{000000E8-C75F-4D29-83F6-4FB9C9B0465D}"/>
                    </c:ext>
                  </c:extLst>
                </c:dPt>
                <c:dPt>
                  <c:idx val="1"/>
                  <c:bubble3D val="0"/>
                  <c:spPr>
                    <a:solidFill>
                      <a:schemeClr val="accent2"/>
                    </a:solidFill>
                    <a:ln w="19050">
                      <a:solidFill>
                        <a:schemeClr val="lt1"/>
                      </a:solidFill>
                    </a:ln>
                    <a:effectLst/>
                  </c:spPr>
                  <c:extLst xmlns:c15="http://schemas.microsoft.com/office/drawing/2012/chart">
                    <c:ext xmlns:c16="http://schemas.microsoft.com/office/drawing/2014/chart" uri="{C3380CC4-5D6E-409C-BE32-E72D297353CC}">
                      <c16:uniqueId val="{000000EA-C75F-4D29-83F6-4FB9C9B0465D}"/>
                    </c:ext>
                  </c:extLst>
                </c:dPt>
                <c:dPt>
                  <c:idx val="2"/>
                  <c:bubble3D val="0"/>
                  <c:spPr>
                    <a:solidFill>
                      <a:schemeClr val="accent3"/>
                    </a:solidFill>
                    <a:ln w="19050">
                      <a:solidFill>
                        <a:schemeClr val="lt1"/>
                      </a:solidFill>
                    </a:ln>
                    <a:effectLst/>
                  </c:spPr>
                  <c:extLst xmlns:c15="http://schemas.microsoft.com/office/drawing/2012/chart">
                    <c:ext xmlns:c16="http://schemas.microsoft.com/office/drawing/2014/chart" uri="{C3380CC4-5D6E-409C-BE32-E72D297353CC}">
                      <c16:uniqueId val="{000000EC-C75F-4D29-83F6-4FB9C9B0465D}"/>
                    </c:ext>
                  </c:extLst>
                </c:dPt>
                <c:dPt>
                  <c:idx val="3"/>
                  <c:bubble3D val="0"/>
                  <c:spPr>
                    <a:solidFill>
                      <a:schemeClr val="accent4"/>
                    </a:solidFill>
                    <a:ln w="19050">
                      <a:solidFill>
                        <a:schemeClr val="lt1"/>
                      </a:solidFill>
                    </a:ln>
                    <a:effectLst/>
                  </c:spPr>
                  <c:extLst xmlns:c15="http://schemas.microsoft.com/office/drawing/2012/chart">
                    <c:ext xmlns:c16="http://schemas.microsoft.com/office/drawing/2014/chart" uri="{C3380CC4-5D6E-409C-BE32-E72D297353CC}">
                      <c16:uniqueId val="{000000EE-C75F-4D29-83F6-4FB9C9B0465D}"/>
                    </c:ext>
                  </c:extLst>
                </c:dPt>
                <c:dPt>
                  <c:idx val="4"/>
                  <c:bubble3D val="0"/>
                  <c:spPr>
                    <a:solidFill>
                      <a:schemeClr val="accent5"/>
                    </a:solidFill>
                    <a:ln w="19050">
                      <a:solidFill>
                        <a:schemeClr val="lt1"/>
                      </a:solidFill>
                    </a:ln>
                    <a:effectLst/>
                  </c:spPr>
                  <c:extLst xmlns:c15="http://schemas.microsoft.com/office/drawing/2012/chart">
                    <c:ext xmlns:c16="http://schemas.microsoft.com/office/drawing/2014/chart" uri="{C3380CC4-5D6E-409C-BE32-E72D297353CC}">
                      <c16:uniqueId val="{000000F0-C75F-4D29-83F6-4FB9C9B0465D}"/>
                    </c:ext>
                  </c:extLst>
                </c:dPt>
                <c:dPt>
                  <c:idx val="5"/>
                  <c:bubble3D val="0"/>
                  <c:spPr>
                    <a:solidFill>
                      <a:schemeClr val="accent6"/>
                    </a:solidFill>
                    <a:ln w="19050">
                      <a:solidFill>
                        <a:schemeClr val="lt1"/>
                      </a:solidFill>
                    </a:ln>
                    <a:effectLst/>
                  </c:spPr>
                  <c:extLst xmlns:c15="http://schemas.microsoft.com/office/drawing/2012/chart">
                    <c:ext xmlns:c16="http://schemas.microsoft.com/office/drawing/2014/chart" uri="{C3380CC4-5D6E-409C-BE32-E72D297353CC}">
                      <c16:uniqueId val="{000000F2-C75F-4D29-83F6-4FB9C9B0465D}"/>
                    </c:ext>
                  </c:extLst>
                </c:dPt>
                <c:dPt>
                  <c:idx val="6"/>
                  <c:bubble3D val="0"/>
                  <c:spPr>
                    <a:solidFill>
                      <a:schemeClr val="accent1">
                        <a:lumMod val="60000"/>
                      </a:schemeClr>
                    </a:solidFill>
                    <a:ln w="19050">
                      <a:solidFill>
                        <a:schemeClr val="lt1"/>
                      </a:solidFill>
                    </a:ln>
                    <a:effectLst/>
                  </c:spPr>
                  <c:extLst xmlns:c15="http://schemas.microsoft.com/office/drawing/2012/chart">
                    <c:ext xmlns:c16="http://schemas.microsoft.com/office/drawing/2014/chart" uri="{C3380CC4-5D6E-409C-BE32-E72D297353CC}">
                      <c16:uniqueId val="{000000F4-C75F-4D29-83F6-4FB9C9B0465D}"/>
                    </c:ext>
                  </c:extLst>
                </c:dPt>
                <c:dPt>
                  <c:idx val="7"/>
                  <c:bubble3D val="0"/>
                  <c:spPr>
                    <a:solidFill>
                      <a:schemeClr val="accent2">
                        <a:lumMod val="60000"/>
                      </a:schemeClr>
                    </a:solidFill>
                    <a:ln w="19050">
                      <a:solidFill>
                        <a:schemeClr val="lt1"/>
                      </a:solidFill>
                    </a:ln>
                    <a:effectLst/>
                  </c:spPr>
                  <c:extLst xmlns:c15="http://schemas.microsoft.com/office/drawing/2012/chart">
                    <c:ext xmlns:c16="http://schemas.microsoft.com/office/drawing/2014/chart" uri="{C3380CC4-5D6E-409C-BE32-E72D297353CC}">
                      <c16:uniqueId val="{000000F6-C75F-4D29-83F6-4FB9C9B0465D}"/>
                    </c:ext>
                  </c:extLst>
                </c:dPt>
                <c:dPt>
                  <c:idx val="8"/>
                  <c:bubble3D val="0"/>
                  <c:spPr>
                    <a:solidFill>
                      <a:schemeClr val="accent3">
                        <a:lumMod val="60000"/>
                      </a:schemeClr>
                    </a:solidFill>
                    <a:ln w="19050">
                      <a:solidFill>
                        <a:schemeClr val="lt1"/>
                      </a:solidFill>
                    </a:ln>
                    <a:effectLst/>
                  </c:spPr>
                  <c:extLst xmlns:c15="http://schemas.microsoft.com/office/drawing/2012/chart">
                    <c:ext xmlns:c16="http://schemas.microsoft.com/office/drawing/2014/chart" uri="{C3380CC4-5D6E-409C-BE32-E72D297353CC}">
                      <c16:uniqueId val="{000000F8-C75F-4D29-83F6-4FB9C9B0465D}"/>
                    </c:ext>
                  </c:extLst>
                </c:dPt>
                <c:dPt>
                  <c:idx val="9"/>
                  <c:bubble3D val="0"/>
                  <c:spPr>
                    <a:solidFill>
                      <a:schemeClr val="accent4">
                        <a:lumMod val="60000"/>
                      </a:schemeClr>
                    </a:solidFill>
                    <a:ln w="19050">
                      <a:solidFill>
                        <a:schemeClr val="lt1"/>
                      </a:solidFill>
                    </a:ln>
                    <a:effectLst/>
                  </c:spPr>
                  <c:extLst xmlns:c15="http://schemas.microsoft.com/office/drawing/2012/chart">
                    <c:ext xmlns:c16="http://schemas.microsoft.com/office/drawing/2014/chart" uri="{C3380CC4-5D6E-409C-BE32-E72D297353CC}">
                      <c16:uniqueId val="{000000FA-C75F-4D29-83F6-4FB9C9B0465D}"/>
                    </c:ext>
                  </c:extLst>
                </c:dPt>
                <c:dPt>
                  <c:idx val="10"/>
                  <c:bubble3D val="0"/>
                  <c:spPr>
                    <a:solidFill>
                      <a:schemeClr val="accent5">
                        <a:lumMod val="60000"/>
                      </a:schemeClr>
                    </a:solidFill>
                    <a:ln w="19050">
                      <a:solidFill>
                        <a:schemeClr val="lt1"/>
                      </a:solidFill>
                    </a:ln>
                    <a:effectLst/>
                  </c:spPr>
                  <c:extLst xmlns:c15="http://schemas.microsoft.com/office/drawing/2012/chart">
                    <c:ext xmlns:c16="http://schemas.microsoft.com/office/drawing/2014/chart" uri="{C3380CC4-5D6E-409C-BE32-E72D297353CC}">
                      <c16:uniqueId val="{000000FC-C75F-4D29-83F6-4FB9C9B0465D}"/>
                    </c:ext>
                  </c:extLst>
                </c:dPt>
                <c:dPt>
                  <c:idx val="11"/>
                  <c:bubble3D val="0"/>
                  <c:spPr>
                    <a:solidFill>
                      <a:schemeClr val="accent6">
                        <a:lumMod val="60000"/>
                      </a:schemeClr>
                    </a:solidFill>
                    <a:ln w="19050">
                      <a:solidFill>
                        <a:schemeClr val="lt1"/>
                      </a:solidFill>
                    </a:ln>
                    <a:effectLst/>
                  </c:spPr>
                  <c:extLst xmlns:c15="http://schemas.microsoft.com/office/drawing/2012/chart">
                    <c:ext xmlns:c16="http://schemas.microsoft.com/office/drawing/2014/chart" uri="{C3380CC4-5D6E-409C-BE32-E72D297353CC}">
                      <c16:uniqueId val="{000000FE-C75F-4D29-83F6-4FB9C9B0465D}"/>
                    </c:ext>
                  </c:extLst>
                </c:dPt>
                <c:dPt>
                  <c:idx val="12"/>
                  <c:bubble3D val="0"/>
                  <c:spPr>
                    <a:solidFill>
                      <a:schemeClr val="accent1">
                        <a:lumMod val="80000"/>
                        <a:lumOff val="20000"/>
                      </a:schemeClr>
                    </a:solidFill>
                    <a:ln w="19050">
                      <a:solidFill>
                        <a:schemeClr val="lt1"/>
                      </a:solidFill>
                    </a:ln>
                    <a:effectLst/>
                  </c:spPr>
                  <c:extLst xmlns:c15="http://schemas.microsoft.com/office/drawing/2012/chart">
                    <c:ext xmlns:c16="http://schemas.microsoft.com/office/drawing/2014/chart" uri="{C3380CC4-5D6E-409C-BE32-E72D297353CC}">
                      <c16:uniqueId val="{00000100-C75F-4D29-83F6-4FB9C9B0465D}"/>
                    </c:ext>
                  </c:extLst>
                </c:dPt>
                <c:dPt>
                  <c:idx val="13"/>
                  <c:bubble3D val="0"/>
                  <c:spPr>
                    <a:solidFill>
                      <a:schemeClr val="accent2">
                        <a:lumMod val="80000"/>
                        <a:lumOff val="20000"/>
                      </a:schemeClr>
                    </a:solidFill>
                    <a:ln w="19050">
                      <a:solidFill>
                        <a:schemeClr val="lt1"/>
                      </a:solidFill>
                    </a:ln>
                    <a:effectLst/>
                  </c:spPr>
                  <c:extLst xmlns:c15="http://schemas.microsoft.com/office/drawing/2012/chart">
                    <c:ext xmlns:c16="http://schemas.microsoft.com/office/drawing/2014/chart" uri="{C3380CC4-5D6E-409C-BE32-E72D297353CC}">
                      <c16:uniqueId val="{00000102-C75F-4D29-83F6-4FB9C9B0465D}"/>
                    </c:ext>
                  </c:extLst>
                </c:dPt>
                <c:dPt>
                  <c:idx val="14"/>
                  <c:bubble3D val="0"/>
                  <c:spPr>
                    <a:solidFill>
                      <a:schemeClr val="accent3">
                        <a:lumMod val="80000"/>
                        <a:lumOff val="20000"/>
                      </a:schemeClr>
                    </a:solidFill>
                    <a:ln w="19050">
                      <a:solidFill>
                        <a:schemeClr val="lt1"/>
                      </a:solidFill>
                    </a:ln>
                    <a:effectLst/>
                  </c:spPr>
                  <c:extLst xmlns:c15="http://schemas.microsoft.com/office/drawing/2012/chart">
                    <c:ext xmlns:c16="http://schemas.microsoft.com/office/drawing/2014/chart" uri="{C3380CC4-5D6E-409C-BE32-E72D297353CC}">
                      <c16:uniqueId val="{00000104-C75F-4D29-83F6-4FB9C9B0465D}"/>
                    </c:ext>
                  </c:extLst>
                </c:dPt>
                <c:dPt>
                  <c:idx val="15"/>
                  <c:bubble3D val="0"/>
                  <c:spPr>
                    <a:solidFill>
                      <a:schemeClr val="accent4">
                        <a:lumMod val="80000"/>
                        <a:lumOff val="20000"/>
                      </a:schemeClr>
                    </a:solidFill>
                    <a:ln w="19050">
                      <a:solidFill>
                        <a:schemeClr val="lt1"/>
                      </a:solidFill>
                    </a:ln>
                    <a:effectLst/>
                  </c:spPr>
                  <c:extLst xmlns:c15="http://schemas.microsoft.com/office/drawing/2012/chart">
                    <c:ext xmlns:c16="http://schemas.microsoft.com/office/drawing/2014/chart" uri="{C3380CC4-5D6E-409C-BE32-E72D297353CC}">
                      <c16:uniqueId val="{00000106-C75F-4D29-83F6-4FB9C9B0465D}"/>
                    </c:ext>
                  </c:extLst>
                </c:dPt>
                <c:cat>
                  <c:strRef>
                    <c:extLst xmlns:c15="http://schemas.microsoft.com/office/drawing/2012/chart">
                      <c:ext xmlns:c15="http://schemas.microsoft.com/office/drawing/2012/chart" uri="{02D57815-91ED-43cb-92C2-25804820EDAC}">
                        <c15:formulaRef>
                          <c15:sqref>Sheet1!$A$3:$A$18</c15:sqref>
                        </c15:formulaRef>
                      </c:ext>
                    </c:extLst>
                    <c:strCache>
                      <c:ptCount val="16"/>
                      <c:pt idx="0">
                        <c:v>ADKC Centre based Massage Therapy</c:v>
                      </c:pt>
                      <c:pt idx="1">
                        <c:v>ADKC Home based Massage </c:v>
                      </c:pt>
                      <c:pt idx="2">
                        <c:v>AUK Befriending</c:v>
                      </c:pt>
                      <c:pt idx="3">
                        <c:v>AUK Carers Respite </c:v>
                      </c:pt>
                      <c:pt idx="4">
                        <c:v>AUK Decluttering</c:v>
                      </c:pt>
                      <c:pt idx="5">
                        <c:v>AUK Dementia 1:1 </c:v>
                      </c:pt>
                      <c:pt idx="6">
                        <c:v>AUK Escorting</c:v>
                      </c:pt>
                      <c:pt idx="7">
                        <c:v>AUK Information And Advice</c:v>
                      </c:pt>
                      <c:pt idx="8">
                        <c:v>AUK Chair based Exercise and Walking Support</c:v>
                      </c:pt>
                      <c:pt idx="9">
                        <c:v>CABW Information &amp; Advice</c:v>
                      </c:pt>
                      <c:pt idx="10">
                        <c:v>OA Link Up</c:v>
                      </c:pt>
                      <c:pt idx="11">
                        <c:v>OA Men's Only Activity</c:v>
                      </c:pt>
                      <c:pt idx="12">
                        <c:v>OA Tech in Arabic </c:v>
                      </c:pt>
                      <c:pt idx="13">
                        <c:v>BME Health Forum</c:v>
                      </c:pt>
                      <c:pt idx="14">
                        <c:v>Pamodzi</c:v>
                      </c:pt>
                      <c:pt idx="15">
                        <c:v>Playground </c:v>
                      </c:pt>
                    </c:strCache>
                  </c:strRef>
                </c:cat>
                <c:val>
                  <c:numRef>
                    <c:extLst xmlns:c15="http://schemas.microsoft.com/office/drawing/2012/chart">
                      <c:ext xmlns:c15="http://schemas.microsoft.com/office/drawing/2012/chart" uri="{02D57815-91ED-43cb-92C2-25804820EDAC}">
                        <c15:formulaRef>
                          <c15:sqref>Sheet1!$H$3:$H$18</c15:sqref>
                        </c15:formulaRef>
                      </c:ext>
                    </c:extLst>
                    <c:numCache>
                      <c:formatCode>General</c:formatCode>
                      <c:ptCount val="16"/>
                      <c:pt idx="0">
                        <c:v>7</c:v>
                      </c:pt>
                      <c:pt idx="1">
                        <c:v>14</c:v>
                      </c:pt>
                      <c:pt idx="2">
                        <c:v>4</c:v>
                      </c:pt>
                      <c:pt idx="3">
                        <c:v>2</c:v>
                      </c:pt>
                      <c:pt idx="4">
                        <c:v>2</c:v>
                      </c:pt>
                      <c:pt idx="5">
                        <c:v>7</c:v>
                      </c:pt>
                      <c:pt idx="6">
                        <c:v>4</c:v>
                      </c:pt>
                      <c:pt idx="7">
                        <c:v>28</c:v>
                      </c:pt>
                      <c:pt idx="8">
                        <c:v>9</c:v>
                      </c:pt>
                      <c:pt idx="9">
                        <c:v>7</c:v>
                      </c:pt>
                      <c:pt idx="10">
                        <c:v>12</c:v>
                      </c:pt>
                      <c:pt idx="11">
                        <c:v>1</c:v>
                      </c:pt>
                    </c:numCache>
                  </c:numRef>
                </c:val>
                <c:extLst xmlns:c15="http://schemas.microsoft.com/office/drawing/2012/chart">
                  <c:ext xmlns:c16="http://schemas.microsoft.com/office/drawing/2014/chart" uri="{C3380CC4-5D6E-409C-BE32-E72D297353CC}">
                    <c16:uniqueId val="{00000107-C75F-4D29-83F6-4FB9C9B0465D}"/>
                  </c:ext>
                </c:extLst>
              </c15:ser>
            </c15:filteredPieSeries>
            <c15:filteredPieSeries>
              <c15:ser>
                <c:idx val="7"/>
                <c:order val="7"/>
                <c:tx>
                  <c:strRef>
                    <c:extLst xmlns:c15="http://schemas.microsoft.com/office/drawing/2012/chart">
                      <c:ext xmlns:c15="http://schemas.microsoft.com/office/drawing/2012/chart" uri="{02D57815-91ED-43cb-92C2-25804820EDAC}">
                        <c15:formulaRef>
                          <c15:sqref>Sheet1!$I$2</c15:sqref>
                        </c15:formulaRef>
                      </c:ext>
                    </c:extLst>
                    <c:strCache>
                      <c:ptCount val="1"/>
                      <c:pt idx="0">
                        <c:v>Nov-24</c:v>
                      </c:pt>
                    </c:strCache>
                  </c:strRef>
                </c:tx>
                <c:dPt>
                  <c:idx val="0"/>
                  <c:bubble3D val="0"/>
                  <c:spPr>
                    <a:solidFill>
                      <a:schemeClr val="accent1"/>
                    </a:solidFill>
                    <a:ln w="19050">
                      <a:solidFill>
                        <a:schemeClr val="lt1"/>
                      </a:solidFill>
                    </a:ln>
                    <a:effectLst/>
                  </c:spPr>
                  <c:extLst xmlns:c15="http://schemas.microsoft.com/office/drawing/2012/chart">
                    <c:ext xmlns:c16="http://schemas.microsoft.com/office/drawing/2014/chart" uri="{C3380CC4-5D6E-409C-BE32-E72D297353CC}">
                      <c16:uniqueId val="{00000109-C75F-4D29-83F6-4FB9C9B0465D}"/>
                    </c:ext>
                  </c:extLst>
                </c:dPt>
                <c:dPt>
                  <c:idx val="1"/>
                  <c:bubble3D val="0"/>
                  <c:spPr>
                    <a:solidFill>
                      <a:schemeClr val="accent2"/>
                    </a:solidFill>
                    <a:ln w="19050">
                      <a:solidFill>
                        <a:schemeClr val="lt1"/>
                      </a:solidFill>
                    </a:ln>
                    <a:effectLst/>
                  </c:spPr>
                  <c:extLst xmlns:c15="http://schemas.microsoft.com/office/drawing/2012/chart">
                    <c:ext xmlns:c16="http://schemas.microsoft.com/office/drawing/2014/chart" uri="{C3380CC4-5D6E-409C-BE32-E72D297353CC}">
                      <c16:uniqueId val="{0000010B-C75F-4D29-83F6-4FB9C9B0465D}"/>
                    </c:ext>
                  </c:extLst>
                </c:dPt>
                <c:dPt>
                  <c:idx val="2"/>
                  <c:bubble3D val="0"/>
                  <c:spPr>
                    <a:solidFill>
                      <a:schemeClr val="accent3"/>
                    </a:solidFill>
                    <a:ln w="19050">
                      <a:solidFill>
                        <a:schemeClr val="lt1"/>
                      </a:solidFill>
                    </a:ln>
                    <a:effectLst/>
                  </c:spPr>
                  <c:extLst xmlns:c15="http://schemas.microsoft.com/office/drawing/2012/chart">
                    <c:ext xmlns:c16="http://schemas.microsoft.com/office/drawing/2014/chart" uri="{C3380CC4-5D6E-409C-BE32-E72D297353CC}">
                      <c16:uniqueId val="{0000010D-C75F-4D29-83F6-4FB9C9B0465D}"/>
                    </c:ext>
                  </c:extLst>
                </c:dPt>
                <c:dPt>
                  <c:idx val="3"/>
                  <c:bubble3D val="0"/>
                  <c:spPr>
                    <a:solidFill>
                      <a:schemeClr val="accent4"/>
                    </a:solidFill>
                    <a:ln w="19050">
                      <a:solidFill>
                        <a:schemeClr val="lt1"/>
                      </a:solidFill>
                    </a:ln>
                    <a:effectLst/>
                  </c:spPr>
                  <c:extLst xmlns:c15="http://schemas.microsoft.com/office/drawing/2012/chart">
                    <c:ext xmlns:c16="http://schemas.microsoft.com/office/drawing/2014/chart" uri="{C3380CC4-5D6E-409C-BE32-E72D297353CC}">
                      <c16:uniqueId val="{0000010F-C75F-4D29-83F6-4FB9C9B0465D}"/>
                    </c:ext>
                  </c:extLst>
                </c:dPt>
                <c:dPt>
                  <c:idx val="4"/>
                  <c:bubble3D val="0"/>
                  <c:spPr>
                    <a:solidFill>
                      <a:schemeClr val="accent5"/>
                    </a:solidFill>
                    <a:ln w="19050">
                      <a:solidFill>
                        <a:schemeClr val="lt1"/>
                      </a:solidFill>
                    </a:ln>
                    <a:effectLst/>
                  </c:spPr>
                  <c:extLst xmlns:c15="http://schemas.microsoft.com/office/drawing/2012/chart">
                    <c:ext xmlns:c16="http://schemas.microsoft.com/office/drawing/2014/chart" uri="{C3380CC4-5D6E-409C-BE32-E72D297353CC}">
                      <c16:uniqueId val="{00000111-C75F-4D29-83F6-4FB9C9B0465D}"/>
                    </c:ext>
                  </c:extLst>
                </c:dPt>
                <c:dPt>
                  <c:idx val="5"/>
                  <c:bubble3D val="0"/>
                  <c:spPr>
                    <a:solidFill>
                      <a:schemeClr val="accent6"/>
                    </a:solidFill>
                    <a:ln w="19050">
                      <a:solidFill>
                        <a:schemeClr val="lt1"/>
                      </a:solidFill>
                    </a:ln>
                    <a:effectLst/>
                  </c:spPr>
                  <c:extLst xmlns:c15="http://schemas.microsoft.com/office/drawing/2012/chart">
                    <c:ext xmlns:c16="http://schemas.microsoft.com/office/drawing/2014/chart" uri="{C3380CC4-5D6E-409C-BE32-E72D297353CC}">
                      <c16:uniqueId val="{00000113-C75F-4D29-83F6-4FB9C9B0465D}"/>
                    </c:ext>
                  </c:extLst>
                </c:dPt>
                <c:dPt>
                  <c:idx val="6"/>
                  <c:bubble3D val="0"/>
                  <c:spPr>
                    <a:solidFill>
                      <a:schemeClr val="accent1">
                        <a:lumMod val="60000"/>
                      </a:schemeClr>
                    </a:solidFill>
                    <a:ln w="19050">
                      <a:solidFill>
                        <a:schemeClr val="lt1"/>
                      </a:solidFill>
                    </a:ln>
                    <a:effectLst/>
                  </c:spPr>
                  <c:extLst xmlns:c15="http://schemas.microsoft.com/office/drawing/2012/chart">
                    <c:ext xmlns:c16="http://schemas.microsoft.com/office/drawing/2014/chart" uri="{C3380CC4-5D6E-409C-BE32-E72D297353CC}">
                      <c16:uniqueId val="{00000115-C75F-4D29-83F6-4FB9C9B0465D}"/>
                    </c:ext>
                  </c:extLst>
                </c:dPt>
                <c:dPt>
                  <c:idx val="7"/>
                  <c:bubble3D val="0"/>
                  <c:spPr>
                    <a:solidFill>
                      <a:schemeClr val="accent2">
                        <a:lumMod val="60000"/>
                      </a:schemeClr>
                    </a:solidFill>
                    <a:ln w="19050">
                      <a:solidFill>
                        <a:schemeClr val="lt1"/>
                      </a:solidFill>
                    </a:ln>
                    <a:effectLst/>
                  </c:spPr>
                  <c:extLst xmlns:c15="http://schemas.microsoft.com/office/drawing/2012/chart">
                    <c:ext xmlns:c16="http://schemas.microsoft.com/office/drawing/2014/chart" uri="{C3380CC4-5D6E-409C-BE32-E72D297353CC}">
                      <c16:uniqueId val="{00000117-C75F-4D29-83F6-4FB9C9B0465D}"/>
                    </c:ext>
                  </c:extLst>
                </c:dPt>
                <c:dPt>
                  <c:idx val="8"/>
                  <c:bubble3D val="0"/>
                  <c:spPr>
                    <a:solidFill>
                      <a:schemeClr val="accent3">
                        <a:lumMod val="60000"/>
                      </a:schemeClr>
                    </a:solidFill>
                    <a:ln w="19050">
                      <a:solidFill>
                        <a:schemeClr val="lt1"/>
                      </a:solidFill>
                    </a:ln>
                    <a:effectLst/>
                  </c:spPr>
                  <c:extLst xmlns:c15="http://schemas.microsoft.com/office/drawing/2012/chart">
                    <c:ext xmlns:c16="http://schemas.microsoft.com/office/drawing/2014/chart" uri="{C3380CC4-5D6E-409C-BE32-E72D297353CC}">
                      <c16:uniqueId val="{00000119-C75F-4D29-83F6-4FB9C9B0465D}"/>
                    </c:ext>
                  </c:extLst>
                </c:dPt>
                <c:dPt>
                  <c:idx val="9"/>
                  <c:bubble3D val="0"/>
                  <c:spPr>
                    <a:solidFill>
                      <a:schemeClr val="accent4">
                        <a:lumMod val="60000"/>
                      </a:schemeClr>
                    </a:solidFill>
                    <a:ln w="19050">
                      <a:solidFill>
                        <a:schemeClr val="lt1"/>
                      </a:solidFill>
                    </a:ln>
                    <a:effectLst/>
                  </c:spPr>
                  <c:extLst xmlns:c15="http://schemas.microsoft.com/office/drawing/2012/chart">
                    <c:ext xmlns:c16="http://schemas.microsoft.com/office/drawing/2014/chart" uri="{C3380CC4-5D6E-409C-BE32-E72D297353CC}">
                      <c16:uniqueId val="{0000011B-C75F-4D29-83F6-4FB9C9B0465D}"/>
                    </c:ext>
                  </c:extLst>
                </c:dPt>
                <c:dPt>
                  <c:idx val="10"/>
                  <c:bubble3D val="0"/>
                  <c:spPr>
                    <a:solidFill>
                      <a:schemeClr val="accent5">
                        <a:lumMod val="60000"/>
                      </a:schemeClr>
                    </a:solidFill>
                    <a:ln w="19050">
                      <a:solidFill>
                        <a:schemeClr val="lt1"/>
                      </a:solidFill>
                    </a:ln>
                    <a:effectLst/>
                  </c:spPr>
                  <c:extLst xmlns:c15="http://schemas.microsoft.com/office/drawing/2012/chart">
                    <c:ext xmlns:c16="http://schemas.microsoft.com/office/drawing/2014/chart" uri="{C3380CC4-5D6E-409C-BE32-E72D297353CC}">
                      <c16:uniqueId val="{0000011D-C75F-4D29-83F6-4FB9C9B0465D}"/>
                    </c:ext>
                  </c:extLst>
                </c:dPt>
                <c:dPt>
                  <c:idx val="11"/>
                  <c:bubble3D val="0"/>
                  <c:spPr>
                    <a:solidFill>
                      <a:schemeClr val="accent6">
                        <a:lumMod val="60000"/>
                      </a:schemeClr>
                    </a:solidFill>
                    <a:ln w="19050">
                      <a:solidFill>
                        <a:schemeClr val="lt1"/>
                      </a:solidFill>
                    </a:ln>
                    <a:effectLst/>
                  </c:spPr>
                  <c:extLst xmlns:c15="http://schemas.microsoft.com/office/drawing/2012/chart">
                    <c:ext xmlns:c16="http://schemas.microsoft.com/office/drawing/2014/chart" uri="{C3380CC4-5D6E-409C-BE32-E72D297353CC}">
                      <c16:uniqueId val="{0000011F-C75F-4D29-83F6-4FB9C9B0465D}"/>
                    </c:ext>
                  </c:extLst>
                </c:dPt>
                <c:dPt>
                  <c:idx val="12"/>
                  <c:bubble3D val="0"/>
                  <c:spPr>
                    <a:solidFill>
                      <a:schemeClr val="accent1">
                        <a:lumMod val="80000"/>
                        <a:lumOff val="20000"/>
                      </a:schemeClr>
                    </a:solidFill>
                    <a:ln w="19050">
                      <a:solidFill>
                        <a:schemeClr val="lt1"/>
                      </a:solidFill>
                    </a:ln>
                    <a:effectLst/>
                  </c:spPr>
                  <c:extLst xmlns:c15="http://schemas.microsoft.com/office/drawing/2012/chart">
                    <c:ext xmlns:c16="http://schemas.microsoft.com/office/drawing/2014/chart" uri="{C3380CC4-5D6E-409C-BE32-E72D297353CC}">
                      <c16:uniqueId val="{00000121-C75F-4D29-83F6-4FB9C9B0465D}"/>
                    </c:ext>
                  </c:extLst>
                </c:dPt>
                <c:dPt>
                  <c:idx val="13"/>
                  <c:bubble3D val="0"/>
                  <c:spPr>
                    <a:solidFill>
                      <a:schemeClr val="accent2">
                        <a:lumMod val="80000"/>
                        <a:lumOff val="20000"/>
                      </a:schemeClr>
                    </a:solidFill>
                    <a:ln w="19050">
                      <a:solidFill>
                        <a:schemeClr val="lt1"/>
                      </a:solidFill>
                    </a:ln>
                    <a:effectLst/>
                  </c:spPr>
                  <c:extLst xmlns:c15="http://schemas.microsoft.com/office/drawing/2012/chart">
                    <c:ext xmlns:c16="http://schemas.microsoft.com/office/drawing/2014/chart" uri="{C3380CC4-5D6E-409C-BE32-E72D297353CC}">
                      <c16:uniqueId val="{00000123-C75F-4D29-83F6-4FB9C9B0465D}"/>
                    </c:ext>
                  </c:extLst>
                </c:dPt>
                <c:dPt>
                  <c:idx val="14"/>
                  <c:bubble3D val="0"/>
                  <c:spPr>
                    <a:solidFill>
                      <a:schemeClr val="accent3">
                        <a:lumMod val="80000"/>
                        <a:lumOff val="20000"/>
                      </a:schemeClr>
                    </a:solidFill>
                    <a:ln w="19050">
                      <a:solidFill>
                        <a:schemeClr val="lt1"/>
                      </a:solidFill>
                    </a:ln>
                    <a:effectLst/>
                  </c:spPr>
                  <c:extLst xmlns:c15="http://schemas.microsoft.com/office/drawing/2012/chart">
                    <c:ext xmlns:c16="http://schemas.microsoft.com/office/drawing/2014/chart" uri="{C3380CC4-5D6E-409C-BE32-E72D297353CC}">
                      <c16:uniqueId val="{00000125-C75F-4D29-83F6-4FB9C9B0465D}"/>
                    </c:ext>
                  </c:extLst>
                </c:dPt>
                <c:dPt>
                  <c:idx val="15"/>
                  <c:bubble3D val="0"/>
                  <c:spPr>
                    <a:solidFill>
                      <a:schemeClr val="accent4">
                        <a:lumMod val="80000"/>
                        <a:lumOff val="20000"/>
                      </a:schemeClr>
                    </a:solidFill>
                    <a:ln w="19050">
                      <a:solidFill>
                        <a:schemeClr val="lt1"/>
                      </a:solidFill>
                    </a:ln>
                    <a:effectLst/>
                  </c:spPr>
                  <c:extLst xmlns:c15="http://schemas.microsoft.com/office/drawing/2012/chart">
                    <c:ext xmlns:c16="http://schemas.microsoft.com/office/drawing/2014/chart" uri="{C3380CC4-5D6E-409C-BE32-E72D297353CC}">
                      <c16:uniqueId val="{00000127-C75F-4D29-83F6-4FB9C9B0465D}"/>
                    </c:ext>
                  </c:extLst>
                </c:dPt>
                <c:cat>
                  <c:strRef>
                    <c:extLst xmlns:c15="http://schemas.microsoft.com/office/drawing/2012/chart">
                      <c:ext xmlns:c15="http://schemas.microsoft.com/office/drawing/2012/chart" uri="{02D57815-91ED-43cb-92C2-25804820EDAC}">
                        <c15:formulaRef>
                          <c15:sqref>Sheet1!$A$3:$A$18</c15:sqref>
                        </c15:formulaRef>
                      </c:ext>
                    </c:extLst>
                    <c:strCache>
                      <c:ptCount val="16"/>
                      <c:pt idx="0">
                        <c:v>ADKC Centre based Massage Therapy</c:v>
                      </c:pt>
                      <c:pt idx="1">
                        <c:v>ADKC Home based Massage </c:v>
                      </c:pt>
                      <c:pt idx="2">
                        <c:v>AUK Befriending</c:v>
                      </c:pt>
                      <c:pt idx="3">
                        <c:v>AUK Carers Respite </c:v>
                      </c:pt>
                      <c:pt idx="4">
                        <c:v>AUK Decluttering</c:v>
                      </c:pt>
                      <c:pt idx="5">
                        <c:v>AUK Dementia 1:1 </c:v>
                      </c:pt>
                      <c:pt idx="6">
                        <c:v>AUK Escorting</c:v>
                      </c:pt>
                      <c:pt idx="7">
                        <c:v>AUK Information And Advice</c:v>
                      </c:pt>
                      <c:pt idx="8">
                        <c:v>AUK Chair based Exercise and Walking Support</c:v>
                      </c:pt>
                      <c:pt idx="9">
                        <c:v>CABW Information &amp; Advice</c:v>
                      </c:pt>
                      <c:pt idx="10">
                        <c:v>OA Link Up</c:v>
                      </c:pt>
                      <c:pt idx="11">
                        <c:v>OA Men's Only Activity</c:v>
                      </c:pt>
                      <c:pt idx="12">
                        <c:v>OA Tech in Arabic </c:v>
                      </c:pt>
                      <c:pt idx="13">
                        <c:v>BME Health Forum</c:v>
                      </c:pt>
                      <c:pt idx="14">
                        <c:v>Pamodzi</c:v>
                      </c:pt>
                      <c:pt idx="15">
                        <c:v>Playground </c:v>
                      </c:pt>
                    </c:strCache>
                  </c:strRef>
                </c:cat>
                <c:val>
                  <c:numRef>
                    <c:extLst xmlns:c15="http://schemas.microsoft.com/office/drawing/2012/chart">
                      <c:ext xmlns:c15="http://schemas.microsoft.com/office/drawing/2012/chart" uri="{02D57815-91ED-43cb-92C2-25804820EDAC}">
                        <c15:formulaRef>
                          <c15:sqref>Sheet1!$I$3:$I$18</c15:sqref>
                        </c15:formulaRef>
                      </c:ext>
                    </c:extLst>
                    <c:numCache>
                      <c:formatCode>General</c:formatCode>
                      <c:ptCount val="16"/>
                      <c:pt idx="0">
                        <c:v>8</c:v>
                      </c:pt>
                      <c:pt idx="1">
                        <c:v>10</c:v>
                      </c:pt>
                      <c:pt idx="2">
                        <c:v>4</c:v>
                      </c:pt>
                      <c:pt idx="3">
                        <c:v>2</c:v>
                      </c:pt>
                      <c:pt idx="4">
                        <c:v>2</c:v>
                      </c:pt>
                      <c:pt idx="5">
                        <c:v>3</c:v>
                      </c:pt>
                      <c:pt idx="6">
                        <c:v>3</c:v>
                      </c:pt>
                      <c:pt idx="7">
                        <c:v>22</c:v>
                      </c:pt>
                      <c:pt idx="8">
                        <c:v>1</c:v>
                      </c:pt>
                      <c:pt idx="9">
                        <c:v>11</c:v>
                      </c:pt>
                      <c:pt idx="10">
                        <c:v>4</c:v>
                      </c:pt>
                      <c:pt idx="11">
                        <c:v>3</c:v>
                      </c:pt>
                      <c:pt idx="12">
                        <c:v>3</c:v>
                      </c:pt>
                      <c:pt idx="13">
                        <c:v>3</c:v>
                      </c:pt>
                    </c:numCache>
                  </c:numRef>
                </c:val>
                <c:extLst xmlns:c15="http://schemas.microsoft.com/office/drawing/2012/chart">
                  <c:ext xmlns:c16="http://schemas.microsoft.com/office/drawing/2014/chart" uri="{C3380CC4-5D6E-409C-BE32-E72D297353CC}">
                    <c16:uniqueId val="{00000128-C75F-4D29-83F6-4FB9C9B0465D}"/>
                  </c:ext>
                </c:extLst>
              </c15:ser>
            </c15:filteredPieSeries>
            <c15:filteredPieSeries>
              <c15:ser>
                <c:idx val="8"/>
                <c:order val="8"/>
                <c:tx>
                  <c:strRef>
                    <c:extLst xmlns:c15="http://schemas.microsoft.com/office/drawing/2012/chart">
                      <c:ext xmlns:c15="http://schemas.microsoft.com/office/drawing/2012/chart" uri="{02D57815-91ED-43cb-92C2-25804820EDAC}">
                        <c15:formulaRef>
                          <c15:sqref>Sheet1!$J$2</c15:sqref>
                        </c15:formulaRef>
                      </c:ext>
                    </c:extLst>
                    <c:strCache>
                      <c:ptCount val="1"/>
                      <c:pt idx="0">
                        <c:v>Dec-24</c:v>
                      </c:pt>
                    </c:strCache>
                  </c:strRef>
                </c:tx>
                <c:dPt>
                  <c:idx val="0"/>
                  <c:bubble3D val="0"/>
                  <c:spPr>
                    <a:solidFill>
                      <a:schemeClr val="accent1"/>
                    </a:solidFill>
                    <a:ln w="19050">
                      <a:solidFill>
                        <a:schemeClr val="lt1"/>
                      </a:solidFill>
                    </a:ln>
                    <a:effectLst/>
                  </c:spPr>
                  <c:extLst xmlns:c15="http://schemas.microsoft.com/office/drawing/2012/chart">
                    <c:ext xmlns:c16="http://schemas.microsoft.com/office/drawing/2014/chart" uri="{C3380CC4-5D6E-409C-BE32-E72D297353CC}">
                      <c16:uniqueId val="{0000012A-C75F-4D29-83F6-4FB9C9B0465D}"/>
                    </c:ext>
                  </c:extLst>
                </c:dPt>
                <c:dPt>
                  <c:idx val="1"/>
                  <c:bubble3D val="0"/>
                  <c:spPr>
                    <a:solidFill>
                      <a:schemeClr val="accent2"/>
                    </a:solidFill>
                    <a:ln w="19050">
                      <a:solidFill>
                        <a:schemeClr val="lt1"/>
                      </a:solidFill>
                    </a:ln>
                    <a:effectLst/>
                  </c:spPr>
                  <c:extLst xmlns:c15="http://schemas.microsoft.com/office/drawing/2012/chart">
                    <c:ext xmlns:c16="http://schemas.microsoft.com/office/drawing/2014/chart" uri="{C3380CC4-5D6E-409C-BE32-E72D297353CC}">
                      <c16:uniqueId val="{0000012C-C75F-4D29-83F6-4FB9C9B0465D}"/>
                    </c:ext>
                  </c:extLst>
                </c:dPt>
                <c:dPt>
                  <c:idx val="2"/>
                  <c:bubble3D val="0"/>
                  <c:spPr>
                    <a:solidFill>
                      <a:schemeClr val="accent3"/>
                    </a:solidFill>
                    <a:ln w="19050">
                      <a:solidFill>
                        <a:schemeClr val="lt1"/>
                      </a:solidFill>
                    </a:ln>
                    <a:effectLst/>
                  </c:spPr>
                  <c:extLst xmlns:c15="http://schemas.microsoft.com/office/drawing/2012/chart">
                    <c:ext xmlns:c16="http://schemas.microsoft.com/office/drawing/2014/chart" uri="{C3380CC4-5D6E-409C-BE32-E72D297353CC}">
                      <c16:uniqueId val="{0000012E-C75F-4D29-83F6-4FB9C9B0465D}"/>
                    </c:ext>
                  </c:extLst>
                </c:dPt>
                <c:dPt>
                  <c:idx val="3"/>
                  <c:bubble3D val="0"/>
                  <c:spPr>
                    <a:solidFill>
                      <a:schemeClr val="accent4"/>
                    </a:solidFill>
                    <a:ln w="19050">
                      <a:solidFill>
                        <a:schemeClr val="lt1"/>
                      </a:solidFill>
                    </a:ln>
                    <a:effectLst/>
                  </c:spPr>
                  <c:extLst xmlns:c15="http://schemas.microsoft.com/office/drawing/2012/chart">
                    <c:ext xmlns:c16="http://schemas.microsoft.com/office/drawing/2014/chart" uri="{C3380CC4-5D6E-409C-BE32-E72D297353CC}">
                      <c16:uniqueId val="{00000130-C75F-4D29-83F6-4FB9C9B0465D}"/>
                    </c:ext>
                  </c:extLst>
                </c:dPt>
                <c:dPt>
                  <c:idx val="4"/>
                  <c:bubble3D val="0"/>
                  <c:spPr>
                    <a:solidFill>
                      <a:schemeClr val="accent5"/>
                    </a:solidFill>
                    <a:ln w="19050">
                      <a:solidFill>
                        <a:schemeClr val="lt1"/>
                      </a:solidFill>
                    </a:ln>
                    <a:effectLst/>
                  </c:spPr>
                  <c:extLst xmlns:c15="http://schemas.microsoft.com/office/drawing/2012/chart">
                    <c:ext xmlns:c16="http://schemas.microsoft.com/office/drawing/2014/chart" uri="{C3380CC4-5D6E-409C-BE32-E72D297353CC}">
                      <c16:uniqueId val="{00000132-C75F-4D29-83F6-4FB9C9B0465D}"/>
                    </c:ext>
                  </c:extLst>
                </c:dPt>
                <c:dPt>
                  <c:idx val="5"/>
                  <c:bubble3D val="0"/>
                  <c:spPr>
                    <a:solidFill>
                      <a:schemeClr val="accent6"/>
                    </a:solidFill>
                    <a:ln w="19050">
                      <a:solidFill>
                        <a:schemeClr val="lt1"/>
                      </a:solidFill>
                    </a:ln>
                    <a:effectLst/>
                  </c:spPr>
                  <c:extLst xmlns:c15="http://schemas.microsoft.com/office/drawing/2012/chart">
                    <c:ext xmlns:c16="http://schemas.microsoft.com/office/drawing/2014/chart" uri="{C3380CC4-5D6E-409C-BE32-E72D297353CC}">
                      <c16:uniqueId val="{00000134-C75F-4D29-83F6-4FB9C9B0465D}"/>
                    </c:ext>
                  </c:extLst>
                </c:dPt>
                <c:dPt>
                  <c:idx val="6"/>
                  <c:bubble3D val="0"/>
                  <c:spPr>
                    <a:solidFill>
                      <a:schemeClr val="accent1">
                        <a:lumMod val="60000"/>
                      </a:schemeClr>
                    </a:solidFill>
                    <a:ln w="19050">
                      <a:solidFill>
                        <a:schemeClr val="lt1"/>
                      </a:solidFill>
                    </a:ln>
                    <a:effectLst/>
                  </c:spPr>
                  <c:extLst xmlns:c15="http://schemas.microsoft.com/office/drawing/2012/chart">
                    <c:ext xmlns:c16="http://schemas.microsoft.com/office/drawing/2014/chart" uri="{C3380CC4-5D6E-409C-BE32-E72D297353CC}">
                      <c16:uniqueId val="{00000136-C75F-4D29-83F6-4FB9C9B0465D}"/>
                    </c:ext>
                  </c:extLst>
                </c:dPt>
                <c:dPt>
                  <c:idx val="7"/>
                  <c:bubble3D val="0"/>
                  <c:spPr>
                    <a:solidFill>
                      <a:schemeClr val="accent2">
                        <a:lumMod val="60000"/>
                      </a:schemeClr>
                    </a:solidFill>
                    <a:ln w="19050">
                      <a:solidFill>
                        <a:schemeClr val="lt1"/>
                      </a:solidFill>
                    </a:ln>
                    <a:effectLst/>
                  </c:spPr>
                  <c:extLst xmlns:c15="http://schemas.microsoft.com/office/drawing/2012/chart">
                    <c:ext xmlns:c16="http://schemas.microsoft.com/office/drawing/2014/chart" uri="{C3380CC4-5D6E-409C-BE32-E72D297353CC}">
                      <c16:uniqueId val="{00000138-C75F-4D29-83F6-4FB9C9B0465D}"/>
                    </c:ext>
                  </c:extLst>
                </c:dPt>
                <c:dPt>
                  <c:idx val="8"/>
                  <c:bubble3D val="0"/>
                  <c:spPr>
                    <a:solidFill>
                      <a:schemeClr val="accent3">
                        <a:lumMod val="60000"/>
                      </a:schemeClr>
                    </a:solidFill>
                    <a:ln w="19050">
                      <a:solidFill>
                        <a:schemeClr val="lt1"/>
                      </a:solidFill>
                    </a:ln>
                    <a:effectLst/>
                  </c:spPr>
                  <c:extLst xmlns:c15="http://schemas.microsoft.com/office/drawing/2012/chart">
                    <c:ext xmlns:c16="http://schemas.microsoft.com/office/drawing/2014/chart" uri="{C3380CC4-5D6E-409C-BE32-E72D297353CC}">
                      <c16:uniqueId val="{0000013A-C75F-4D29-83F6-4FB9C9B0465D}"/>
                    </c:ext>
                  </c:extLst>
                </c:dPt>
                <c:dPt>
                  <c:idx val="9"/>
                  <c:bubble3D val="0"/>
                  <c:spPr>
                    <a:solidFill>
                      <a:schemeClr val="accent4">
                        <a:lumMod val="60000"/>
                      </a:schemeClr>
                    </a:solidFill>
                    <a:ln w="19050">
                      <a:solidFill>
                        <a:schemeClr val="lt1"/>
                      </a:solidFill>
                    </a:ln>
                    <a:effectLst/>
                  </c:spPr>
                  <c:extLst xmlns:c15="http://schemas.microsoft.com/office/drawing/2012/chart">
                    <c:ext xmlns:c16="http://schemas.microsoft.com/office/drawing/2014/chart" uri="{C3380CC4-5D6E-409C-BE32-E72D297353CC}">
                      <c16:uniqueId val="{0000013C-C75F-4D29-83F6-4FB9C9B0465D}"/>
                    </c:ext>
                  </c:extLst>
                </c:dPt>
                <c:dPt>
                  <c:idx val="10"/>
                  <c:bubble3D val="0"/>
                  <c:spPr>
                    <a:solidFill>
                      <a:schemeClr val="accent5">
                        <a:lumMod val="60000"/>
                      </a:schemeClr>
                    </a:solidFill>
                    <a:ln w="19050">
                      <a:solidFill>
                        <a:schemeClr val="lt1"/>
                      </a:solidFill>
                    </a:ln>
                    <a:effectLst/>
                  </c:spPr>
                  <c:extLst xmlns:c15="http://schemas.microsoft.com/office/drawing/2012/chart">
                    <c:ext xmlns:c16="http://schemas.microsoft.com/office/drawing/2014/chart" uri="{C3380CC4-5D6E-409C-BE32-E72D297353CC}">
                      <c16:uniqueId val="{0000013E-C75F-4D29-83F6-4FB9C9B0465D}"/>
                    </c:ext>
                  </c:extLst>
                </c:dPt>
                <c:dPt>
                  <c:idx val="11"/>
                  <c:bubble3D val="0"/>
                  <c:spPr>
                    <a:solidFill>
                      <a:schemeClr val="accent6">
                        <a:lumMod val="60000"/>
                      </a:schemeClr>
                    </a:solidFill>
                    <a:ln w="19050">
                      <a:solidFill>
                        <a:schemeClr val="lt1"/>
                      </a:solidFill>
                    </a:ln>
                    <a:effectLst/>
                  </c:spPr>
                  <c:extLst xmlns:c15="http://schemas.microsoft.com/office/drawing/2012/chart">
                    <c:ext xmlns:c16="http://schemas.microsoft.com/office/drawing/2014/chart" uri="{C3380CC4-5D6E-409C-BE32-E72D297353CC}">
                      <c16:uniqueId val="{00000140-C75F-4D29-83F6-4FB9C9B0465D}"/>
                    </c:ext>
                  </c:extLst>
                </c:dPt>
                <c:dPt>
                  <c:idx val="12"/>
                  <c:bubble3D val="0"/>
                  <c:spPr>
                    <a:solidFill>
                      <a:schemeClr val="accent1">
                        <a:lumMod val="80000"/>
                        <a:lumOff val="20000"/>
                      </a:schemeClr>
                    </a:solidFill>
                    <a:ln w="19050">
                      <a:solidFill>
                        <a:schemeClr val="lt1"/>
                      </a:solidFill>
                    </a:ln>
                    <a:effectLst/>
                  </c:spPr>
                  <c:extLst xmlns:c15="http://schemas.microsoft.com/office/drawing/2012/chart">
                    <c:ext xmlns:c16="http://schemas.microsoft.com/office/drawing/2014/chart" uri="{C3380CC4-5D6E-409C-BE32-E72D297353CC}">
                      <c16:uniqueId val="{00000142-C75F-4D29-83F6-4FB9C9B0465D}"/>
                    </c:ext>
                  </c:extLst>
                </c:dPt>
                <c:dPt>
                  <c:idx val="13"/>
                  <c:bubble3D val="0"/>
                  <c:spPr>
                    <a:solidFill>
                      <a:schemeClr val="accent2">
                        <a:lumMod val="80000"/>
                        <a:lumOff val="20000"/>
                      </a:schemeClr>
                    </a:solidFill>
                    <a:ln w="19050">
                      <a:solidFill>
                        <a:schemeClr val="lt1"/>
                      </a:solidFill>
                    </a:ln>
                    <a:effectLst/>
                  </c:spPr>
                  <c:extLst xmlns:c15="http://schemas.microsoft.com/office/drawing/2012/chart">
                    <c:ext xmlns:c16="http://schemas.microsoft.com/office/drawing/2014/chart" uri="{C3380CC4-5D6E-409C-BE32-E72D297353CC}">
                      <c16:uniqueId val="{00000144-C75F-4D29-83F6-4FB9C9B0465D}"/>
                    </c:ext>
                  </c:extLst>
                </c:dPt>
                <c:dPt>
                  <c:idx val="14"/>
                  <c:bubble3D val="0"/>
                  <c:spPr>
                    <a:solidFill>
                      <a:schemeClr val="accent3">
                        <a:lumMod val="80000"/>
                        <a:lumOff val="20000"/>
                      </a:schemeClr>
                    </a:solidFill>
                    <a:ln w="19050">
                      <a:solidFill>
                        <a:schemeClr val="lt1"/>
                      </a:solidFill>
                    </a:ln>
                    <a:effectLst/>
                  </c:spPr>
                  <c:extLst xmlns:c15="http://schemas.microsoft.com/office/drawing/2012/chart">
                    <c:ext xmlns:c16="http://schemas.microsoft.com/office/drawing/2014/chart" uri="{C3380CC4-5D6E-409C-BE32-E72D297353CC}">
                      <c16:uniqueId val="{00000146-C75F-4D29-83F6-4FB9C9B0465D}"/>
                    </c:ext>
                  </c:extLst>
                </c:dPt>
                <c:dPt>
                  <c:idx val="15"/>
                  <c:bubble3D val="0"/>
                  <c:spPr>
                    <a:solidFill>
                      <a:schemeClr val="accent4">
                        <a:lumMod val="80000"/>
                        <a:lumOff val="20000"/>
                      </a:schemeClr>
                    </a:solidFill>
                    <a:ln w="19050">
                      <a:solidFill>
                        <a:schemeClr val="lt1"/>
                      </a:solidFill>
                    </a:ln>
                    <a:effectLst/>
                  </c:spPr>
                  <c:extLst xmlns:c15="http://schemas.microsoft.com/office/drawing/2012/chart">
                    <c:ext xmlns:c16="http://schemas.microsoft.com/office/drawing/2014/chart" uri="{C3380CC4-5D6E-409C-BE32-E72D297353CC}">
                      <c16:uniqueId val="{00000148-C75F-4D29-83F6-4FB9C9B0465D}"/>
                    </c:ext>
                  </c:extLst>
                </c:dPt>
                <c:cat>
                  <c:strRef>
                    <c:extLst xmlns:c15="http://schemas.microsoft.com/office/drawing/2012/chart">
                      <c:ext xmlns:c15="http://schemas.microsoft.com/office/drawing/2012/chart" uri="{02D57815-91ED-43cb-92C2-25804820EDAC}">
                        <c15:formulaRef>
                          <c15:sqref>Sheet1!$A$3:$A$18</c15:sqref>
                        </c15:formulaRef>
                      </c:ext>
                    </c:extLst>
                    <c:strCache>
                      <c:ptCount val="16"/>
                      <c:pt idx="0">
                        <c:v>ADKC Centre based Massage Therapy</c:v>
                      </c:pt>
                      <c:pt idx="1">
                        <c:v>ADKC Home based Massage </c:v>
                      </c:pt>
                      <c:pt idx="2">
                        <c:v>AUK Befriending</c:v>
                      </c:pt>
                      <c:pt idx="3">
                        <c:v>AUK Carers Respite </c:v>
                      </c:pt>
                      <c:pt idx="4">
                        <c:v>AUK Decluttering</c:v>
                      </c:pt>
                      <c:pt idx="5">
                        <c:v>AUK Dementia 1:1 </c:v>
                      </c:pt>
                      <c:pt idx="6">
                        <c:v>AUK Escorting</c:v>
                      </c:pt>
                      <c:pt idx="7">
                        <c:v>AUK Information And Advice</c:v>
                      </c:pt>
                      <c:pt idx="8">
                        <c:v>AUK Chair based Exercise and Walking Support</c:v>
                      </c:pt>
                      <c:pt idx="9">
                        <c:v>CABW Information &amp; Advice</c:v>
                      </c:pt>
                      <c:pt idx="10">
                        <c:v>OA Link Up</c:v>
                      </c:pt>
                      <c:pt idx="11">
                        <c:v>OA Men's Only Activity</c:v>
                      </c:pt>
                      <c:pt idx="12">
                        <c:v>OA Tech in Arabic </c:v>
                      </c:pt>
                      <c:pt idx="13">
                        <c:v>BME Health Forum</c:v>
                      </c:pt>
                      <c:pt idx="14">
                        <c:v>Pamodzi</c:v>
                      </c:pt>
                      <c:pt idx="15">
                        <c:v>Playground </c:v>
                      </c:pt>
                    </c:strCache>
                  </c:strRef>
                </c:cat>
                <c:val>
                  <c:numRef>
                    <c:extLst xmlns:c15="http://schemas.microsoft.com/office/drawing/2012/chart">
                      <c:ext xmlns:c15="http://schemas.microsoft.com/office/drawing/2012/chart" uri="{02D57815-91ED-43cb-92C2-25804820EDAC}">
                        <c15:formulaRef>
                          <c15:sqref>Sheet1!$J$3:$J$18</c15:sqref>
                        </c15:formulaRef>
                      </c:ext>
                    </c:extLst>
                    <c:numCache>
                      <c:formatCode>General</c:formatCode>
                      <c:ptCount val="16"/>
                      <c:pt idx="0">
                        <c:v>2</c:v>
                      </c:pt>
                      <c:pt idx="1">
                        <c:v>7</c:v>
                      </c:pt>
                      <c:pt idx="2">
                        <c:v>3</c:v>
                      </c:pt>
                      <c:pt idx="3">
                        <c:v>1</c:v>
                      </c:pt>
                      <c:pt idx="4">
                        <c:v>2</c:v>
                      </c:pt>
                      <c:pt idx="6">
                        <c:v>3</c:v>
                      </c:pt>
                      <c:pt idx="7">
                        <c:v>27</c:v>
                      </c:pt>
                      <c:pt idx="8">
                        <c:v>5</c:v>
                      </c:pt>
                      <c:pt idx="9">
                        <c:v>9</c:v>
                      </c:pt>
                      <c:pt idx="10">
                        <c:v>5</c:v>
                      </c:pt>
                      <c:pt idx="11">
                        <c:v>4</c:v>
                      </c:pt>
                      <c:pt idx="12">
                        <c:v>2</c:v>
                      </c:pt>
                      <c:pt idx="13">
                        <c:v>2</c:v>
                      </c:pt>
                      <c:pt idx="15">
                        <c:v>2</c:v>
                      </c:pt>
                    </c:numCache>
                  </c:numRef>
                </c:val>
                <c:extLst xmlns:c15="http://schemas.microsoft.com/office/drawing/2012/chart">
                  <c:ext xmlns:c16="http://schemas.microsoft.com/office/drawing/2014/chart" uri="{C3380CC4-5D6E-409C-BE32-E72D297353CC}">
                    <c16:uniqueId val="{00000149-C75F-4D29-83F6-4FB9C9B0465D}"/>
                  </c:ext>
                </c:extLst>
              </c15:ser>
            </c15:filteredPieSeries>
            <c15:filteredPieSeries>
              <c15:ser>
                <c:idx val="9"/>
                <c:order val="9"/>
                <c:tx>
                  <c:strRef>
                    <c:extLst xmlns:c15="http://schemas.microsoft.com/office/drawing/2012/chart">
                      <c:ext xmlns:c15="http://schemas.microsoft.com/office/drawing/2012/chart" uri="{02D57815-91ED-43cb-92C2-25804820EDAC}">
                        <c15:formulaRef>
                          <c15:sqref>Sheet1!$K$2</c15:sqref>
                        </c15:formulaRef>
                      </c:ext>
                    </c:extLst>
                    <c:strCache>
                      <c:ptCount val="1"/>
                      <c:pt idx="0">
                        <c:v>Jan-25</c:v>
                      </c:pt>
                    </c:strCache>
                  </c:strRef>
                </c:tx>
                <c:dPt>
                  <c:idx val="0"/>
                  <c:bubble3D val="0"/>
                  <c:spPr>
                    <a:solidFill>
                      <a:schemeClr val="accent1"/>
                    </a:solidFill>
                    <a:ln w="19050">
                      <a:solidFill>
                        <a:schemeClr val="lt1"/>
                      </a:solidFill>
                    </a:ln>
                    <a:effectLst/>
                  </c:spPr>
                  <c:extLst xmlns:c15="http://schemas.microsoft.com/office/drawing/2012/chart">
                    <c:ext xmlns:c16="http://schemas.microsoft.com/office/drawing/2014/chart" uri="{C3380CC4-5D6E-409C-BE32-E72D297353CC}">
                      <c16:uniqueId val="{0000014B-C75F-4D29-83F6-4FB9C9B0465D}"/>
                    </c:ext>
                  </c:extLst>
                </c:dPt>
                <c:dPt>
                  <c:idx val="1"/>
                  <c:bubble3D val="0"/>
                  <c:spPr>
                    <a:solidFill>
                      <a:schemeClr val="accent2"/>
                    </a:solidFill>
                    <a:ln w="19050">
                      <a:solidFill>
                        <a:schemeClr val="lt1"/>
                      </a:solidFill>
                    </a:ln>
                    <a:effectLst/>
                  </c:spPr>
                  <c:extLst xmlns:c15="http://schemas.microsoft.com/office/drawing/2012/chart">
                    <c:ext xmlns:c16="http://schemas.microsoft.com/office/drawing/2014/chart" uri="{C3380CC4-5D6E-409C-BE32-E72D297353CC}">
                      <c16:uniqueId val="{0000014D-C75F-4D29-83F6-4FB9C9B0465D}"/>
                    </c:ext>
                  </c:extLst>
                </c:dPt>
                <c:dPt>
                  <c:idx val="2"/>
                  <c:bubble3D val="0"/>
                  <c:spPr>
                    <a:solidFill>
                      <a:schemeClr val="accent3"/>
                    </a:solidFill>
                    <a:ln w="19050">
                      <a:solidFill>
                        <a:schemeClr val="lt1"/>
                      </a:solidFill>
                    </a:ln>
                    <a:effectLst/>
                  </c:spPr>
                  <c:extLst xmlns:c15="http://schemas.microsoft.com/office/drawing/2012/chart">
                    <c:ext xmlns:c16="http://schemas.microsoft.com/office/drawing/2014/chart" uri="{C3380CC4-5D6E-409C-BE32-E72D297353CC}">
                      <c16:uniqueId val="{0000014F-C75F-4D29-83F6-4FB9C9B0465D}"/>
                    </c:ext>
                  </c:extLst>
                </c:dPt>
                <c:dPt>
                  <c:idx val="3"/>
                  <c:bubble3D val="0"/>
                  <c:spPr>
                    <a:solidFill>
                      <a:schemeClr val="accent4"/>
                    </a:solidFill>
                    <a:ln w="19050">
                      <a:solidFill>
                        <a:schemeClr val="lt1"/>
                      </a:solidFill>
                    </a:ln>
                    <a:effectLst/>
                  </c:spPr>
                  <c:extLst xmlns:c15="http://schemas.microsoft.com/office/drawing/2012/chart">
                    <c:ext xmlns:c16="http://schemas.microsoft.com/office/drawing/2014/chart" uri="{C3380CC4-5D6E-409C-BE32-E72D297353CC}">
                      <c16:uniqueId val="{00000151-C75F-4D29-83F6-4FB9C9B0465D}"/>
                    </c:ext>
                  </c:extLst>
                </c:dPt>
                <c:dPt>
                  <c:idx val="4"/>
                  <c:bubble3D val="0"/>
                  <c:spPr>
                    <a:solidFill>
                      <a:schemeClr val="accent5"/>
                    </a:solidFill>
                    <a:ln w="19050">
                      <a:solidFill>
                        <a:schemeClr val="lt1"/>
                      </a:solidFill>
                    </a:ln>
                    <a:effectLst/>
                  </c:spPr>
                  <c:extLst xmlns:c15="http://schemas.microsoft.com/office/drawing/2012/chart">
                    <c:ext xmlns:c16="http://schemas.microsoft.com/office/drawing/2014/chart" uri="{C3380CC4-5D6E-409C-BE32-E72D297353CC}">
                      <c16:uniqueId val="{00000153-C75F-4D29-83F6-4FB9C9B0465D}"/>
                    </c:ext>
                  </c:extLst>
                </c:dPt>
                <c:dPt>
                  <c:idx val="5"/>
                  <c:bubble3D val="0"/>
                  <c:spPr>
                    <a:solidFill>
                      <a:schemeClr val="accent6"/>
                    </a:solidFill>
                    <a:ln w="19050">
                      <a:solidFill>
                        <a:schemeClr val="lt1"/>
                      </a:solidFill>
                    </a:ln>
                    <a:effectLst/>
                  </c:spPr>
                  <c:extLst xmlns:c15="http://schemas.microsoft.com/office/drawing/2012/chart">
                    <c:ext xmlns:c16="http://schemas.microsoft.com/office/drawing/2014/chart" uri="{C3380CC4-5D6E-409C-BE32-E72D297353CC}">
                      <c16:uniqueId val="{00000155-C75F-4D29-83F6-4FB9C9B0465D}"/>
                    </c:ext>
                  </c:extLst>
                </c:dPt>
                <c:dPt>
                  <c:idx val="6"/>
                  <c:bubble3D val="0"/>
                  <c:spPr>
                    <a:solidFill>
                      <a:schemeClr val="accent1">
                        <a:lumMod val="60000"/>
                      </a:schemeClr>
                    </a:solidFill>
                    <a:ln w="19050">
                      <a:solidFill>
                        <a:schemeClr val="lt1"/>
                      </a:solidFill>
                    </a:ln>
                    <a:effectLst/>
                  </c:spPr>
                  <c:extLst xmlns:c15="http://schemas.microsoft.com/office/drawing/2012/chart">
                    <c:ext xmlns:c16="http://schemas.microsoft.com/office/drawing/2014/chart" uri="{C3380CC4-5D6E-409C-BE32-E72D297353CC}">
                      <c16:uniqueId val="{00000157-C75F-4D29-83F6-4FB9C9B0465D}"/>
                    </c:ext>
                  </c:extLst>
                </c:dPt>
                <c:dPt>
                  <c:idx val="7"/>
                  <c:bubble3D val="0"/>
                  <c:spPr>
                    <a:solidFill>
                      <a:schemeClr val="accent2">
                        <a:lumMod val="60000"/>
                      </a:schemeClr>
                    </a:solidFill>
                    <a:ln w="19050">
                      <a:solidFill>
                        <a:schemeClr val="lt1"/>
                      </a:solidFill>
                    </a:ln>
                    <a:effectLst/>
                  </c:spPr>
                  <c:extLst xmlns:c15="http://schemas.microsoft.com/office/drawing/2012/chart">
                    <c:ext xmlns:c16="http://schemas.microsoft.com/office/drawing/2014/chart" uri="{C3380CC4-5D6E-409C-BE32-E72D297353CC}">
                      <c16:uniqueId val="{00000159-C75F-4D29-83F6-4FB9C9B0465D}"/>
                    </c:ext>
                  </c:extLst>
                </c:dPt>
                <c:dPt>
                  <c:idx val="8"/>
                  <c:bubble3D val="0"/>
                  <c:spPr>
                    <a:solidFill>
                      <a:schemeClr val="accent3">
                        <a:lumMod val="60000"/>
                      </a:schemeClr>
                    </a:solidFill>
                    <a:ln w="19050">
                      <a:solidFill>
                        <a:schemeClr val="lt1"/>
                      </a:solidFill>
                    </a:ln>
                    <a:effectLst/>
                  </c:spPr>
                  <c:extLst xmlns:c15="http://schemas.microsoft.com/office/drawing/2012/chart">
                    <c:ext xmlns:c16="http://schemas.microsoft.com/office/drawing/2014/chart" uri="{C3380CC4-5D6E-409C-BE32-E72D297353CC}">
                      <c16:uniqueId val="{0000015B-C75F-4D29-83F6-4FB9C9B0465D}"/>
                    </c:ext>
                  </c:extLst>
                </c:dPt>
                <c:dPt>
                  <c:idx val="9"/>
                  <c:bubble3D val="0"/>
                  <c:spPr>
                    <a:solidFill>
                      <a:schemeClr val="accent4">
                        <a:lumMod val="60000"/>
                      </a:schemeClr>
                    </a:solidFill>
                    <a:ln w="19050">
                      <a:solidFill>
                        <a:schemeClr val="lt1"/>
                      </a:solidFill>
                    </a:ln>
                    <a:effectLst/>
                  </c:spPr>
                  <c:extLst xmlns:c15="http://schemas.microsoft.com/office/drawing/2012/chart">
                    <c:ext xmlns:c16="http://schemas.microsoft.com/office/drawing/2014/chart" uri="{C3380CC4-5D6E-409C-BE32-E72D297353CC}">
                      <c16:uniqueId val="{0000015D-C75F-4D29-83F6-4FB9C9B0465D}"/>
                    </c:ext>
                  </c:extLst>
                </c:dPt>
                <c:dPt>
                  <c:idx val="10"/>
                  <c:bubble3D val="0"/>
                  <c:spPr>
                    <a:solidFill>
                      <a:schemeClr val="accent5">
                        <a:lumMod val="60000"/>
                      </a:schemeClr>
                    </a:solidFill>
                    <a:ln w="19050">
                      <a:solidFill>
                        <a:schemeClr val="lt1"/>
                      </a:solidFill>
                    </a:ln>
                    <a:effectLst/>
                  </c:spPr>
                  <c:extLst xmlns:c15="http://schemas.microsoft.com/office/drawing/2012/chart">
                    <c:ext xmlns:c16="http://schemas.microsoft.com/office/drawing/2014/chart" uri="{C3380CC4-5D6E-409C-BE32-E72D297353CC}">
                      <c16:uniqueId val="{0000015F-C75F-4D29-83F6-4FB9C9B0465D}"/>
                    </c:ext>
                  </c:extLst>
                </c:dPt>
                <c:dPt>
                  <c:idx val="11"/>
                  <c:bubble3D val="0"/>
                  <c:spPr>
                    <a:solidFill>
                      <a:schemeClr val="accent6">
                        <a:lumMod val="60000"/>
                      </a:schemeClr>
                    </a:solidFill>
                    <a:ln w="19050">
                      <a:solidFill>
                        <a:schemeClr val="lt1"/>
                      </a:solidFill>
                    </a:ln>
                    <a:effectLst/>
                  </c:spPr>
                  <c:extLst xmlns:c15="http://schemas.microsoft.com/office/drawing/2012/chart">
                    <c:ext xmlns:c16="http://schemas.microsoft.com/office/drawing/2014/chart" uri="{C3380CC4-5D6E-409C-BE32-E72D297353CC}">
                      <c16:uniqueId val="{00000161-C75F-4D29-83F6-4FB9C9B0465D}"/>
                    </c:ext>
                  </c:extLst>
                </c:dPt>
                <c:dPt>
                  <c:idx val="12"/>
                  <c:bubble3D val="0"/>
                  <c:spPr>
                    <a:solidFill>
                      <a:schemeClr val="accent1">
                        <a:lumMod val="80000"/>
                        <a:lumOff val="20000"/>
                      </a:schemeClr>
                    </a:solidFill>
                    <a:ln w="19050">
                      <a:solidFill>
                        <a:schemeClr val="lt1"/>
                      </a:solidFill>
                    </a:ln>
                    <a:effectLst/>
                  </c:spPr>
                  <c:extLst xmlns:c15="http://schemas.microsoft.com/office/drawing/2012/chart">
                    <c:ext xmlns:c16="http://schemas.microsoft.com/office/drawing/2014/chart" uri="{C3380CC4-5D6E-409C-BE32-E72D297353CC}">
                      <c16:uniqueId val="{00000163-C75F-4D29-83F6-4FB9C9B0465D}"/>
                    </c:ext>
                  </c:extLst>
                </c:dPt>
                <c:dPt>
                  <c:idx val="13"/>
                  <c:bubble3D val="0"/>
                  <c:spPr>
                    <a:solidFill>
                      <a:schemeClr val="accent2">
                        <a:lumMod val="80000"/>
                        <a:lumOff val="20000"/>
                      </a:schemeClr>
                    </a:solidFill>
                    <a:ln w="19050">
                      <a:solidFill>
                        <a:schemeClr val="lt1"/>
                      </a:solidFill>
                    </a:ln>
                    <a:effectLst/>
                  </c:spPr>
                  <c:extLst xmlns:c15="http://schemas.microsoft.com/office/drawing/2012/chart">
                    <c:ext xmlns:c16="http://schemas.microsoft.com/office/drawing/2014/chart" uri="{C3380CC4-5D6E-409C-BE32-E72D297353CC}">
                      <c16:uniqueId val="{00000165-C75F-4D29-83F6-4FB9C9B0465D}"/>
                    </c:ext>
                  </c:extLst>
                </c:dPt>
                <c:dPt>
                  <c:idx val="14"/>
                  <c:bubble3D val="0"/>
                  <c:spPr>
                    <a:solidFill>
                      <a:schemeClr val="accent3">
                        <a:lumMod val="80000"/>
                        <a:lumOff val="20000"/>
                      </a:schemeClr>
                    </a:solidFill>
                    <a:ln w="19050">
                      <a:solidFill>
                        <a:schemeClr val="lt1"/>
                      </a:solidFill>
                    </a:ln>
                    <a:effectLst/>
                  </c:spPr>
                  <c:extLst xmlns:c15="http://schemas.microsoft.com/office/drawing/2012/chart">
                    <c:ext xmlns:c16="http://schemas.microsoft.com/office/drawing/2014/chart" uri="{C3380CC4-5D6E-409C-BE32-E72D297353CC}">
                      <c16:uniqueId val="{00000167-C75F-4D29-83F6-4FB9C9B0465D}"/>
                    </c:ext>
                  </c:extLst>
                </c:dPt>
                <c:dPt>
                  <c:idx val="15"/>
                  <c:bubble3D val="0"/>
                  <c:spPr>
                    <a:solidFill>
                      <a:schemeClr val="accent4">
                        <a:lumMod val="80000"/>
                        <a:lumOff val="20000"/>
                      </a:schemeClr>
                    </a:solidFill>
                    <a:ln w="19050">
                      <a:solidFill>
                        <a:schemeClr val="lt1"/>
                      </a:solidFill>
                    </a:ln>
                    <a:effectLst/>
                  </c:spPr>
                  <c:extLst xmlns:c15="http://schemas.microsoft.com/office/drawing/2012/chart">
                    <c:ext xmlns:c16="http://schemas.microsoft.com/office/drawing/2014/chart" uri="{C3380CC4-5D6E-409C-BE32-E72D297353CC}">
                      <c16:uniqueId val="{00000169-C75F-4D29-83F6-4FB9C9B0465D}"/>
                    </c:ext>
                  </c:extLst>
                </c:dPt>
                <c:cat>
                  <c:strRef>
                    <c:extLst xmlns:c15="http://schemas.microsoft.com/office/drawing/2012/chart">
                      <c:ext xmlns:c15="http://schemas.microsoft.com/office/drawing/2012/chart" uri="{02D57815-91ED-43cb-92C2-25804820EDAC}">
                        <c15:formulaRef>
                          <c15:sqref>Sheet1!$A$3:$A$18</c15:sqref>
                        </c15:formulaRef>
                      </c:ext>
                    </c:extLst>
                    <c:strCache>
                      <c:ptCount val="16"/>
                      <c:pt idx="0">
                        <c:v>ADKC Centre based Massage Therapy</c:v>
                      </c:pt>
                      <c:pt idx="1">
                        <c:v>ADKC Home based Massage </c:v>
                      </c:pt>
                      <c:pt idx="2">
                        <c:v>AUK Befriending</c:v>
                      </c:pt>
                      <c:pt idx="3">
                        <c:v>AUK Carers Respite </c:v>
                      </c:pt>
                      <c:pt idx="4">
                        <c:v>AUK Decluttering</c:v>
                      </c:pt>
                      <c:pt idx="5">
                        <c:v>AUK Dementia 1:1 </c:v>
                      </c:pt>
                      <c:pt idx="6">
                        <c:v>AUK Escorting</c:v>
                      </c:pt>
                      <c:pt idx="7">
                        <c:v>AUK Information And Advice</c:v>
                      </c:pt>
                      <c:pt idx="8">
                        <c:v>AUK Chair based Exercise and Walking Support</c:v>
                      </c:pt>
                      <c:pt idx="9">
                        <c:v>CABW Information &amp; Advice</c:v>
                      </c:pt>
                      <c:pt idx="10">
                        <c:v>OA Link Up</c:v>
                      </c:pt>
                      <c:pt idx="11">
                        <c:v>OA Men's Only Activity</c:v>
                      </c:pt>
                      <c:pt idx="12">
                        <c:v>OA Tech in Arabic </c:v>
                      </c:pt>
                      <c:pt idx="13">
                        <c:v>BME Health Forum</c:v>
                      </c:pt>
                      <c:pt idx="14">
                        <c:v>Pamodzi</c:v>
                      </c:pt>
                      <c:pt idx="15">
                        <c:v>Playground </c:v>
                      </c:pt>
                    </c:strCache>
                  </c:strRef>
                </c:cat>
                <c:val>
                  <c:numRef>
                    <c:extLst xmlns:c15="http://schemas.microsoft.com/office/drawing/2012/chart">
                      <c:ext xmlns:c15="http://schemas.microsoft.com/office/drawing/2012/chart" uri="{02D57815-91ED-43cb-92C2-25804820EDAC}">
                        <c15:formulaRef>
                          <c15:sqref>Sheet1!$K$3:$K$18</c15:sqref>
                        </c15:formulaRef>
                      </c:ext>
                    </c:extLst>
                    <c:numCache>
                      <c:formatCode>0</c:formatCode>
                      <c:ptCount val="16"/>
                      <c:pt idx="0">
                        <c:v>10</c:v>
                      </c:pt>
                      <c:pt idx="1">
                        <c:v>8</c:v>
                      </c:pt>
                      <c:pt idx="2" formatCode="General">
                        <c:v>8</c:v>
                      </c:pt>
                      <c:pt idx="3" formatCode="General">
                        <c:v>0</c:v>
                      </c:pt>
                      <c:pt idx="4" formatCode="General">
                        <c:v>3</c:v>
                      </c:pt>
                      <c:pt idx="5" formatCode="General">
                        <c:v>4</c:v>
                      </c:pt>
                      <c:pt idx="6" formatCode="General">
                        <c:v>4</c:v>
                      </c:pt>
                      <c:pt idx="7">
                        <c:v>21</c:v>
                      </c:pt>
                      <c:pt idx="8">
                        <c:v>6</c:v>
                      </c:pt>
                      <c:pt idx="9">
                        <c:v>7</c:v>
                      </c:pt>
                      <c:pt idx="10">
                        <c:v>10</c:v>
                      </c:pt>
                      <c:pt idx="11">
                        <c:v>2</c:v>
                      </c:pt>
                      <c:pt idx="12">
                        <c:v>1</c:v>
                      </c:pt>
                      <c:pt idx="13">
                        <c:v>8</c:v>
                      </c:pt>
                      <c:pt idx="14">
                        <c:v>1</c:v>
                      </c:pt>
                    </c:numCache>
                  </c:numRef>
                </c:val>
                <c:extLst xmlns:c15="http://schemas.microsoft.com/office/drawing/2012/chart">
                  <c:ext xmlns:c16="http://schemas.microsoft.com/office/drawing/2014/chart" uri="{C3380CC4-5D6E-409C-BE32-E72D297353CC}">
                    <c16:uniqueId val="{0000016A-C75F-4D29-83F6-4FB9C9B0465D}"/>
                  </c:ext>
                </c:extLst>
              </c15:ser>
            </c15:filteredPieSeries>
            <c15:filteredPieSeries>
              <c15:ser>
                <c:idx val="10"/>
                <c:order val="10"/>
                <c:tx>
                  <c:strRef>
                    <c:extLst xmlns:c15="http://schemas.microsoft.com/office/drawing/2012/chart">
                      <c:ext xmlns:c15="http://schemas.microsoft.com/office/drawing/2012/chart" uri="{02D57815-91ED-43cb-92C2-25804820EDAC}">
                        <c15:formulaRef>
                          <c15:sqref>Sheet1!$L$2</c15:sqref>
                        </c15:formulaRef>
                      </c:ext>
                    </c:extLst>
                    <c:strCache>
                      <c:ptCount val="1"/>
                      <c:pt idx="0">
                        <c:v>Feb-25</c:v>
                      </c:pt>
                    </c:strCache>
                  </c:strRef>
                </c:tx>
                <c:dPt>
                  <c:idx val="0"/>
                  <c:bubble3D val="0"/>
                  <c:spPr>
                    <a:solidFill>
                      <a:schemeClr val="accent1"/>
                    </a:solidFill>
                    <a:ln w="19050">
                      <a:solidFill>
                        <a:schemeClr val="lt1"/>
                      </a:solidFill>
                    </a:ln>
                    <a:effectLst/>
                  </c:spPr>
                  <c:extLst xmlns:c15="http://schemas.microsoft.com/office/drawing/2012/chart">
                    <c:ext xmlns:c16="http://schemas.microsoft.com/office/drawing/2014/chart" uri="{C3380CC4-5D6E-409C-BE32-E72D297353CC}">
                      <c16:uniqueId val="{0000016C-C75F-4D29-83F6-4FB9C9B0465D}"/>
                    </c:ext>
                  </c:extLst>
                </c:dPt>
                <c:dPt>
                  <c:idx val="1"/>
                  <c:bubble3D val="0"/>
                  <c:spPr>
                    <a:solidFill>
                      <a:schemeClr val="accent2"/>
                    </a:solidFill>
                    <a:ln w="19050">
                      <a:solidFill>
                        <a:schemeClr val="lt1"/>
                      </a:solidFill>
                    </a:ln>
                    <a:effectLst/>
                  </c:spPr>
                  <c:extLst xmlns:c15="http://schemas.microsoft.com/office/drawing/2012/chart">
                    <c:ext xmlns:c16="http://schemas.microsoft.com/office/drawing/2014/chart" uri="{C3380CC4-5D6E-409C-BE32-E72D297353CC}">
                      <c16:uniqueId val="{0000016E-C75F-4D29-83F6-4FB9C9B0465D}"/>
                    </c:ext>
                  </c:extLst>
                </c:dPt>
                <c:dPt>
                  <c:idx val="2"/>
                  <c:bubble3D val="0"/>
                  <c:spPr>
                    <a:solidFill>
                      <a:schemeClr val="accent3"/>
                    </a:solidFill>
                    <a:ln w="19050">
                      <a:solidFill>
                        <a:schemeClr val="lt1"/>
                      </a:solidFill>
                    </a:ln>
                    <a:effectLst/>
                  </c:spPr>
                  <c:extLst xmlns:c15="http://schemas.microsoft.com/office/drawing/2012/chart">
                    <c:ext xmlns:c16="http://schemas.microsoft.com/office/drawing/2014/chart" uri="{C3380CC4-5D6E-409C-BE32-E72D297353CC}">
                      <c16:uniqueId val="{00000170-C75F-4D29-83F6-4FB9C9B0465D}"/>
                    </c:ext>
                  </c:extLst>
                </c:dPt>
                <c:dPt>
                  <c:idx val="3"/>
                  <c:bubble3D val="0"/>
                  <c:spPr>
                    <a:solidFill>
                      <a:schemeClr val="accent4"/>
                    </a:solidFill>
                    <a:ln w="19050">
                      <a:solidFill>
                        <a:schemeClr val="lt1"/>
                      </a:solidFill>
                    </a:ln>
                    <a:effectLst/>
                  </c:spPr>
                  <c:extLst xmlns:c15="http://schemas.microsoft.com/office/drawing/2012/chart">
                    <c:ext xmlns:c16="http://schemas.microsoft.com/office/drawing/2014/chart" uri="{C3380CC4-5D6E-409C-BE32-E72D297353CC}">
                      <c16:uniqueId val="{00000172-C75F-4D29-83F6-4FB9C9B0465D}"/>
                    </c:ext>
                  </c:extLst>
                </c:dPt>
                <c:dPt>
                  <c:idx val="4"/>
                  <c:bubble3D val="0"/>
                  <c:spPr>
                    <a:solidFill>
                      <a:schemeClr val="accent5"/>
                    </a:solidFill>
                    <a:ln w="19050">
                      <a:solidFill>
                        <a:schemeClr val="lt1"/>
                      </a:solidFill>
                    </a:ln>
                    <a:effectLst/>
                  </c:spPr>
                  <c:extLst xmlns:c15="http://schemas.microsoft.com/office/drawing/2012/chart">
                    <c:ext xmlns:c16="http://schemas.microsoft.com/office/drawing/2014/chart" uri="{C3380CC4-5D6E-409C-BE32-E72D297353CC}">
                      <c16:uniqueId val="{00000174-C75F-4D29-83F6-4FB9C9B0465D}"/>
                    </c:ext>
                  </c:extLst>
                </c:dPt>
                <c:dPt>
                  <c:idx val="5"/>
                  <c:bubble3D val="0"/>
                  <c:spPr>
                    <a:solidFill>
                      <a:schemeClr val="accent6"/>
                    </a:solidFill>
                    <a:ln w="19050">
                      <a:solidFill>
                        <a:schemeClr val="lt1"/>
                      </a:solidFill>
                    </a:ln>
                    <a:effectLst/>
                  </c:spPr>
                  <c:extLst xmlns:c15="http://schemas.microsoft.com/office/drawing/2012/chart">
                    <c:ext xmlns:c16="http://schemas.microsoft.com/office/drawing/2014/chart" uri="{C3380CC4-5D6E-409C-BE32-E72D297353CC}">
                      <c16:uniqueId val="{00000176-C75F-4D29-83F6-4FB9C9B0465D}"/>
                    </c:ext>
                  </c:extLst>
                </c:dPt>
                <c:dPt>
                  <c:idx val="6"/>
                  <c:bubble3D val="0"/>
                  <c:spPr>
                    <a:solidFill>
                      <a:schemeClr val="accent1">
                        <a:lumMod val="60000"/>
                      </a:schemeClr>
                    </a:solidFill>
                    <a:ln w="19050">
                      <a:solidFill>
                        <a:schemeClr val="lt1"/>
                      </a:solidFill>
                    </a:ln>
                    <a:effectLst/>
                  </c:spPr>
                  <c:extLst xmlns:c15="http://schemas.microsoft.com/office/drawing/2012/chart">
                    <c:ext xmlns:c16="http://schemas.microsoft.com/office/drawing/2014/chart" uri="{C3380CC4-5D6E-409C-BE32-E72D297353CC}">
                      <c16:uniqueId val="{00000178-C75F-4D29-83F6-4FB9C9B0465D}"/>
                    </c:ext>
                  </c:extLst>
                </c:dPt>
                <c:dPt>
                  <c:idx val="7"/>
                  <c:bubble3D val="0"/>
                  <c:spPr>
                    <a:solidFill>
                      <a:schemeClr val="accent2">
                        <a:lumMod val="60000"/>
                      </a:schemeClr>
                    </a:solidFill>
                    <a:ln w="19050">
                      <a:solidFill>
                        <a:schemeClr val="lt1"/>
                      </a:solidFill>
                    </a:ln>
                    <a:effectLst/>
                  </c:spPr>
                  <c:extLst xmlns:c15="http://schemas.microsoft.com/office/drawing/2012/chart">
                    <c:ext xmlns:c16="http://schemas.microsoft.com/office/drawing/2014/chart" uri="{C3380CC4-5D6E-409C-BE32-E72D297353CC}">
                      <c16:uniqueId val="{0000017A-C75F-4D29-83F6-4FB9C9B0465D}"/>
                    </c:ext>
                  </c:extLst>
                </c:dPt>
                <c:dPt>
                  <c:idx val="8"/>
                  <c:bubble3D val="0"/>
                  <c:spPr>
                    <a:solidFill>
                      <a:schemeClr val="accent3">
                        <a:lumMod val="60000"/>
                      </a:schemeClr>
                    </a:solidFill>
                    <a:ln w="19050">
                      <a:solidFill>
                        <a:schemeClr val="lt1"/>
                      </a:solidFill>
                    </a:ln>
                    <a:effectLst/>
                  </c:spPr>
                  <c:extLst xmlns:c15="http://schemas.microsoft.com/office/drawing/2012/chart">
                    <c:ext xmlns:c16="http://schemas.microsoft.com/office/drawing/2014/chart" uri="{C3380CC4-5D6E-409C-BE32-E72D297353CC}">
                      <c16:uniqueId val="{0000017C-C75F-4D29-83F6-4FB9C9B0465D}"/>
                    </c:ext>
                  </c:extLst>
                </c:dPt>
                <c:dPt>
                  <c:idx val="9"/>
                  <c:bubble3D val="0"/>
                  <c:spPr>
                    <a:solidFill>
                      <a:schemeClr val="accent4">
                        <a:lumMod val="60000"/>
                      </a:schemeClr>
                    </a:solidFill>
                    <a:ln w="19050">
                      <a:solidFill>
                        <a:schemeClr val="lt1"/>
                      </a:solidFill>
                    </a:ln>
                    <a:effectLst/>
                  </c:spPr>
                  <c:extLst xmlns:c15="http://schemas.microsoft.com/office/drawing/2012/chart">
                    <c:ext xmlns:c16="http://schemas.microsoft.com/office/drawing/2014/chart" uri="{C3380CC4-5D6E-409C-BE32-E72D297353CC}">
                      <c16:uniqueId val="{0000017E-C75F-4D29-83F6-4FB9C9B0465D}"/>
                    </c:ext>
                  </c:extLst>
                </c:dPt>
                <c:dPt>
                  <c:idx val="10"/>
                  <c:bubble3D val="0"/>
                  <c:spPr>
                    <a:solidFill>
                      <a:schemeClr val="accent5">
                        <a:lumMod val="60000"/>
                      </a:schemeClr>
                    </a:solidFill>
                    <a:ln w="19050">
                      <a:solidFill>
                        <a:schemeClr val="lt1"/>
                      </a:solidFill>
                    </a:ln>
                    <a:effectLst/>
                  </c:spPr>
                  <c:extLst xmlns:c15="http://schemas.microsoft.com/office/drawing/2012/chart">
                    <c:ext xmlns:c16="http://schemas.microsoft.com/office/drawing/2014/chart" uri="{C3380CC4-5D6E-409C-BE32-E72D297353CC}">
                      <c16:uniqueId val="{00000180-C75F-4D29-83F6-4FB9C9B0465D}"/>
                    </c:ext>
                  </c:extLst>
                </c:dPt>
                <c:dPt>
                  <c:idx val="11"/>
                  <c:bubble3D val="0"/>
                  <c:spPr>
                    <a:solidFill>
                      <a:schemeClr val="accent6">
                        <a:lumMod val="60000"/>
                      </a:schemeClr>
                    </a:solidFill>
                    <a:ln w="19050">
                      <a:solidFill>
                        <a:schemeClr val="lt1"/>
                      </a:solidFill>
                    </a:ln>
                    <a:effectLst/>
                  </c:spPr>
                  <c:extLst xmlns:c15="http://schemas.microsoft.com/office/drawing/2012/chart">
                    <c:ext xmlns:c16="http://schemas.microsoft.com/office/drawing/2014/chart" uri="{C3380CC4-5D6E-409C-BE32-E72D297353CC}">
                      <c16:uniqueId val="{00000182-C75F-4D29-83F6-4FB9C9B0465D}"/>
                    </c:ext>
                  </c:extLst>
                </c:dPt>
                <c:dPt>
                  <c:idx val="12"/>
                  <c:bubble3D val="0"/>
                  <c:spPr>
                    <a:solidFill>
                      <a:schemeClr val="accent1">
                        <a:lumMod val="80000"/>
                        <a:lumOff val="20000"/>
                      </a:schemeClr>
                    </a:solidFill>
                    <a:ln w="19050">
                      <a:solidFill>
                        <a:schemeClr val="lt1"/>
                      </a:solidFill>
                    </a:ln>
                    <a:effectLst/>
                  </c:spPr>
                  <c:extLst xmlns:c15="http://schemas.microsoft.com/office/drawing/2012/chart">
                    <c:ext xmlns:c16="http://schemas.microsoft.com/office/drawing/2014/chart" uri="{C3380CC4-5D6E-409C-BE32-E72D297353CC}">
                      <c16:uniqueId val="{00000184-C75F-4D29-83F6-4FB9C9B0465D}"/>
                    </c:ext>
                  </c:extLst>
                </c:dPt>
                <c:dPt>
                  <c:idx val="13"/>
                  <c:bubble3D val="0"/>
                  <c:spPr>
                    <a:solidFill>
                      <a:schemeClr val="accent2">
                        <a:lumMod val="80000"/>
                        <a:lumOff val="20000"/>
                      </a:schemeClr>
                    </a:solidFill>
                    <a:ln w="19050">
                      <a:solidFill>
                        <a:schemeClr val="lt1"/>
                      </a:solidFill>
                    </a:ln>
                    <a:effectLst/>
                  </c:spPr>
                  <c:extLst xmlns:c15="http://schemas.microsoft.com/office/drawing/2012/chart">
                    <c:ext xmlns:c16="http://schemas.microsoft.com/office/drawing/2014/chart" uri="{C3380CC4-5D6E-409C-BE32-E72D297353CC}">
                      <c16:uniqueId val="{00000186-C75F-4D29-83F6-4FB9C9B0465D}"/>
                    </c:ext>
                  </c:extLst>
                </c:dPt>
                <c:dPt>
                  <c:idx val="14"/>
                  <c:bubble3D val="0"/>
                  <c:spPr>
                    <a:solidFill>
                      <a:schemeClr val="accent3">
                        <a:lumMod val="80000"/>
                        <a:lumOff val="20000"/>
                      </a:schemeClr>
                    </a:solidFill>
                    <a:ln w="19050">
                      <a:solidFill>
                        <a:schemeClr val="lt1"/>
                      </a:solidFill>
                    </a:ln>
                    <a:effectLst/>
                  </c:spPr>
                  <c:extLst xmlns:c15="http://schemas.microsoft.com/office/drawing/2012/chart">
                    <c:ext xmlns:c16="http://schemas.microsoft.com/office/drawing/2014/chart" uri="{C3380CC4-5D6E-409C-BE32-E72D297353CC}">
                      <c16:uniqueId val="{00000188-C75F-4D29-83F6-4FB9C9B0465D}"/>
                    </c:ext>
                  </c:extLst>
                </c:dPt>
                <c:dPt>
                  <c:idx val="15"/>
                  <c:bubble3D val="0"/>
                  <c:spPr>
                    <a:solidFill>
                      <a:schemeClr val="accent4">
                        <a:lumMod val="80000"/>
                        <a:lumOff val="20000"/>
                      </a:schemeClr>
                    </a:solidFill>
                    <a:ln w="19050">
                      <a:solidFill>
                        <a:schemeClr val="lt1"/>
                      </a:solidFill>
                    </a:ln>
                    <a:effectLst/>
                  </c:spPr>
                  <c:extLst xmlns:c15="http://schemas.microsoft.com/office/drawing/2012/chart">
                    <c:ext xmlns:c16="http://schemas.microsoft.com/office/drawing/2014/chart" uri="{C3380CC4-5D6E-409C-BE32-E72D297353CC}">
                      <c16:uniqueId val="{0000018A-C75F-4D29-83F6-4FB9C9B0465D}"/>
                    </c:ext>
                  </c:extLst>
                </c:dPt>
                <c:cat>
                  <c:strRef>
                    <c:extLst xmlns:c15="http://schemas.microsoft.com/office/drawing/2012/chart">
                      <c:ext xmlns:c15="http://schemas.microsoft.com/office/drawing/2012/chart" uri="{02D57815-91ED-43cb-92C2-25804820EDAC}">
                        <c15:formulaRef>
                          <c15:sqref>Sheet1!$A$3:$A$18</c15:sqref>
                        </c15:formulaRef>
                      </c:ext>
                    </c:extLst>
                    <c:strCache>
                      <c:ptCount val="16"/>
                      <c:pt idx="0">
                        <c:v>ADKC Centre based Massage Therapy</c:v>
                      </c:pt>
                      <c:pt idx="1">
                        <c:v>ADKC Home based Massage </c:v>
                      </c:pt>
                      <c:pt idx="2">
                        <c:v>AUK Befriending</c:v>
                      </c:pt>
                      <c:pt idx="3">
                        <c:v>AUK Carers Respite </c:v>
                      </c:pt>
                      <c:pt idx="4">
                        <c:v>AUK Decluttering</c:v>
                      </c:pt>
                      <c:pt idx="5">
                        <c:v>AUK Dementia 1:1 </c:v>
                      </c:pt>
                      <c:pt idx="6">
                        <c:v>AUK Escorting</c:v>
                      </c:pt>
                      <c:pt idx="7">
                        <c:v>AUK Information And Advice</c:v>
                      </c:pt>
                      <c:pt idx="8">
                        <c:v>AUK Chair based Exercise and Walking Support</c:v>
                      </c:pt>
                      <c:pt idx="9">
                        <c:v>CABW Information &amp; Advice</c:v>
                      </c:pt>
                      <c:pt idx="10">
                        <c:v>OA Link Up</c:v>
                      </c:pt>
                      <c:pt idx="11">
                        <c:v>OA Men's Only Activity</c:v>
                      </c:pt>
                      <c:pt idx="12">
                        <c:v>OA Tech in Arabic </c:v>
                      </c:pt>
                      <c:pt idx="13">
                        <c:v>BME Health Forum</c:v>
                      </c:pt>
                      <c:pt idx="14">
                        <c:v>Pamodzi</c:v>
                      </c:pt>
                      <c:pt idx="15">
                        <c:v>Playground </c:v>
                      </c:pt>
                    </c:strCache>
                  </c:strRef>
                </c:cat>
                <c:val>
                  <c:numRef>
                    <c:extLst xmlns:c15="http://schemas.microsoft.com/office/drawing/2012/chart">
                      <c:ext xmlns:c15="http://schemas.microsoft.com/office/drawing/2012/chart" uri="{02D57815-91ED-43cb-92C2-25804820EDAC}">
                        <c15:formulaRef>
                          <c15:sqref>Sheet1!$L$3:$L$18</c15:sqref>
                        </c15:formulaRef>
                      </c:ext>
                    </c:extLst>
                    <c:numCache>
                      <c:formatCode>0</c:formatCode>
                      <c:ptCount val="16"/>
                      <c:pt idx="0">
                        <c:v>9</c:v>
                      </c:pt>
                      <c:pt idx="1">
                        <c:v>12</c:v>
                      </c:pt>
                      <c:pt idx="2" formatCode="General">
                        <c:v>3</c:v>
                      </c:pt>
                      <c:pt idx="3" formatCode="General">
                        <c:v>1</c:v>
                      </c:pt>
                      <c:pt idx="4" formatCode="General">
                        <c:v>3</c:v>
                      </c:pt>
                      <c:pt idx="5" formatCode="General">
                        <c:v>3</c:v>
                      </c:pt>
                      <c:pt idx="6" formatCode="General">
                        <c:v>6</c:v>
                      </c:pt>
                      <c:pt idx="7" formatCode="General">
                        <c:v>13</c:v>
                      </c:pt>
                      <c:pt idx="8" formatCode="General">
                        <c:v>6</c:v>
                      </c:pt>
                      <c:pt idx="9" formatCode="General">
                        <c:v>5</c:v>
                      </c:pt>
                      <c:pt idx="10">
                        <c:v>7</c:v>
                      </c:pt>
                      <c:pt idx="11">
                        <c:v>1</c:v>
                      </c:pt>
                      <c:pt idx="12">
                        <c:v>1</c:v>
                      </c:pt>
                      <c:pt idx="13">
                        <c:v>4</c:v>
                      </c:pt>
                    </c:numCache>
                  </c:numRef>
                </c:val>
                <c:extLst xmlns:c15="http://schemas.microsoft.com/office/drawing/2012/chart">
                  <c:ext xmlns:c16="http://schemas.microsoft.com/office/drawing/2014/chart" uri="{C3380CC4-5D6E-409C-BE32-E72D297353CC}">
                    <c16:uniqueId val="{0000018B-C75F-4D29-83F6-4FB9C9B0465D}"/>
                  </c:ext>
                </c:extLst>
              </c15:ser>
            </c15:filteredPieSeries>
            <c15:filteredPieSeries>
              <c15:ser>
                <c:idx val="11"/>
                <c:order val="11"/>
                <c:tx>
                  <c:strRef>
                    <c:extLst xmlns:c15="http://schemas.microsoft.com/office/drawing/2012/chart">
                      <c:ext xmlns:c15="http://schemas.microsoft.com/office/drawing/2012/chart" uri="{02D57815-91ED-43cb-92C2-25804820EDAC}">
                        <c15:formulaRef>
                          <c15:sqref>Sheet1!$M$2</c15:sqref>
                        </c15:formulaRef>
                      </c:ext>
                    </c:extLst>
                    <c:strCache>
                      <c:ptCount val="1"/>
                      <c:pt idx="0">
                        <c:v>Mar-25</c:v>
                      </c:pt>
                    </c:strCache>
                  </c:strRef>
                </c:tx>
                <c:dPt>
                  <c:idx val="0"/>
                  <c:bubble3D val="0"/>
                  <c:spPr>
                    <a:solidFill>
                      <a:schemeClr val="accent1"/>
                    </a:solidFill>
                    <a:ln w="19050">
                      <a:solidFill>
                        <a:schemeClr val="lt1"/>
                      </a:solidFill>
                    </a:ln>
                    <a:effectLst/>
                  </c:spPr>
                  <c:extLst xmlns:c15="http://schemas.microsoft.com/office/drawing/2012/chart">
                    <c:ext xmlns:c16="http://schemas.microsoft.com/office/drawing/2014/chart" uri="{C3380CC4-5D6E-409C-BE32-E72D297353CC}">
                      <c16:uniqueId val="{0000018D-C75F-4D29-83F6-4FB9C9B0465D}"/>
                    </c:ext>
                  </c:extLst>
                </c:dPt>
                <c:dPt>
                  <c:idx val="1"/>
                  <c:bubble3D val="0"/>
                  <c:spPr>
                    <a:solidFill>
                      <a:schemeClr val="accent2"/>
                    </a:solidFill>
                    <a:ln w="19050">
                      <a:solidFill>
                        <a:schemeClr val="lt1"/>
                      </a:solidFill>
                    </a:ln>
                    <a:effectLst/>
                  </c:spPr>
                  <c:extLst xmlns:c15="http://schemas.microsoft.com/office/drawing/2012/chart">
                    <c:ext xmlns:c16="http://schemas.microsoft.com/office/drawing/2014/chart" uri="{C3380CC4-5D6E-409C-BE32-E72D297353CC}">
                      <c16:uniqueId val="{0000018F-C75F-4D29-83F6-4FB9C9B0465D}"/>
                    </c:ext>
                  </c:extLst>
                </c:dPt>
                <c:dPt>
                  <c:idx val="2"/>
                  <c:bubble3D val="0"/>
                  <c:spPr>
                    <a:solidFill>
                      <a:schemeClr val="accent3"/>
                    </a:solidFill>
                    <a:ln w="19050">
                      <a:solidFill>
                        <a:schemeClr val="lt1"/>
                      </a:solidFill>
                    </a:ln>
                    <a:effectLst/>
                  </c:spPr>
                  <c:extLst xmlns:c15="http://schemas.microsoft.com/office/drawing/2012/chart">
                    <c:ext xmlns:c16="http://schemas.microsoft.com/office/drawing/2014/chart" uri="{C3380CC4-5D6E-409C-BE32-E72D297353CC}">
                      <c16:uniqueId val="{00000191-C75F-4D29-83F6-4FB9C9B0465D}"/>
                    </c:ext>
                  </c:extLst>
                </c:dPt>
                <c:dPt>
                  <c:idx val="3"/>
                  <c:bubble3D val="0"/>
                  <c:spPr>
                    <a:solidFill>
                      <a:schemeClr val="accent4"/>
                    </a:solidFill>
                    <a:ln w="19050">
                      <a:solidFill>
                        <a:schemeClr val="lt1"/>
                      </a:solidFill>
                    </a:ln>
                    <a:effectLst/>
                  </c:spPr>
                  <c:extLst xmlns:c15="http://schemas.microsoft.com/office/drawing/2012/chart">
                    <c:ext xmlns:c16="http://schemas.microsoft.com/office/drawing/2014/chart" uri="{C3380CC4-5D6E-409C-BE32-E72D297353CC}">
                      <c16:uniqueId val="{00000193-C75F-4D29-83F6-4FB9C9B0465D}"/>
                    </c:ext>
                  </c:extLst>
                </c:dPt>
                <c:dPt>
                  <c:idx val="4"/>
                  <c:bubble3D val="0"/>
                  <c:spPr>
                    <a:solidFill>
                      <a:schemeClr val="accent5"/>
                    </a:solidFill>
                    <a:ln w="19050">
                      <a:solidFill>
                        <a:schemeClr val="lt1"/>
                      </a:solidFill>
                    </a:ln>
                    <a:effectLst/>
                  </c:spPr>
                  <c:extLst xmlns:c15="http://schemas.microsoft.com/office/drawing/2012/chart">
                    <c:ext xmlns:c16="http://schemas.microsoft.com/office/drawing/2014/chart" uri="{C3380CC4-5D6E-409C-BE32-E72D297353CC}">
                      <c16:uniqueId val="{00000195-C75F-4D29-83F6-4FB9C9B0465D}"/>
                    </c:ext>
                  </c:extLst>
                </c:dPt>
                <c:dPt>
                  <c:idx val="5"/>
                  <c:bubble3D val="0"/>
                  <c:spPr>
                    <a:solidFill>
                      <a:schemeClr val="accent6"/>
                    </a:solidFill>
                    <a:ln w="19050">
                      <a:solidFill>
                        <a:schemeClr val="lt1"/>
                      </a:solidFill>
                    </a:ln>
                    <a:effectLst/>
                  </c:spPr>
                  <c:extLst xmlns:c15="http://schemas.microsoft.com/office/drawing/2012/chart">
                    <c:ext xmlns:c16="http://schemas.microsoft.com/office/drawing/2014/chart" uri="{C3380CC4-5D6E-409C-BE32-E72D297353CC}">
                      <c16:uniqueId val="{00000197-C75F-4D29-83F6-4FB9C9B0465D}"/>
                    </c:ext>
                  </c:extLst>
                </c:dPt>
                <c:dPt>
                  <c:idx val="6"/>
                  <c:bubble3D val="0"/>
                  <c:spPr>
                    <a:solidFill>
                      <a:schemeClr val="accent1">
                        <a:lumMod val="60000"/>
                      </a:schemeClr>
                    </a:solidFill>
                    <a:ln w="19050">
                      <a:solidFill>
                        <a:schemeClr val="lt1"/>
                      </a:solidFill>
                    </a:ln>
                    <a:effectLst/>
                  </c:spPr>
                  <c:extLst xmlns:c15="http://schemas.microsoft.com/office/drawing/2012/chart">
                    <c:ext xmlns:c16="http://schemas.microsoft.com/office/drawing/2014/chart" uri="{C3380CC4-5D6E-409C-BE32-E72D297353CC}">
                      <c16:uniqueId val="{00000199-C75F-4D29-83F6-4FB9C9B0465D}"/>
                    </c:ext>
                  </c:extLst>
                </c:dPt>
                <c:dPt>
                  <c:idx val="7"/>
                  <c:bubble3D val="0"/>
                  <c:spPr>
                    <a:solidFill>
                      <a:schemeClr val="accent2">
                        <a:lumMod val="60000"/>
                      </a:schemeClr>
                    </a:solidFill>
                    <a:ln w="19050">
                      <a:solidFill>
                        <a:schemeClr val="lt1"/>
                      </a:solidFill>
                    </a:ln>
                    <a:effectLst/>
                  </c:spPr>
                  <c:extLst xmlns:c15="http://schemas.microsoft.com/office/drawing/2012/chart">
                    <c:ext xmlns:c16="http://schemas.microsoft.com/office/drawing/2014/chart" uri="{C3380CC4-5D6E-409C-BE32-E72D297353CC}">
                      <c16:uniqueId val="{0000019B-C75F-4D29-83F6-4FB9C9B0465D}"/>
                    </c:ext>
                  </c:extLst>
                </c:dPt>
                <c:dPt>
                  <c:idx val="8"/>
                  <c:bubble3D val="0"/>
                  <c:spPr>
                    <a:solidFill>
                      <a:schemeClr val="accent3">
                        <a:lumMod val="60000"/>
                      </a:schemeClr>
                    </a:solidFill>
                    <a:ln w="19050">
                      <a:solidFill>
                        <a:schemeClr val="lt1"/>
                      </a:solidFill>
                    </a:ln>
                    <a:effectLst/>
                  </c:spPr>
                  <c:extLst xmlns:c15="http://schemas.microsoft.com/office/drawing/2012/chart">
                    <c:ext xmlns:c16="http://schemas.microsoft.com/office/drawing/2014/chart" uri="{C3380CC4-5D6E-409C-BE32-E72D297353CC}">
                      <c16:uniqueId val="{0000019D-C75F-4D29-83F6-4FB9C9B0465D}"/>
                    </c:ext>
                  </c:extLst>
                </c:dPt>
                <c:dPt>
                  <c:idx val="9"/>
                  <c:bubble3D val="0"/>
                  <c:spPr>
                    <a:solidFill>
                      <a:schemeClr val="accent4">
                        <a:lumMod val="60000"/>
                      </a:schemeClr>
                    </a:solidFill>
                    <a:ln w="19050">
                      <a:solidFill>
                        <a:schemeClr val="lt1"/>
                      </a:solidFill>
                    </a:ln>
                    <a:effectLst/>
                  </c:spPr>
                  <c:extLst xmlns:c15="http://schemas.microsoft.com/office/drawing/2012/chart">
                    <c:ext xmlns:c16="http://schemas.microsoft.com/office/drawing/2014/chart" uri="{C3380CC4-5D6E-409C-BE32-E72D297353CC}">
                      <c16:uniqueId val="{0000019F-C75F-4D29-83F6-4FB9C9B0465D}"/>
                    </c:ext>
                  </c:extLst>
                </c:dPt>
                <c:dPt>
                  <c:idx val="10"/>
                  <c:bubble3D val="0"/>
                  <c:spPr>
                    <a:solidFill>
                      <a:schemeClr val="accent5">
                        <a:lumMod val="60000"/>
                      </a:schemeClr>
                    </a:solidFill>
                    <a:ln w="19050">
                      <a:solidFill>
                        <a:schemeClr val="lt1"/>
                      </a:solidFill>
                    </a:ln>
                    <a:effectLst/>
                  </c:spPr>
                  <c:extLst xmlns:c15="http://schemas.microsoft.com/office/drawing/2012/chart">
                    <c:ext xmlns:c16="http://schemas.microsoft.com/office/drawing/2014/chart" uri="{C3380CC4-5D6E-409C-BE32-E72D297353CC}">
                      <c16:uniqueId val="{000001A1-C75F-4D29-83F6-4FB9C9B0465D}"/>
                    </c:ext>
                  </c:extLst>
                </c:dPt>
                <c:dPt>
                  <c:idx val="11"/>
                  <c:bubble3D val="0"/>
                  <c:spPr>
                    <a:solidFill>
                      <a:schemeClr val="accent6">
                        <a:lumMod val="60000"/>
                      </a:schemeClr>
                    </a:solidFill>
                    <a:ln w="19050">
                      <a:solidFill>
                        <a:schemeClr val="lt1"/>
                      </a:solidFill>
                    </a:ln>
                    <a:effectLst/>
                  </c:spPr>
                  <c:extLst xmlns:c15="http://schemas.microsoft.com/office/drawing/2012/chart">
                    <c:ext xmlns:c16="http://schemas.microsoft.com/office/drawing/2014/chart" uri="{C3380CC4-5D6E-409C-BE32-E72D297353CC}">
                      <c16:uniqueId val="{000001A3-C75F-4D29-83F6-4FB9C9B0465D}"/>
                    </c:ext>
                  </c:extLst>
                </c:dPt>
                <c:dPt>
                  <c:idx val="12"/>
                  <c:bubble3D val="0"/>
                  <c:spPr>
                    <a:solidFill>
                      <a:schemeClr val="accent1">
                        <a:lumMod val="80000"/>
                        <a:lumOff val="20000"/>
                      </a:schemeClr>
                    </a:solidFill>
                    <a:ln w="19050">
                      <a:solidFill>
                        <a:schemeClr val="lt1"/>
                      </a:solidFill>
                    </a:ln>
                    <a:effectLst/>
                  </c:spPr>
                  <c:extLst xmlns:c15="http://schemas.microsoft.com/office/drawing/2012/chart">
                    <c:ext xmlns:c16="http://schemas.microsoft.com/office/drawing/2014/chart" uri="{C3380CC4-5D6E-409C-BE32-E72D297353CC}">
                      <c16:uniqueId val="{000001A5-C75F-4D29-83F6-4FB9C9B0465D}"/>
                    </c:ext>
                  </c:extLst>
                </c:dPt>
                <c:dPt>
                  <c:idx val="13"/>
                  <c:bubble3D val="0"/>
                  <c:spPr>
                    <a:solidFill>
                      <a:schemeClr val="accent2">
                        <a:lumMod val="80000"/>
                        <a:lumOff val="20000"/>
                      </a:schemeClr>
                    </a:solidFill>
                    <a:ln w="19050">
                      <a:solidFill>
                        <a:schemeClr val="lt1"/>
                      </a:solidFill>
                    </a:ln>
                    <a:effectLst/>
                  </c:spPr>
                  <c:extLst xmlns:c15="http://schemas.microsoft.com/office/drawing/2012/chart">
                    <c:ext xmlns:c16="http://schemas.microsoft.com/office/drawing/2014/chart" uri="{C3380CC4-5D6E-409C-BE32-E72D297353CC}">
                      <c16:uniqueId val="{000001A7-C75F-4D29-83F6-4FB9C9B0465D}"/>
                    </c:ext>
                  </c:extLst>
                </c:dPt>
                <c:dPt>
                  <c:idx val="14"/>
                  <c:bubble3D val="0"/>
                  <c:spPr>
                    <a:solidFill>
                      <a:schemeClr val="accent3">
                        <a:lumMod val="80000"/>
                        <a:lumOff val="20000"/>
                      </a:schemeClr>
                    </a:solidFill>
                    <a:ln w="19050">
                      <a:solidFill>
                        <a:schemeClr val="lt1"/>
                      </a:solidFill>
                    </a:ln>
                    <a:effectLst/>
                  </c:spPr>
                  <c:extLst xmlns:c15="http://schemas.microsoft.com/office/drawing/2012/chart">
                    <c:ext xmlns:c16="http://schemas.microsoft.com/office/drawing/2014/chart" uri="{C3380CC4-5D6E-409C-BE32-E72D297353CC}">
                      <c16:uniqueId val="{000001A9-C75F-4D29-83F6-4FB9C9B0465D}"/>
                    </c:ext>
                  </c:extLst>
                </c:dPt>
                <c:dPt>
                  <c:idx val="15"/>
                  <c:bubble3D val="0"/>
                  <c:spPr>
                    <a:solidFill>
                      <a:schemeClr val="accent4">
                        <a:lumMod val="80000"/>
                        <a:lumOff val="20000"/>
                      </a:schemeClr>
                    </a:solidFill>
                    <a:ln w="19050">
                      <a:solidFill>
                        <a:schemeClr val="lt1"/>
                      </a:solidFill>
                    </a:ln>
                    <a:effectLst/>
                  </c:spPr>
                  <c:extLst xmlns:c15="http://schemas.microsoft.com/office/drawing/2012/chart">
                    <c:ext xmlns:c16="http://schemas.microsoft.com/office/drawing/2014/chart" uri="{C3380CC4-5D6E-409C-BE32-E72D297353CC}">
                      <c16:uniqueId val="{000001AB-C75F-4D29-83F6-4FB9C9B0465D}"/>
                    </c:ext>
                  </c:extLst>
                </c:dPt>
                <c:cat>
                  <c:strRef>
                    <c:extLst xmlns:c15="http://schemas.microsoft.com/office/drawing/2012/chart">
                      <c:ext xmlns:c15="http://schemas.microsoft.com/office/drawing/2012/chart" uri="{02D57815-91ED-43cb-92C2-25804820EDAC}">
                        <c15:formulaRef>
                          <c15:sqref>Sheet1!$A$3:$A$18</c15:sqref>
                        </c15:formulaRef>
                      </c:ext>
                    </c:extLst>
                    <c:strCache>
                      <c:ptCount val="16"/>
                      <c:pt idx="0">
                        <c:v>ADKC Centre based Massage Therapy</c:v>
                      </c:pt>
                      <c:pt idx="1">
                        <c:v>ADKC Home based Massage </c:v>
                      </c:pt>
                      <c:pt idx="2">
                        <c:v>AUK Befriending</c:v>
                      </c:pt>
                      <c:pt idx="3">
                        <c:v>AUK Carers Respite </c:v>
                      </c:pt>
                      <c:pt idx="4">
                        <c:v>AUK Decluttering</c:v>
                      </c:pt>
                      <c:pt idx="5">
                        <c:v>AUK Dementia 1:1 </c:v>
                      </c:pt>
                      <c:pt idx="6">
                        <c:v>AUK Escorting</c:v>
                      </c:pt>
                      <c:pt idx="7">
                        <c:v>AUK Information And Advice</c:v>
                      </c:pt>
                      <c:pt idx="8">
                        <c:v>AUK Chair based Exercise and Walking Support</c:v>
                      </c:pt>
                      <c:pt idx="9">
                        <c:v>CABW Information &amp; Advice</c:v>
                      </c:pt>
                      <c:pt idx="10">
                        <c:v>OA Link Up</c:v>
                      </c:pt>
                      <c:pt idx="11">
                        <c:v>OA Men's Only Activity</c:v>
                      </c:pt>
                      <c:pt idx="12">
                        <c:v>OA Tech in Arabic </c:v>
                      </c:pt>
                      <c:pt idx="13">
                        <c:v>BME Health Forum</c:v>
                      </c:pt>
                      <c:pt idx="14">
                        <c:v>Pamodzi</c:v>
                      </c:pt>
                      <c:pt idx="15">
                        <c:v>Playground </c:v>
                      </c:pt>
                    </c:strCache>
                  </c:strRef>
                </c:cat>
                <c:val>
                  <c:numRef>
                    <c:extLst xmlns:c15="http://schemas.microsoft.com/office/drawing/2012/chart">
                      <c:ext xmlns:c15="http://schemas.microsoft.com/office/drawing/2012/chart" uri="{02D57815-91ED-43cb-92C2-25804820EDAC}">
                        <c15:formulaRef>
                          <c15:sqref>Sheet1!$M$3:$M$18</c15:sqref>
                        </c15:formulaRef>
                      </c:ext>
                    </c:extLst>
                    <c:numCache>
                      <c:formatCode>0</c:formatCode>
                      <c:ptCount val="16"/>
                      <c:pt idx="0">
                        <c:v>5</c:v>
                      </c:pt>
                      <c:pt idx="1">
                        <c:v>9</c:v>
                      </c:pt>
                      <c:pt idx="2" formatCode="General">
                        <c:v>3</c:v>
                      </c:pt>
                      <c:pt idx="3" formatCode="General">
                        <c:v>4</c:v>
                      </c:pt>
                      <c:pt idx="4" formatCode="General">
                        <c:v>1</c:v>
                      </c:pt>
                      <c:pt idx="5" formatCode="General">
                        <c:v>5</c:v>
                      </c:pt>
                      <c:pt idx="6" formatCode="General">
                        <c:v>2</c:v>
                      </c:pt>
                      <c:pt idx="7">
                        <c:v>17</c:v>
                      </c:pt>
                      <c:pt idx="8">
                        <c:v>10</c:v>
                      </c:pt>
                      <c:pt idx="9">
                        <c:v>6</c:v>
                      </c:pt>
                      <c:pt idx="10">
                        <c:v>11</c:v>
                      </c:pt>
                      <c:pt idx="11">
                        <c:v>2</c:v>
                      </c:pt>
                      <c:pt idx="12">
                        <c:v>1</c:v>
                      </c:pt>
                    </c:numCache>
                  </c:numRef>
                </c:val>
                <c:extLst xmlns:c15="http://schemas.microsoft.com/office/drawing/2012/chart">
                  <c:ext xmlns:c16="http://schemas.microsoft.com/office/drawing/2014/chart" uri="{C3380CC4-5D6E-409C-BE32-E72D297353CC}">
                    <c16:uniqueId val="{000001AC-C75F-4D29-83F6-4FB9C9B0465D}"/>
                  </c:ext>
                </c:extLst>
              </c15:ser>
            </c15:filteredPieSeries>
          </c:ext>
        </c:extLst>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a:solidFill>
            <a:srgbClr val="FFFF00"/>
          </a:solidFill>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en-US" sz="2400" b="0" i="0" u="none" strike="noStrike" kern="1200" spc="0" baseline="0" dirty="0" smtClean="0">
                <a:solidFill>
                  <a:srgbClr val="FFFF00"/>
                </a:solidFill>
                <a:latin typeface="+mn-lt"/>
                <a:ea typeface="+mn-ea"/>
                <a:cs typeface="+mn-cs"/>
              </a:defRPr>
            </a:pPr>
            <a:r>
              <a:rPr lang="en-US" sz="2400" b="0" i="0" u="none" strike="noStrike" kern="1200" spc="0" baseline="0" dirty="0">
                <a:solidFill>
                  <a:srgbClr val="FFFF00"/>
                </a:solidFill>
                <a:latin typeface="+mn-lt"/>
                <a:ea typeface="+mn-ea"/>
                <a:cs typeface="+mn-cs"/>
              </a:rPr>
              <a:t>Delivery </a:t>
            </a:r>
          </a:p>
        </c:rich>
      </c:tx>
      <c:layout>
        <c:manualLayout>
          <c:xMode val="edge"/>
          <c:yMode val="edge"/>
          <c:x val="0.4215559487087383"/>
          <c:y val="0.96400275028808802"/>
        </c:manualLayout>
      </c:layout>
      <c:overlay val="0"/>
      <c:spPr>
        <a:noFill/>
        <a:ln>
          <a:noFill/>
        </a:ln>
        <a:effectLst/>
      </c:spPr>
      <c:txPr>
        <a:bodyPr rot="0" spcFirstLastPara="1" vertOverflow="ellipsis" vert="horz" wrap="square" anchor="ctr" anchorCtr="1"/>
        <a:lstStyle/>
        <a:p>
          <a:pPr>
            <a:defRPr lang="en-US" sz="2400" b="0" i="0" u="none" strike="noStrike" kern="1200" spc="0" baseline="0" dirty="0" smtClean="0">
              <a:solidFill>
                <a:srgbClr val="FFFF00"/>
              </a:solidFill>
              <a:latin typeface="+mn-lt"/>
              <a:ea typeface="+mn-ea"/>
              <a:cs typeface="+mn-cs"/>
            </a:defRPr>
          </a:pPr>
          <a:endParaRPr lang="en-US"/>
        </a:p>
      </c:txPr>
    </c:title>
    <c:autoTitleDeleted val="0"/>
    <c:plotArea>
      <c:layout/>
      <c:pieChart>
        <c:varyColors val="1"/>
        <c:ser>
          <c:idx val="12"/>
          <c:order val="12"/>
          <c:tx>
            <c:strRef>
              <c:f>Sheet1!$N$23</c:f>
              <c:strCache>
                <c:ptCount val="1"/>
                <c:pt idx="0">
                  <c:v>Cumulative </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E73D-4684-990D-AD8C268F1328}"/>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E73D-4684-990D-AD8C268F1328}"/>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E73D-4684-990D-AD8C268F1328}"/>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E73D-4684-990D-AD8C268F1328}"/>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E73D-4684-990D-AD8C268F1328}"/>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E73D-4684-990D-AD8C268F1328}"/>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E73D-4684-990D-AD8C268F1328}"/>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F-E73D-4684-990D-AD8C268F1328}"/>
              </c:ext>
            </c:extLst>
          </c:dPt>
          <c:dPt>
            <c:idx val="8"/>
            <c:bubble3D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11-E73D-4684-990D-AD8C268F1328}"/>
              </c:ext>
            </c:extLst>
          </c:dPt>
          <c:dPt>
            <c:idx val="9"/>
            <c:bubble3D val="0"/>
            <c:spPr>
              <a:solidFill>
                <a:schemeClr val="accent4">
                  <a:lumMod val="60000"/>
                </a:schemeClr>
              </a:solidFill>
              <a:ln w="19050">
                <a:solidFill>
                  <a:schemeClr val="lt1"/>
                </a:solidFill>
              </a:ln>
              <a:effectLst/>
            </c:spPr>
            <c:extLst>
              <c:ext xmlns:c16="http://schemas.microsoft.com/office/drawing/2014/chart" uri="{C3380CC4-5D6E-409C-BE32-E72D297353CC}">
                <c16:uniqueId val="{00000013-E73D-4684-990D-AD8C268F1328}"/>
              </c:ext>
            </c:extLst>
          </c:dPt>
          <c:dPt>
            <c:idx val="10"/>
            <c:bubble3D val="0"/>
            <c:spPr>
              <a:solidFill>
                <a:schemeClr val="accent5">
                  <a:lumMod val="60000"/>
                </a:schemeClr>
              </a:solidFill>
              <a:ln w="19050">
                <a:solidFill>
                  <a:schemeClr val="lt1"/>
                </a:solidFill>
              </a:ln>
              <a:effectLst/>
            </c:spPr>
            <c:extLst>
              <c:ext xmlns:c16="http://schemas.microsoft.com/office/drawing/2014/chart" uri="{C3380CC4-5D6E-409C-BE32-E72D297353CC}">
                <c16:uniqueId val="{00000015-E73D-4684-990D-AD8C268F1328}"/>
              </c:ext>
            </c:extLst>
          </c:dPt>
          <c:dPt>
            <c:idx val="11"/>
            <c:bubble3D val="0"/>
            <c:spPr>
              <a:solidFill>
                <a:schemeClr val="accent6">
                  <a:lumMod val="60000"/>
                </a:schemeClr>
              </a:solidFill>
              <a:ln w="19050">
                <a:solidFill>
                  <a:schemeClr val="lt1"/>
                </a:solidFill>
              </a:ln>
              <a:effectLst/>
            </c:spPr>
            <c:extLst>
              <c:ext xmlns:c16="http://schemas.microsoft.com/office/drawing/2014/chart" uri="{C3380CC4-5D6E-409C-BE32-E72D297353CC}">
                <c16:uniqueId val="{00000017-E73D-4684-990D-AD8C268F1328}"/>
              </c:ext>
            </c:extLst>
          </c:dPt>
          <c:dPt>
            <c:idx val="12"/>
            <c:bubble3D val="0"/>
            <c:spPr>
              <a:solidFill>
                <a:schemeClr val="accent1">
                  <a:lumMod val="80000"/>
                  <a:lumOff val="20000"/>
                </a:schemeClr>
              </a:solidFill>
              <a:ln w="19050">
                <a:solidFill>
                  <a:schemeClr val="lt1"/>
                </a:solidFill>
              </a:ln>
              <a:effectLst/>
            </c:spPr>
            <c:extLst>
              <c:ext xmlns:c16="http://schemas.microsoft.com/office/drawing/2014/chart" uri="{C3380CC4-5D6E-409C-BE32-E72D297353CC}">
                <c16:uniqueId val="{00000019-E73D-4684-990D-AD8C268F1328}"/>
              </c:ext>
            </c:extLst>
          </c:dPt>
          <c:dPt>
            <c:idx val="13"/>
            <c:bubble3D val="0"/>
            <c:spPr>
              <a:solidFill>
                <a:schemeClr val="accent2">
                  <a:lumMod val="80000"/>
                  <a:lumOff val="20000"/>
                </a:schemeClr>
              </a:solidFill>
              <a:ln w="19050">
                <a:solidFill>
                  <a:schemeClr val="lt1"/>
                </a:solidFill>
              </a:ln>
              <a:effectLst/>
            </c:spPr>
            <c:extLst>
              <c:ext xmlns:c16="http://schemas.microsoft.com/office/drawing/2014/chart" uri="{C3380CC4-5D6E-409C-BE32-E72D297353CC}">
                <c16:uniqueId val="{0000001B-E73D-4684-990D-AD8C268F1328}"/>
              </c:ext>
            </c:extLst>
          </c:dPt>
          <c:dPt>
            <c:idx val="14"/>
            <c:bubble3D val="0"/>
            <c:spPr>
              <a:solidFill>
                <a:schemeClr val="accent3">
                  <a:lumMod val="80000"/>
                  <a:lumOff val="20000"/>
                </a:schemeClr>
              </a:solidFill>
              <a:ln w="19050">
                <a:solidFill>
                  <a:schemeClr val="lt1"/>
                </a:solidFill>
              </a:ln>
              <a:effectLst/>
            </c:spPr>
            <c:extLst>
              <c:ext xmlns:c16="http://schemas.microsoft.com/office/drawing/2014/chart" uri="{C3380CC4-5D6E-409C-BE32-E72D297353CC}">
                <c16:uniqueId val="{0000001D-E73D-4684-990D-AD8C268F1328}"/>
              </c:ext>
            </c:extLst>
          </c:dPt>
          <c:dPt>
            <c:idx val="15"/>
            <c:bubble3D val="0"/>
            <c:spPr>
              <a:solidFill>
                <a:schemeClr val="accent4">
                  <a:lumMod val="80000"/>
                  <a:lumOff val="20000"/>
                </a:schemeClr>
              </a:solidFill>
              <a:ln w="19050">
                <a:solidFill>
                  <a:schemeClr val="lt1"/>
                </a:solidFill>
              </a:ln>
              <a:effectLst/>
            </c:spPr>
            <c:extLst>
              <c:ext xmlns:c16="http://schemas.microsoft.com/office/drawing/2014/chart" uri="{C3380CC4-5D6E-409C-BE32-E72D297353CC}">
                <c16:uniqueId val="{0000001F-E73D-4684-990D-AD8C268F1328}"/>
              </c:ext>
            </c:extLst>
          </c:dPt>
          <c:dPt>
            <c:idx val="16"/>
            <c:bubble3D val="0"/>
            <c:spPr>
              <a:solidFill>
                <a:schemeClr val="accent5">
                  <a:lumMod val="80000"/>
                  <a:lumOff val="20000"/>
                </a:schemeClr>
              </a:solidFill>
              <a:ln w="19050">
                <a:solidFill>
                  <a:schemeClr val="lt1"/>
                </a:solidFill>
              </a:ln>
              <a:effectLst/>
            </c:spPr>
            <c:extLst>
              <c:ext xmlns:c16="http://schemas.microsoft.com/office/drawing/2014/chart" uri="{C3380CC4-5D6E-409C-BE32-E72D297353CC}">
                <c16:uniqueId val="{00000021-E73D-4684-990D-AD8C268F1328}"/>
              </c:ext>
            </c:extLst>
          </c:dPt>
          <c:dPt>
            <c:idx val="17"/>
            <c:bubble3D val="0"/>
            <c:spPr>
              <a:solidFill>
                <a:schemeClr val="accent6">
                  <a:lumMod val="80000"/>
                  <a:lumOff val="20000"/>
                </a:schemeClr>
              </a:solidFill>
              <a:ln w="19050">
                <a:solidFill>
                  <a:schemeClr val="lt1"/>
                </a:solidFill>
              </a:ln>
              <a:effectLst/>
            </c:spPr>
            <c:extLst>
              <c:ext xmlns:c16="http://schemas.microsoft.com/office/drawing/2014/chart" uri="{C3380CC4-5D6E-409C-BE32-E72D297353CC}">
                <c16:uniqueId val="{00000023-E73D-4684-990D-AD8C268F1328}"/>
              </c:ext>
            </c:extLst>
          </c:dPt>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rgbClr val="FFFF00"/>
                    </a:solidFill>
                    <a:latin typeface="+mn-lt"/>
                    <a:ea typeface="+mn-ea"/>
                    <a:cs typeface="+mn-cs"/>
                  </a:defRPr>
                </a:pPr>
                <a:endParaRPr lang="en-US"/>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Sheet1!$A$24:$A$41</c:f>
              <c:strCache>
                <c:ptCount val="18"/>
                <c:pt idx="0">
                  <c:v>ADKC Centre based Massage Therapy</c:v>
                </c:pt>
                <c:pt idx="1">
                  <c:v>ADKC Home based Massage </c:v>
                </c:pt>
                <c:pt idx="2">
                  <c:v>AUK Befriending</c:v>
                </c:pt>
                <c:pt idx="3">
                  <c:v>AUK Carers Respite </c:v>
                </c:pt>
                <c:pt idx="4">
                  <c:v>AUK Decluttering</c:v>
                </c:pt>
                <c:pt idx="5">
                  <c:v>AUK Dementia 1:1 </c:v>
                </c:pt>
                <c:pt idx="6">
                  <c:v>AUK Escorting</c:v>
                </c:pt>
                <c:pt idx="7">
                  <c:v>AUK Information And Advice</c:v>
                </c:pt>
                <c:pt idx="8">
                  <c:v>Chair based Exercise  and Walking Support combined </c:v>
                </c:pt>
                <c:pt idx="9">
                  <c:v>CABW Information &amp; Advice</c:v>
                </c:pt>
                <c:pt idx="10">
                  <c:v>OA Link Up</c:v>
                </c:pt>
                <c:pt idx="11">
                  <c:v>OA Men's Only Activity</c:v>
                </c:pt>
                <c:pt idx="12">
                  <c:v>OA Tech in Arabic </c:v>
                </c:pt>
                <c:pt idx="13">
                  <c:v>BME Health Forum</c:v>
                </c:pt>
                <c:pt idx="14">
                  <c:v>BME Health Forum spot </c:v>
                </c:pt>
                <c:pt idx="15">
                  <c:v>Pamodzi</c:v>
                </c:pt>
                <c:pt idx="16">
                  <c:v>Pamodzi spot </c:v>
                </c:pt>
                <c:pt idx="17">
                  <c:v>Playground </c:v>
                </c:pt>
              </c:strCache>
            </c:strRef>
          </c:cat>
          <c:val>
            <c:numRef>
              <c:f>Sheet1!$N$24:$N$41</c:f>
              <c:numCache>
                <c:formatCode>General</c:formatCode>
                <c:ptCount val="18"/>
                <c:pt idx="0">
                  <c:v>207</c:v>
                </c:pt>
                <c:pt idx="1">
                  <c:v>438</c:v>
                </c:pt>
                <c:pt idx="2">
                  <c:v>207</c:v>
                </c:pt>
                <c:pt idx="3">
                  <c:v>75</c:v>
                </c:pt>
                <c:pt idx="4">
                  <c:v>83</c:v>
                </c:pt>
                <c:pt idx="5">
                  <c:v>95</c:v>
                </c:pt>
                <c:pt idx="6">
                  <c:v>63</c:v>
                </c:pt>
                <c:pt idx="7">
                  <c:v>550</c:v>
                </c:pt>
                <c:pt idx="8">
                  <c:v>275</c:v>
                </c:pt>
                <c:pt idx="9">
                  <c:v>179</c:v>
                </c:pt>
                <c:pt idx="10">
                  <c:v>634</c:v>
                </c:pt>
                <c:pt idx="11">
                  <c:v>138</c:v>
                </c:pt>
                <c:pt idx="12">
                  <c:v>3</c:v>
                </c:pt>
                <c:pt idx="13">
                  <c:v>11</c:v>
                </c:pt>
              </c:numCache>
            </c:numRef>
          </c:val>
          <c:extLst>
            <c:ext xmlns:c16="http://schemas.microsoft.com/office/drawing/2014/chart" uri="{C3380CC4-5D6E-409C-BE32-E72D297353CC}">
              <c16:uniqueId val="{00000024-E73D-4684-990D-AD8C268F1328}"/>
            </c:ext>
          </c:extLst>
        </c:ser>
        <c:dLbls>
          <c:showLegendKey val="0"/>
          <c:showVal val="0"/>
          <c:showCatName val="0"/>
          <c:showSerName val="0"/>
          <c:showPercent val="0"/>
          <c:showBubbleSize val="0"/>
          <c:showLeaderLines val="1"/>
        </c:dLbls>
        <c:firstSliceAng val="0"/>
        <c:extLst>
          <c:ext xmlns:c15="http://schemas.microsoft.com/office/drawing/2012/chart" uri="{02D57815-91ED-43cb-92C2-25804820EDAC}">
            <c15:filteredPieSeries>
              <c15:ser>
                <c:idx val="0"/>
                <c:order val="0"/>
                <c:tx>
                  <c:strRef>
                    <c:extLst>
                      <c:ext uri="{02D57815-91ED-43cb-92C2-25804820EDAC}">
                        <c15:formulaRef>
                          <c15:sqref>Sheet1!$B$23</c15:sqref>
                        </c15:formulaRef>
                      </c:ext>
                    </c:extLst>
                    <c:strCache>
                      <c:ptCount val="1"/>
                      <c:pt idx="0">
                        <c:v>Apr-24</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26-E73D-4684-990D-AD8C268F1328}"/>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28-E73D-4684-990D-AD8C268F1328}"/>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2A-E73D-4684-990D-AD8C268F1328}"/>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2C-E73D-4684-990D-AD8C268F1328}"/>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2E-E73D-4684-990D-AD8C268F1328}"/>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30-E73D-4684-990D-AD8C268F1328}"/>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32-E73D-4684-990D-AD8C268F1328}"/>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34-E73D-4684-990D-AD8C268F1328}"/>
                    </c:ext>
                  </c:extLst>
                </c:dPt>
                <c:dPt>
                  <c:idx val="8"/>
                  <c:bubble3D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36-E73D-4684-990D-AD8C268F1328}"/>
                    </c:ext>
                  </c:extLst>
                </c:dPt>
                <c:dPt>
                  <c:idx val="9"/>
                  <c:bubble3D val="0"/>
                  <c:spPr>
                    <a:solidFill>
                      <a:schemeClr val="accent4">
                        <a:lumMod val="60000"/>
                      </a:schemeClr>
                    </a:solidFill>
                    <a:ln w="19050">
                      <a:solidFill>
                        <a:schemeClr val="lt1"/>
                      </a:solidFill>
                    </a:ln>
                    <a:effectLst/>
                  </c:spPr>
                  <c:extLst>
                    <c:ext xmlns:c16="http://schemas.microsoft.com/office/drawing/2014/chart" uri="{C3380CC4-5D6E-409C-BE32-E72D297353CC}">
                      <c16:uniqueId val="{00000038-E73D-4684-990D-AD8C268F1328}"/>
                    </c:ext>
                  </c:extLst>
                </c:dPt>
                <c:dPt>
                  <c:idx val="10"/>
                  <c:bubble3D val="0"/>
                  <c:spPr>
                    <a:solidFill>
                      <a:schemeClr val="accent5">
                        <a:lumMod val="60000"/>
                      </a:schemeClr>
                    </a:solidFill>
                    <a:ln w="19050">
                      <a:solidFill>
                        <a:schemeClr val="lt1"/>
                      </a:solidFill>
                    </a:ln>
                    <a:effectLst/>
                  </c:spPr>
                  <c:extLst>
                    <c:ext xmlns:c16="http://schemas.microsoft.com/office/drawing/2014/chart" uri="{C3380CC4-5D6E-409C-BE32-E72D297353CC}">
                      <c16:uniqueId val="{0000003A-E73D-4684-990D-AD8C268F1328}"/>
                    </c:ext>
                  </c:extLst>
                </c:dPt>
                <c:dPt>
                  <c:idx val="11"/>
                  <c:bubble3D val="0"/>
                  <c:spPr>
                    <a:solidFill>
                      <a:schemeClr val="accent6">
                        <a:lumMod val="60000"/>
                      </a:schemeClr>
                    </a:solidFill>
                    <a:ln w="19050">
                      <a:solidFill>
                        <a:schemeClr val="lt1"/>
                      </a:solidFill>
                    </a:ln>
                    <a:effectLst/>
                  </c:spPr>
                  <c:extLst>
                    <c:ext xmlns:c16="http://schemas.microsoft.com/office/drawing/2014/chart" uri="{C3380CC4-5D6E-409C-BE32-E72D297353CC}">
                      <c16:uniqueId val="{0000003C-E73D-4684-990D-AD8C268F1328}"/>
                    </c:ext>
                  </c:extLst>
                </c:dPt>
                <c:dPt>
                  <c:idx val="12"/>
                  <c:bubble3D val="0"/>
                  <c:spPr>
                    <a:solidFill>
                      <a:schemeClr val="accent1">
                        <a:lumMod val="80000"/>
                        <a:lumOff val="20000"/>
                      </a:schemeClr>
                    </a:solidFill>
                    <a:ln w="19050">
                      <a:solidFill>
                        <a:schemeClr val="lt1"/>
                      </a:solidFill>
                    </a:ln>
                    <a:effectLst/>
                  </c:spPr>
                  <c:extLst>
                    <c:ext xmlns:c16="http://schemas.microsoft.com/office/drawing/2014/chart" uri="{C3380CC4-5D6E-409C-BE32-E72D297353CC}">
                      <c16:uniqueId val="{0000003E-E73D-4684-990D-AD8C268F1328}"/>
                    </c:ext>
                  </c:extLst>
                </c:dPt>
                <c:dPt>
                  <c:idx val="13"/>
                  <c:bubble3D val="0"/>
                  <c:spPr>
                    <a:solidFill>
                      <a:schemeClr val="accent2">
                        <a:lumMod val="80000"/>
                        <a:lumOff val="20000"/>
                      </a:schemeClr>
                    </a:solidFill>
                    <a:ln w="19050">
                      <a:solidFill>
                        <a:schemeClr val="lt1"/>
                      </a:solidFill>
                    </a:ln>
                    <a:effectLst/>
                  </c:spPr>
                  <c:extLst>
                    <c:ext xmlns:c16="http://schemas.microsoft.com/office/drawing/2014/chart" uri="{C3380CC4-5D6E-409C-BE32-E72D297353CC}">
                      <c16:uniqueId val="{00000040-E73D-4684-990D-AD8C268F1328}"/>
                    </c:ext>
                  </c:extLst>
                </c:dPt>
                <c:dPt>
                  <c:idx val="14"/>
                  <c:bubble3D val="0"/>
                  <c:spPr>
                    <a:solidFill>
                      <a:schemeClr val="accent3">
                        <a:lumMod val="80000"/>
                        <a:lumOff val="20000"/>
                      </a:schemeClr>
                    </a:solidFill>
                    <a:ln w="19050">
                      <a:solidFill>
                        <a:schemeClr val="lt1"/>
                      </a:solidFill>
                    </a:ln>
                    <a:effectLst/>
                  </c:spPr>
                  <c:extLst>
                    <c:ext xmlns:c16="http://schemas.microsoft.com/office/drawing/2014/chart" uri="{C3380CC4-5D6E-409C-BE32-E72D297353CC}">
                      <c16:uniqueId val="{00000042-E73D-4684-990D-AD8C268F1328}"/>
                    </c:ext>
                  </c:extLst>
                </c:dPt>
                <c:dPt>
                  <c:idx val="15"/>
                  <c:bubble3D val="0"/>
                  <c:spPr>
                    <a:solidFill>
                      <a:schemeClr val="accent4">
                        <a:lumMod val="80000"/>
                        <a:lumOff val="20000"/>
                      </a:schemeClr>
                    </a:solidFill>
                    <a:ln w="19050">
                      <a:solidFill>
                        <a:schemeClr val="lt1"/>
                      </a:solidFill>
                    </a:ln>
                    <a:effectLst/>
                  </c:spPr>
                  <c:extLst>
                    <c:ext xmlns:c16="http://schemas.microsoft.com/office/drawing/2014/chart" uri="{C3380CC4-5D6E-409C-BE32-E72D297353CC}">
                      <c16:uniqueId val="{00000044-E73D-4684-990D-AD8C268F1328}"/>
                    </c:ext>
                  </c:extLst>
                </c:dPt>
                <c:dPt>
                  <c:idx val="16"/>
                  <c:bubble3D val="0"/>
                  <c:spPr>
                    <a:solidFill>
                      <a:schemeClr val="accent5">
                        <a:lumMod val="80000"/>
                        <a:lumOff val="20000"/>
                      </a:schemeClr>
                    </a:solidFill>
                    <a:ln w="19050">
                      <a:solidFill>
                        <a:schemeClr val="lt1"/>
                      </a:solidFill>
                    </a:ln>
                    <a:effectLst/>
                  </c:spPr>
                  <c:extLst>
                    <c:ext xmlns:c16="http://schemas.microsoft.com/office/drawing/2014/chart" uri="{C3380CC4-5D6E-409C-BE32-E72D297353CC}">
                      <c16:uniqueId val="{00000046-E73D-4684-990D-AD8C268F1328}"/>
                    </c:ext>
                  </c:extLst>
                </c:dPt>
                <c:dPt>
                  <c:idx val="17"/>
                  <c:bubble3D val="0"/>
                  <c:spPr>
                    <a:solidFill>
                      <a:schemeClr val="accent6">
                        <a:lumMod val="80000"/>
                        <a:lumOff val="20000"/>
                      </a:schemeClr>
                    </a:solidFill>
                    <a:ln w="19050">
                      <a:solidFill>
                        <a:schemeClr val="lt1"/>
                      </a:solidFill>
                    </a:ln>
                    <a:effectLst/>
                  </c:spPr>
                  <c:extLst>
                    <c:ext xmlns:c16="http://schemas.microsoft.com/office/drawing/2014/chart" uri="{C3380CC4-5D6E-409C-BE32-E72D297353CC}">
                      <c16:uniqueId val="{00000048-E73D-4684-990D-AD8C268F1328}"/>
                    </c:ext>
                  </c:extLst>
                </c:dPt>
                <c:cat>
                  <c:strRef>
                    <c:extLst>
                      <c:ext uri="{02D57815-91ED-43cb-92C2-25804820EDAC}">
                        <c15:formulaRef>
                          <c15:sqref>Sheet1!$A$24:$A$41</c15:sqref>
                        </c15:formulaRef>
                      </c:ext>
                    </c:extLst>
                    <c:strCache>
                      <c:ptCount val="18"/>
                      <c:pt idx="0">
                        <c:v>ADKC Centre based Massage Therapy</c:v>
                      </c:pt>
                      <c:pt idx="1">
                        <c:v>ADKC Home based Massage </c:v>
                      </c:pt>
                      <c:pt idx="2">
                        <c:v>AUK Befriending</c:v>
                      </c:pt>
                      <c:pt idx="3">
                        <c:v>AUK Carers Respite </c:v>
                      </c:pt>
                      <c:pt idx="4">
                        <c:v>AUK Decluttering</c:v>
                      </c:pt>
                      <c:pt idx="5">
                        <c:v>AUK Dementia 1:1 </c:v>
                      </c:pt>
                      <c:pt idx="6">
                        <c:v>AUK Escorting</c:v>
                      </c:pt>
                      <c:pt idx="7">
                        <c:v>AUK Information And Advice</c:v>
                      </c:pt>
                      <c:pt idx="8">
                        <c:v>Chair based Exercise  and Walking Support combined </c:v>
                      </c:pt>
                      <c:pt idx="9">
                        <c:v>CABW Information &amp; Advice</c:v>
                      </c:pt>
                      <c:pt idx="10">
                        <c:v>OA Link Up</c:v>
                      </c:pt>
                      <c:pt idx="11">
                        <c:v>OA Men's Only Activity</c:v>
                      </c:pt>
                      <c:pt idx="12">
                        <c:v>OA Tech in Arabic </c:v>
                      </c:pt>
                      <c:pt idx="13">
                        <c:v>BME Health Forum</c:v>
                      </c:pt>
                      <c:pt idx="14">
                        <c:v>BME Health Forum spot </c:v>
                      </c:pt>
                      <c:pt idx="15">
                        <c:v>Pamodzi</c:v>
                      </c:pt>
                      <c:pt idx="16">
                        <c:v>Pamodzi spot </c:v>
                      </c:pt>
                      <c:pt idx="17">
                        <c:v>Playground </c:v>
                      </c:pt>
                    </c:strCache>
                  </c:strRef>
                </c:cat>
                <c:val>
                  <c:numRef>
                    <c:extLst>
                      <c:ext uri="{02D57815-91ED-43cb-92C2-25804820EDAC}">
                        <c15:formulaRef>
                          <c15:sqref>Sheet1!$B$24:$B$41</c15:sqref>
                        </c15:formulaRef>
                      </c:ext>
                    </c:extLst>
                    <c:numCache>
                      <c:formatCode>General</c:formatCode>
                      <c:ptCount val="18"/>
                      <c:pt idx="0">
                        <c:v>14</c:v>
                      </c:pt>
                      <c:pt idx="1">
                        <c:v>54</c:v>
                      </c:pt>
                      <c:pt idx="2">
                        <c:v>19</c:v>
                      </c:pt>
                      <c:pt idx="3">
                        <c:v>16</c:v>
                      </c:pt>
                      <c:pt idx="4">
                        <c:v>3</c:v>
                      </c:pt>
                      <c:pt idx="5">
                        <c:v>5</c:v>
                      </c:pt>
                      <c:pt idx="6">
                        <c:v>5</c:v>
                      </c:pt>
                      <c:pt idx="7">
                        <c:v>18</c:v>
                      </c:pt>
                      <c:pt idx="8">
                        <c:v>22</c:v>
                      </c:pt>
                      <c:pt idx="9">
                        <c:v>7</c:v>
                      </c:pt>
                      <c:pt idx="10">
                        <c:v>56</c:v>
                      </c:pt>
                      <c:pt idx="11">
                        <c:v>7</c:v>
                      </c:pt>
                    </c:numCache>
                  </c:numRef>
                </c:val>
                <c:extLst>
                  <c:ext xmlns:c16="http://schemas.microsoft.com/office/drawing/2014/chart" uri="{C3380CC4-5D6E-409C-BE32-E72D297353CC}">
                    <c16:uniqueId val="{00000049-E73D-4684-990D-AD8C268F1328}"/>
                  </c:ext>
                </c:extLst>
              </c15:ser>
            </c15:filteredPieSeries>
            <c15:filteredPieSeries>
              <c15:ser>
                <c:idx val="1"/>
                <c:order val="1"/>
                <c:tx>
                  <c:strRef>
                    <c:extLst xmlns:c15="http://schemas.microsoft.com/office/drawing/2012/chart">
                      <c:ext xmlns:c15="http://schemas.microsoft.com/office/drawing/2012/chart" uri="{02D57815-91ED-43cb-92C2-25804820EDAC}">
                        <c15:formulaRef>
                          <c15:sqref>Sheet1!$C$23</c15:sqref>
                        </c15:formulaRef>
                      </c:ext>
                    </c:extLst>
                    <c:strCache>
                      <c:ptCount val="1"/>
                      <c:pt idx="0">
                        <c:v>May-24</c:v>
                      </c:pt>
                    </c:strCache>
                  </c:strRef>
                </c:tx>
                <c:dPt>
                  <c:idx val="0"/>
                  <c:bubble3D val="0"/>
                  <c:spPr>
                    <a:solidFill>
                      <a:schemeClr val="accent1"/>
                    </a:solidFill>
                    <a:ln w="19050">
                      <a:solidFill>
                        <a:schemeClr val="lt1"/>
                      </a:solidFill>
                    </a:ln>
                    <a:effectLst/>
                  </c:spPr>
                  <c:extLst xmlns:c15="http://schemas.microsoft.com/office/drawing/2012/chart">
                    <c:ext xmlns:c16="http://schemas.microsoft.com/office/drawing/2014/chart" uri="{C3380CC4-5D6E-409C-BE32-E72D297353CC}">
                      <c16:uniqueId val="{0000004B-E73D-4684-990D-AD8C268F1328}"/>
                    </c:ext>
                  </c:extLst>
                </c:dPt>
                <c:dPt>
                  <c:idx val="1"/>
                  <c:bubble3D val="0"/>
                  <c:spPr>
                    <a:solidFill>
                      <a:schemeClr val="accent2"/>
                    </a:solidFill>
                    <a:ln w="19050">
                      <a:solidFill>
                        <a:schemeClr val="lt1"/>
                      </a:solidFill>
                    </a:ln>
                    <a:effectLst/>
                  </c:spPr>
                  <c:extLst xmlns:c15="http://schemas.microsoft.com/office/drawing/2012/chart">
                    <c:ext xmlns:c16="http://schemas.microsoft.com/office/drawing/2014/chart" uri="{C3380CC4-5D6E-409C-BE32-E72D297353CC}">
                      <c16:uniqueId val="{0000004D-E73D-4684-990D-AD8C268F1328}"/>
                    </c:ext>
                  </c:extLst>
                </c:dPt>
                <c:dPt>
                  <c:idx val="2"/>
                  <c:bubble3D val="0"/>
                  <c:spPr>
                    <a:solidFill>
                      <a:schemeClr val="accent3"/>
                    </a:solidFill>
                    <a:ln w="19050">
                      <a:solidFill>
                        <a:schemeClr val="lt1"/>
                      </a:solidFill>
                    </a:ln>
                    <a:effectLst/>
                  </c:spPr>
                  <c:extLst xmlns:c15="http://schemas.microsoft.com/office/drawing/2012/chart">
                    <c:ext xmlns:c16="http://schemas.microsoft.com/office/drawing/2014/chart" uri="{C3380CC4-5D6E-409C-BE32-E72D297353CC}">
                      <c16:uniqueId val="{0000004F-E73D-4684-990D-AD8C268F1328}"/>
                    </c:ext>
                  </c:extLst>
                </c:dPt>
                <c:dPt>
                  <c:idx val="3"/>
                  <c:bubble3D val="0"/>
                  <c:spPr>
                    <a:solidFill>
                      <a:schemeClr val="accent4"/>
                    </a:solidFill>
                    <a:ln w="19050">
                      <a:solidFill>
                        <a:schemeClr val="lt1"/>
                      </a:solidFill>
                    </a:ln>
                    <a:effectLst/>
                  </c:spPr>
                  <c:extLst xmlns:c15="http://schemas.microsoft.com/office/drawing/2012/chart">
                    <c:ext xmlns:c16="http://schemas.microsoft.com/office/drawing/2014/chart" uri="{C3380CC4-5D6E-409C-BE32-E72D297353CC}">
                      <c16:uniqueId val="{00000051-E73D-4684-990D-AD8C268F1328}"/>
                    </c:ext>
                  </c:extLst>
                </c:dPt>
                <c:dPt>
                  <c:idx val="4"/>
                  <c:bubble3D val="0"/>
                  <c:spPr>
                    <a:solidFill>
                      <a:schemeClr val="accent5"/>
                    </a:solidFill>
                    <a:ln w="19050">
                      <a:solidFill>
                        <a:schemeClr val="lt1"/>
                      </a:solidFill>
                    </a:ln>
                    <a:effectLst/>
                  </c:spPr>
                  <c:extLst xmlns:c15="http://schemas.microsoft.com/office/drawing/2012/chart">
                    <c:ext xmlns:c16="http://schemas.microsoft.com/office/drawing/2014/chart" uri="{C3380CC4-5D6E-409C-BE32-E72D297353CC}">
                      <c16:uniqueId val="{00000053-E73D-4684-990D-AD8C268F1328}"/>
                    </c:ext>
                  </c:extLst>
                </c:dPt>
                <c:dPt>
                  <c:idx val="5"/>
                  <c:bubble3D val="0"/>
                  <c:spPr>
                    <a:solidFill>
                      <a:schemeClr val="accent6"/>
                    </a:solidFill>
                    <a:ln w="19050">
                      <a:solidFill>
                        <a:schemeClr val="lt1"/>
                      </a:solidFill>
                    </a:ln>
                    <a:effectLst/>
                  </c:spPr>
                  <c:extLst xmlns:c15="http://schemas.microsoft.com/office/drawing/2012/chart">
                    <c:ext xmlns:c16="http://schemas.microsoft.com/office/drawing/2014/chart" uri="{C3380CC4-5D6E-409C-BE32-E72D297353CC}">
                      <c16:uniqueId val="{00000055-E73D-4684-990D-AD8C268F1328}"/>
                    </c:ext>
                  </c:extLst>
                </c:dPt>
                <c:dPt>
                  <c:idx val="6"/>
                  <c:bubble3D val="0"/>
                  <c:spPr>
                    <a:solidFill>
                      <a:schemeClr val="accent1">
                        <a:lumMod val="60000"/>
                      </a:schemeClr>
                    </a:solidFill>
                    <a:ln w="19050">
                      <a:solidFill>
                        <a:schemeClr val="lt1"/>
                      </a:solidFill>
                    </a:ln>
                    <a:effectLst/>
                  </c:spPr>
                  <c:extLst xmlns:c15="http://schemas.microsoft.com/office/drawing/2012/chart">
                    <c:ext xmlns:c16="http://schemas.microsoft.com/office/drawing/2014/chart" uri="{C3380CC4-5D6E-409C-BE32-E72D297353CC}">
                      <c16:uniqueId val="{00000057-E73D-4684-990D-AD8C268F1328}"/>
                    </c:ext>
                  </c:extLst>
                </c:dPt>
                <c:dPt>
                  <c:idx val="7"/>
                  <c:bubble3D val="0"/>
                  <c:spPr>
                    <a:solidFill>
                      <a:schemeClr val="accent2">
                        <a:lumMod val="60000"/>
                      </a:schemeClr>
                    </a:solidFill>
                    <a:ln w="19050">
                      <a:solidFill>
                        <a:schemeClr val="lt1"/>
                      </a:solidFill>
                    </a:ln>
                    <a:effectLst/>
                  </c:spPr>
                  <c:extLst xmlns:c15="http://schemas.microsoft.com/office/drawing/2012/chart">
                    <c:ext xmlns:c16="http://schemas.microsoft.com/office/drawing/2014/chart" uri="{C3380CC4-5D6E-409C-BE32-E72D297353CC}">
                      <c16:uniqueId val="{00000059-E73D-4684-990D-AD8C268F1328}"/>
                    </c:ext>
                  </c:extLst>
                </c:dPt>
                <c:dPt>
                  <c:idx val="8"/>
                  <c:bubble3D val="0"/>
                  <c:spPr>
                    <a:solidFill>
                      <a:schemeClr val="accent3">
                        <a:lumMod val="60000"/>
                      </a:schemeClr>
                    </a:solidFill>
                    <a:ln w="19050">
                      <a:solidFill>
                        <a:schemeClr val="lt1"/>
                      </a:solidFill>
                    </a:ln>
                    <a:effectLst/>
                  </c:spPr>
                  <c:extLst xmlns:c15="http://schemas.microsoft.com/office/drawing/2012/chart">
                    <c:ext xmlns:c16="http://schemas.microsoft.com/office/drawing/2014/chart" uri="{C3380CC4-5D6E-409C-BE32-E72D297353CC}">
                      <c16:uniqueId val="{0000005B-E73D-4684-990D-AD8C268F1328}"/>
                    </c:ext>
                  </c:extLst>
                </c:dPt>
                <c:dPt>
                  <c:idx val="9"/>
                  <c:bubble3D val="0"/>
                  <c:spPr>
                    <a:solidFill>
                      <a:schemeClr val="accent4">
                        <a:lumMod val="60000"/>
                      </a:schemeClr>
                    </a:solidFill>
                    <a:ln w="19050">
                      <a:solidFill>
                        <a:schemeClr val="lt1"/>
                      </a:solidFill>
                    </a:ln>
                    <a:effectLst/>
                  </c:spPr>
                  <c:extLst xmlns:c15="http://schemas.microsoft.com/office/drawing/2012/chart">
                    <c:ext xmlns:c16="http://schemas.microsoft.com/office/drawing/2014/chart" uri="{C3380CC4-5D6E-409C-BE32-E72D297353CC}">
                      <c16:uniqueId val="{0000005D-E73D-4684-990D-AD8C268F1328}"/>
                    </c:ext>
                  </c:extLst>
                </c:dPt>
                <c:dPt>
                  <c:idx val="10"/>
                  <c:bubble3D val="0"/>
                  <c:spPr>
                    <a:solidFill>
                      <a:schemeClr val="accent5">
                        <a:lumMod val="60000"/>
                      </a:schemeClr>
                    </a:solidFill>
                    <a:ln w="19050">
                      <a:solidFill>
                        <a:schemeClr val="lt1"/>
                      </a:solidFill>
                    </a:ln>
                    <a:effectLst/>
                  </c:spPr>
                  <c:extLst xmlns:c15="http://schemas.microsoft.com/office/drawing/2012/chart">
                    <c:ext xmlns:c16="http://schemas.microsoft.com/office/drawing/2014/chart" uri="{C3380CC4-5D6E-409C-BE32-E72D297353CC}">
                      <c16:uniqueId val="{0000005F-E73D-4684-990D-AD8C268F1328}"/>
                    </c:ext>
                  </c:extLst>
                </c:dPt>
                <c:dPt>
                  <c:idx val="11"/>
                  <c:bubble3D val="0"/>
                  <c:spPr>
                    <a:solidFill>
                      <a:schemeClr val="accent6">
                        <a:lumMod val="60000"/>
                      </a:schemeClr>
                    </a:solidFill>
                    <a:ln w="19050">
                      <a:solidFill>
                        <a:schemeClr val="lt1"/>
                      </a:solidFill>
                    </a:ln>
                    <a:effectLst/>
                  </c:spPr>
                  <c:extLst xmlns:c15="http://schemas.microsoft.com/office/drawing/2012/chart">
                    <c:ext xmlns:c16="http://schemas.microsoft.com/office/drawing/2014/chart" uri="{C3380CC4-5D6E-409C-BE32-E72D297353CC}">
                      <c16:uniqueId val="{00000061-E73D-4684-990D-AD8C268F1328}"/>
                    </c:ext>
                  </c:extLst>
                </c:dPt>
                <c:dPt>
                  <c:idx val="12"/>
                  <c:bubble3D val="0"/>
                  <c:spPr>
                    <a:solidFill>
                      <a:schemeClr val="accent1">
                        <a:lumMod val="80000"/>
                        <a:lumOff val="20000"/>
                      </a:schemeClr>
                    </a:solidFill>
                    <a:ln w="19050">
                      <a:solidFill>
                        <a:schemeClr val="lt1"/>
                      </a:solidFill>
                    </a:ln>
                    <a:effectLst/>
                  </c:spPr>
                  <c:extLst xmlns:c15="http://schemas.microsoft.com/office/drawing/2012/chart">
                    <c:ext xmlns:c16="http://schemas.microsoft.com/office/drawing/2014/chart" uri="{C3380CC4-5D6E-409C-BE32-E72D297353CC}">
                      <c16:uniqueId val="{00000063-E73D-4684-990D-AD8C268F1328}"/>
                    </c:ext>
                  </c:extLst>
                </c:dPt>
                <c:dPt>
                  <c:idx val="13"/>
                  <c:bubble3D val="0"/>
                  <c:spPr>
                    <a:solidFill>
                      <a:schemeClr val="accent2">
                        <a:lumMod val="80000"/>
                        <a:lumOff val="20000"/>
                      </a:schemeClr>
                    </a:solidFill>
                    <a:ln w="19050">
                      <a:solidFill>
                        <a:schemeClr val="lt1"/>
                      </a:solidFill>
                    </a:ln>
                    <a:effectLst/>
                  </c:spPr>
                  <c:extLst xmlns:c15="http://schemas.microsoft.com/office/drawing/2012/chart">
                    <c:ext xmlns:c16="http://schemas.microsoft.com/office/drawing/2014/chart" uri="{C3380CC4-5D6E-409C-BE32-E72D297353CC}">
                      <c16:uniqueId val="{00000065-E73D-4684-990D-AD8C268F1328}"/>
                    </c:ext>
                  </c:extLst>
                </c:dPt>
                <c:dPt>
                  <c:idx val="14"/>
                  <c:bubble3D val="0"/>
                  <c:spPr>
                    <a:solidFill>
                      <a:schemeClr val="accent3">
                        <a:lumMod val="80000"/>
                        <a:lumOff val="20000"/>
                      </a:schemeClr>
                    </a:solidFill>
                    <a:ln w="19050">
                      <a:solidFill>
                        <a:schemeClr val="lt1"/>
                      </a:solidFill>
                    </a:ln>
                    <a:effectLst/>
                  </c:spPr>
                  <c:extLst xmlns:c15="http://schemas.microsoft.com/office/drawing/2012/chart">
                    <c:ext xmlns:c16="http://schemas.microsoft.com/office/drawing/2014/chart" uri="{C3380CC4-5D6E-409C-BE32-E72D297353CC}">
                      <c16:uniqueId val="{00000067-E73D-4684-990D-AD8C268F1328}"/>
                    </c:ext>
                  </c:extLst>
                </c:dPt>
                <c:dPt>
                  <c:idx val="15"/>
                  <c:bubble3D val="0"/>
                  <c:spPr>
                    <a:solidFill>
                      <a:schemeClr val="accent4">
                        <a:lumMod val="80000"/>
                        <a:lumOff val="20000"/>
                      </a:schemeClr>
                    </a:solidFill>
                    <a:ln w="19050">
                      <a:solidFill>
                        <a:schemeClr val="lt1"/>
                      </a:solidFill>
                    </a:ln>
                    <a:effectLst/>
                  </c:spPr>
                  <c:extLst xmlns:c15="http://schemas.microsoft.com/office/drawing/2012/chart">
                    <c:ext xmlns:c16="http://schemas.microsoft.com/office/drawing/2014/chart" uri="{C3380CC4-5D6E-409C-BE32-E72D297353CC}">
                      <c16:uniqueId val="{00000069-E73D-4684-990D-AD8C268F1328}"/>
                    </c:ext>
                  </c:extLst>
                </c:dPt>
                <c:dPt>
                  <c:idx val="16"/>
                  <c:bubble3D val="0"/>
                  <c:spPr>
                    <a:solidFill>
                      <a:schemeClr val="accent5">
                        <a:lumMod val="80000"/>
                        <a:lumOff val="20000"/>
                      </a:schemeClr>
                    </a:solidFill>
                    <a:ln w="19050">
                      <a:solidFill>
                        <a:schemeClr val="lt1"/>
                      </a:solidFill>
                    </a:ln>
                    <a:effectLst/>
                  </c:spPr>
                  <c:extLst xmlns:c15="http://schemas.microsoft.com/office/drawing/2012/chart">
                    <c:ext xmlns:c16="http://schemas.microsoft.com/office/drawing/2014/chart" uri="{C3380CC4-5D6E-409C-BE32-E72D297353CC}">
                      <c16:uniqueId val="{0000006B-E73D-4684-990D-AD8C268F1328}"/>
                    </c:ext>
                  </c:extLst>
                </c:dPt>
                <c:dPt>
                  <c:idx val="17"/>
                  <c:bubble3D val="0"/>
                  <c:spPr>
                    <a:solidFill>
                      <a:schemeClr val="accent6">
                        <a:lumMod val="80000"/>
                        <a:lumOff val="20000"/>
                      </a:schemeClr>
                    </a:solidFill>
                    <a:ln w="19050">
                      <a:solidFill>
                        <a:schemeClr val="lt1"/>
                      </a:solidFill>
                    </a:ln>
                    <a:effectLst/>
                  </c:spPr>
                  <c:extLst xmlns:c15="http://schemas.microsoft.com/office/drawing/2012/chart">
                    <c:ext xmlns:c16="http://schemas.microsoft.com/office/drawing/2014/chart" uri="{C3380CC4-5D6E-409C-BE32-E72D297353CC}">
                      <c16:uniqueId val="{0000006D-E73D-4684-990D-AD8C268F1328}"/>
                    </c:ext>
                  </c:extLst>
                </c:dPt>
                <c:cat>
                  <c:strRef>
                    <c:extLst xmlns:c15="http://schemas.microsoft.com/office/drawing/2012/chart">
                      <c:ext xmlns:c15="http://schemas.microsoft.com/office/drawing/2012/chart" uri="{02D57815-91ED-43cb-92C2-25804820EDAC}">
                        <c15:formulaRef>
                          <c15:sqref>Sheet1!$A$24:$A$41</c15:sqref>
                        </c15:formulaRef>
                      </c:ext>
                    </c:extLst>
                    <c:strCache>
                      <c:ptCount val="18"/>
                      <c:pt idx="0">
                        <c:v>ADKC Centre based Massage Therapy</c:v>
                      </c:pt>
                      <c:pt idx="1">
                        <c:v>ADKC Home based Massage </c:v>
                      </c:pt>
                      <c:pt idx="2">
                        <c:v>AUK Befriending</c:v>
                      </c:pt>
                      <c:pt idx="3">
                        <c:v>AUK Carers Respite </c:v>
                      </c:pt>
                      <c:pt idx="4">
                        <c:v>AUK Decluttering</c:v>
                      </c:pt>
                      <c:pt idx="5">
                        <c:v>AUK Dementia 1:1 </c:v>
                      </c:pt>
                      <c:pt idx="6">
                        <c:v>AUK Escorting</c:v>
                      </c:pt>
                      <c:pt idx="7">
                        <c:v>AUK Information And Advice</c:v>
                      </c:pt>
                      <c:pt idx="8">
                        <c:v>Chair based Exercise  and Walking Support combined </c:v>
                      </c:pt>
                      <c:pt idx="9">
                        <c:v>CABW Information &amp; Advice</c:v>
                      </c:pt>
                      <c:pt idx="10">
                        <c:v>OA Link Up</c:v>
                      </c:pt>
                      <c:pt idx="11">
                        <c:v>OA Men's Only Activity</c:v>
                      </c:pt>
                      <c:pt idx="12">
                        <c:v>OA Tech in Arabic </c:v>
                      </c:pt>
                      <c:pt idx="13">
                        <c:v>BME Health Forum</c:v>
                      </c:pt>
                      <c:pt idx="14">
                        <c:v>BME Health Forum spot </c:v>
                      </c:pt>
                      <c:pt idx="15">
                        <c:v>Pamodzi</c:v>
                      </c:pt>
                      <c:pt idx="16">
                        <c:v>Pamodzi spot </c:v>
                      </c:pt>
                      <c:pt idx="17">
                        <c:v>Playground </c:v>
                      </c:pt>
                    </c:strCache>
                  </c:strRef>
                </c:cat>
                <c:val>
                  <c:numRef>
                    <c:extLst xmlns:c15="http://schemas.microsoft.com/office/drawing/2012/chart">
                      <c:ext xmlns:c15="http://schemas.microsoft.com/office/drawing/2012/chart" uri="{02D57815-91ED-43cb-92C2-25804820EDAC}">
                        <c15:formulaRef>
                          <c15:sqref>Sheet1!$C$24:$C$41</c15:sqref>
                        </c15:formulaRef>
                      </c:ext>
                    </c:extLst>
                    <c:numCache>
                      <c:formatCode>General</c:formatCode>
                      <c:ptCount val="18"/>
                      <c:pt idx="0">
                        <c:v>22</c:v>
                      </c:pt>
                      <c:pt idx="1">
                        <c:v>43</c:v>
                      </c:pt>
                      <c:pt idx="2">
                        <c:v>16</c:v>
                      </c:pt>
                      <c:pt idx="3">
                        <c:v>18</c:v>
                      </c:pt>
                      <c:pt idx="4">
                        <c:v>5</c:v>
                      </c:pt>
                      <c:pt idx="5">
                        <c:v>14</c:v>
                      </c:pt>
                      <c:pt idx="6">
                        <c:v>4</c:v>
                      </c:pt>
                      <c:pt idx="7">
                        <c:v>49</c:v>
                      </c:pt>
                      <c:pt idx="8">
                        <c:v>12</c:v>
                      </c:pt>
                      <c:pt idx="9">
                        <c:v>19</c:v>
                      </c:pt>
                      <c:pt idx="10">
                        <c:v>67</c:v>
                      </c:pt>
                      <c:pt idx="11">
                        <c:v>17</c:v>
                      </c:pt>
                    </c:numCache>
                  </c:numRef>
                </c:val>
                <c:extLst xmlns:c15="http://schemas.microsoft.com/office/drawing/2012/chart">
                  <c:ext xmlns:c16="http://schemas.microsoft.com/office/drawing/2014/chart" uri="{C3380CC4-5D6E-409C-BE32-E72D297353CC}">
                    <c16:uniqueId val="{0000006E-E73D-4684-990D-AD8C268F1328}"/>
                  </c:ext>
                </c:extLst>
              </c15:ser>
            </c15:filteredPieSeries>
            <c15:filteredPieSeries>
              <c15:ser>
                <c:idx val="2"/>
                <c:order val="2"/>
                <c:tx>
                  <c:strRef>
                    <c:extLst xmlns:c15="http://schemas.microsoft.com/office/drawing/2012/chart">
                      <c:ext xmlns:c15="http://schemas.microsoft.com/office/drawing/2012/chart" uri="{02D57815-91ED-43cb-92C2-25804820EDAC}">
                        <c15:formulaRef>
                          <c15:sqref>Sheet1!$D$23</c15:sqref>
                        </c15:formulaRef>
                      </c:ext>
                    </c:extLst>
                    <c:strCache>
                      <c:ptCount val="1"/>
                      <c:pt idx="0">
                        <c:v>Jun-24</c:v>
                      </c:pt>
                    </c:strCache>
                  </c:strRef>
                </c:tx>
                <c:dPt>
                  <c:idx val="0"/>
                  <c:bubble3D val="0"/>
                  <c:spPr>
                    <a:solidFill>
                      <a:schemeClr val="accent1"/>
                    </a:solidFill>
                    <a:ln w="19050">
                      <a:solidFill>
                        <a:schemeClr val="lt1"/>
                      </a:solidFill>
                    </a:ln>
                    <a:effectLst/>
                  </c:spPr>
                  <c:extLst xmlns:c15="http://schemas.microsoft.com/office/drawing/2012/chart">
                    <c:ext xmlns:c16="http://schemas.microsoft.com/office/drawing/2014/chart" uri="{C3380CC4-5D6E-409C-BE32-E72D297353CC}">
                      <c16:uniqueId val="{00000070-E73D-4684-990D-AD8C268F1328}"/>
                    </c:ext>
                  </c:extLst>
                </c:dPt>
                <c:dPt>
                  <c:idx val="1"/>
                  <c:bubble3D val="0"/>
                  <c:spPr>
                    <a:solidFill>
                      <a:schemeClr val="accent2"/>
                    </a:solidFill>
                    <a:ln w="19050">
                      <a:solidFill>
                        <a:schemeClr val="lt1"/>
                      </a:solidFill>
                    </a:ln>
                    <a:effectLst/>
                  </c:spPr>
                  <c:extLst xmlns:c15="http://schemas.microsoft.com/office/drawing/2012/chart">
                    <c:ext xmlns:c16="http://schemas.microsoft.com/office/drawing/2014/chart" uri="{C3380CC4-5D6E-409C-BE32-E72D297353CC}">
                      <c16:uniqueId val="{00000072-E73D-4684-990D-AD8C268F1328}"/>
                    </c:ext>
                  </c:extLst>
                </c:dPt>
                <c:dPt>
                  <c:idx val="2"/>
                  <c:bubble3D val="0"/>
                  <c:spPr>
                    <a:solidFill>
                      <a:schemeClr val="accent3"/>
                    </a:solidFill>
                    <a:ln w="19050">
                      <a:solidFill>
                        <a:schemeClr val="lt1"/>
                      </a:solidFill>
                    </a:ln>
                    <a:effectLst/>
                  </c:spPr>
                  <c:extLst xmlns:c15="http://schemas.microsoft.com/office/drawing/2012/chart">
                    <c:ext xmlns:c16="http://schemas.microsoft.com/office/drawing/2014/chart" uri="{C3380CC4-5D6E-409C-BE32-E72D297353CC}">
                      <c16:uniqueId val="{00000074-E73D-4684-990D-AD8C268F1328}"/>
                    </c:ext>
                  </c:extLst>
                </c:dPt>
                <c:dPt>
                  <c:idx val="3"/>
                  <c:bubble3D val="0"/>
                  <c:spPr>
                    <a:solidFill>
                      <a:schemeClr val="accent4"/>
                    </a:solidFill>
                    <a:ln w="19050">
                      <a:solidFill>
                        <a:schemeClr val="lt1"/>
                      </a:solidFill>
                    </a:ln>
                    <a:effectLst/>
                  </c:spPr>
                  <c:extLst xmlns:c15="http://schemas.microsoft.com/office/drawing/2012/chart">
                    <c:ext xmlns:c16="http://schemas.microsoft.com/office/drawing/2014/chart" uri="{C3380CC4-5D6E-409C-BE32-E72D297353CC}">
                      <c16:uniqueId val="{00000076-E73D-4684-990D-AD8C268F1328}"/>
                    </c:ext>
                  </c:extLst>
                </c:dPt>
                <c:dPt>
                  <c:idx val="4"/>
                  <c:bubble3D val="0"/>
                  <c:spPr>
                    <a:solidFill>
                      <a:schemeClr val="accent5"/>
                    </a:solidFill>
                    <a:ln w="19050">
                      <a:solidFill>
                        <a:schemeClr val="lt1"/>
                      </a:solidFill>
                    </a:ln>
                    <a:effectLst/>
                  </c:spPr>
                  <c:extLst xmlns:c15="http://schemas.microsoft.com/office/drawing/2012/chart">
                    <c:ext xmlns:c16="http://schemas.microsoft.com/office/drawing/2014/chart" uri="{C3380CC4-5D6E-409C-BE32-E72D297353CC}">
                      <c16:uniqueId val="{00000078-E73D-4684-990D-AD8C268F1328}"/>
                    </c:ext>
                  </c:extLst>
                </c:dPt>
                <c:dPt>
                  <c:idx val="5"/>
                  <c:bubble3D val="0"/>
                  <c:spPr>
                    <a:solidFill>
                      <a:schemeClr val="accent6"/>
                    </a:solidFill>
                    <a:ln w="19050">
                      <a:solidFill>
                        <a:schemeClr val="lt1"/>
                      </a:solidFill>
                    </a:ln>
                    <a:effectLst/>
                  </c:spPr>
                  <c:extLst xmlns:c15="http://schemas.microsoft.com/office/drawing/2012/chart">
                    <c:ext xmlns:c16="http://schemas.microsoft.com/office/drawing/2014/chart" uri="{C3380CC4-5D6E-409C-BE32-E72D297353CC}">
                      <c16:uniqueId val="{0000007A-E73D-4684-990D-AD8C268F1328}"/>
                    </c:ext>
                  </c:extLst>
                </c:dPt>
                <c:dPt>
                  <c:idx val="6"/>
                  <c:bubble3D val="0"/>
                  <c:spPr>
                    <a:solidFill>
                      <a:schemeClr val="accent1">
                        <a:lumMod val="60000"/>
                      </a:schemeClr>
                    </a:solidFill>
                    <a:ln w="19050">
                      <a:solidFill>
                        <a:schemeClr val="lt1"/>
                      </a:solidFill>
                    </a:ln>
                    <a:effectLst/>
                  </c:spPr>
                  <c:extLst xmlns:c15="http://schemas.microsoft.com/office/drawing/2012/chart">
                    <c:ext xmlns:c16="http://schemas.microsoft.com/office/drawing/2014/chart" uri="{C3380CC4-5D6E-409C-BE32-E72D297353CC}">
                      <c16:uniqueId val="{0000007C-E73D-4684-990D-AD8C268F1328}"/>
                    </c:ext>
                  </c:extLst>
                </c:dPt>
                <c:dPt>
                  <c:idx val="7"/>
                  <c:bubble3D val="0"/>
                  <c:spPr>
                    <a:solidFill>
                      <a:schemeClr val="accent2">
                        <a:lumMod val="60000"/>
                      </a:schemeClr>
                    </a:solidFill>
                    <a:ln w="19050">
                      <a:solidFill>
                        <a:schemeClr val="lt1"/>
                      </a:solidFill>
                    </a:ln>
                    <a:effectLst/>
                  </c:spPr>
                  <c:extLst xmlns:c15="http://schemas.microsoft.com/office/drawing/2012/chart">
                    <c:ext xmlns:c16="http://schemas.microsoft.com/office/drawing/2014/chart" uri="{C3380CC4-5D6E-409C-BE32-E72D297353CC}">
                      <c16:uniqueId val="{0000007E-E73D-4684-990D-AD8C268F1328}"/>
                    </c:ext>
                  </c:extLst>
                </c:dPt>
                <c:dPt>
                  <c:idx val="8"/>
                  <c:bubble3D val="0"/>
                  <c:spPr>
                    <a:solidFill>
                      <a:schemeClr val="accent3">
                        <a:lumMod val="60000"/>
                      </a:schemeClr>
                    </a:solidFill>
                    <a:ln w="19050">
                      <a:solidFill>
                        <a:schemeClr val="lt1"/>
                      </a:solidFill>
                    </a:ln>
                    <a:effectLst/>
                  </c:spPr>
                  <c:extLst xmlns:c15="http://schemas.microsoft.com/office/drawing/2012/chart">
                    <c:ext xmlns:c16="http://schemas.microsoft.com/office/drawing/2014/chart" uri="{C3380CC4-5D6E-409C-BE32-E72D297353CC}">
                      <c16:uniqueId val="{00000080-E73D-4684-990D-AD8C268F1328}"/>
                    </c:ext>
                  </c:extLst>
                </c:dPt>
                <c:dPt>
                  <c:idx val="9"/>
                  <c:bubble3D val="0"/>
                  <c:spPr>
                    <a:solidFill>
                      <a:schemeClr val="accent4">
                        <a:lumMod val="60000"/>
                      </a:schemeClr>
                    </a:solidFill>
                    <a:ln w="19050">
                      <a:solidFill>
                        <a:schemeClr val="lt1"/>
                      </a:solidFill>
                    </a:ln>
                    <a:effectLst/>
                  </c:spPr>
                  <c:extLst xmlns:c15="http://schemas.microsoft.com/office/drawing/2012/chart">
                    <c:ext xmlns:c16="http://schemas.microsoft.com/office/drawing/2014/chart" uri="{C3380CC4-5D6E-409C-BE32-E72D297353CC}">
                      <c16:uniqueId val="{00000082-E73D-4684-990D-AD8C268F1328}"/>
                    </c:ext>
                  </c:extLst>
                </c:dPt>
                <c:dPt>
                  <c:idx val="10"/>
                  <c:bubble3D val="0"/>
                  <c:spPr>
                    <a:solidFill>
                      <a:schemeClr val="accent5">
                        <a:lumMod val="60000"/>
                      </a:schemeClr>
                    </a:solidFill>
                    <a:ln w="19050">
                      <a:solidFill>
                        <a:schemeClr val="lt1"/>
                      </a:solidFill>
                    </a:ln>
                    <a:effectLst/>
                  </c:spPr>
                  <c:extLst xmlns:c15="http://schemas.microsoft.com/office/drawing/2012/chart">
                    <c:ext xmlns:c16="http://schemas.microsoft.com/office/drawing/2014/chart" uri="{C3380CC4-5D6E-409C-BE32-E72D297353CC}">
                      <c16:uniqueId val="{00000084-E73D-4684-990D-AD8C268F1328}"/>
                    </c:ext>
                  </c:extLst>
                </c:dPt>
                <c:dPt>
                  <c:idx val="11"/>
                  <c:bubble3D val="0"/>
                  <c:spPr>
                    <a:solidFill>
                      <a:schemeClr val="accent6">
                        <a:lumMod val="60000"/>
                      </a:schemeClr>
                    </a:solidFill>
                    <a:ln w="19050">
                      <a:solidFill>
                        <a:schemeClr val="lt1"/>
                      </a:solidFill>
                    </a:ln>
                    <a:effectLst/>
                  </c:spPr>
                  <c:extLst xmlns:c15="http://schemas.microsoft.com/office/drawing/2012/chart">
                    <c:ext xmlns:c16="http://schemas.microsoft.com/office/drawing/2014/chart" uri="{C3380CC4-5D6E-409C-BE32-E72D297353CC}">
                      <c16:uniqueId val="{00000086-E73D-4684-990D-AD8C268F1328}"/>
                    </c:ext>
                  </c:extLst>
                </c:dPt>
                <c:dPt>
                  <c:idx val="12"/>
                  <c:bubble3D val="0"/>
                  <c:spPr>
                    <a:solidFill>
                      <a:schemeClr val="accent1">
                        <a:lumMod val="80000"/>
                        <a:lumOff val="20000"/>
                      </a:schemeClr>
                    </a:solidFill>
                    <a:ln w="19050">
                      <a:solidFill>
                        <a:schemeClr val="lt1"/>
                      </a:solidFill>
                    </a:ln>
                    <a:effectLst/>
                  </c:spPr>
                  <c:extLst xmlns:c15="http://schemas.microsoft.com/office/drawing/2012/chart">
                    <c:ext xmlns:c16="http://schemas.microsoft.com/office/drawing/2014/chart" uri="{C3380CC4-5D6E-409C-BE32-E72D297353CC}">
                      <c16:uniqueId val="{00000088-E73D-4684-990D-AD8C268F1328}"/>
                    </c:ext>
                  </c:extLst>
                </c:dPt>
                <c:dPt>
                  <c:idx val="13"/>
                  <c:bubble3D val="0"/>
                  <c:spPr>
                    <a:solidFill>
                      <a:schemeClr val="accent2">
                        <a:lumMod val="80000"/>
                        <a:lumOff val="20000"/>
                      </a:schemeClr>
                    </a:solidFill>
                    <a:ln w="19050">
                      <a:solidFill>
                        <a:schemeClr val="lt1"/>
                      </a:solidFill>
                    </a:ln>
                    <a:effectLst/>
                  </c:spPr>
                  <c:extLst xmlns:c15="http://schemas.microsoft.com/office/drawing/2012/chart">
                    <c:ext xmlns:c16="http://schemas.microsoft.com/office/drawing/2014/chart" uri="{C3380CC4-5D6E-409C-BE32-E72D297353CC}">
                      <c16:uniqueId val="{0000008A-E73D-4684-990D-AD8C268F1328}"/>
                    </c:ext>
                  </c:extLst>
                </c:dPt>
                <c:dPt>
                  <c:idx val="14"/>
                  <c:bubble3D val="0"/>
                  <c:spPr>
                    <a:solidFill>
                      <a:schemeClr val="accent3">
                        <a:lumMod val="80000"/>
                        <a:lumOff val="20000"/>
                      </a:schemeClr>
                    </a:solidFill>
                    <a:ln w="19050">
                      <a:solidFill>
                        <a:schemeClr val="lt1"/>
                      </a:solidFill>
                    </a:ln>
                    <a:effectLst/>
                  </c:spPr>
                  <c:extLst xmlns:c15="http://schemas.microsoft.com/office/drawing/2012/chart">
                    <c:ext xmlns:c16="http://schemas.microsoft.com/office/drawing/2014/chart" uri="{C3380CC4-5D6E-409C-BE32-E72D297353CC}">
                      <c16:uniqueId val="{0000008C-E73D-4684-990D-AD8C268F1328}"/>
                    </c:ext>
                  </c:extLst>
                </c:dPt>
                <c:dPt>
                  <c:idx val="15"/>
                  <c:bubble3D val="0"/>
                  <c:spPr>
                    <a:solidFill>
                      <a:schemeClr val="accent4">
                        <a:lumMod val="80000"/>
                        <a:lumOff val="20000"/>
                      </a:schemeClr>
                    </a:solidFill>
                    <a:ln w="19050">
                      <a:solidFill>
                        <a:schemeClr val="lt1"/>
                      </a:solidFill>
                    </a:ln>
                    <a:effectLst/>
                  </c:spPr>
                  <c:extLst xmlns:c15="http://schemas.microsoft.com/office/drawing/2012/chart">
                    <c:ext xmlns:c16="http://schemas.microsoft.com/office/drawing/2014/chart" uri="{C3380CC4-5D6E-409C-BE32-E72D297353CC}">
                      <c16:uniqueId val="{0000008E-E73D-4684-990D-AD8C268F1328}"/>
                    </c:ext>
                  </c:extLst>
                </c:dPt>
                <c:dPt>
                  <c:idx val="16"/>
                  <c:bubble3D val="0"/>
                  <c:spPr>
                    <a:solidFill>
                      <a:schemeClr val="accent5">
                        <a:lumMod val="80000"/>
                        <a:lumOff val="20000"/>
                      </a:schemeClr>
                    </a:solidFill>
                    <a:ln w="19050">
                      <a:solidFill>
                        <a:schemeClr val="lt1"/>
                      </a:solidFill>
                    </a:ln>
                    <a:effectLst/>
                  </c:spPr>
                  <c:extLst xmlns:c15="http://schemas.microsoft.com/office/drawing/2012/chart">
                    <c:ext xmlns:c16="http://schemas.microsoft.com/office/drawing/2014/chart" uri="{C3380CC4-5D6E-409C-BE32-E72D297353CC}">
                      <c16:uniqueId val="{00000090-E73D-4684-990D-AD8C268F1328}"/>
                    </c:ext>
                  </c:extLst>
                </c:dPt>
                <c:dPt>
                  <c:idx val="17"/>
                  <c:bubble3D val="0"/>
                  <c:spPr>
                    <a:solidFill>
                      <a:schemeClr val="accent6">
                        <a:lumMod val="80000"/>
                        <a:lumOff val="20000"/>
                      </a:schemeClr>
                    </a:solidFill>
                    <a:ln w="19050">
                      <a:solidFill>
                        <a:schemeClr val="lt1"/>
                      </a:solidFill>
                    </a:ln>
                    <a:effectLst/>
                  </c:spPr>
                  <c:extLst xmlns:c15="http://schemas.microsoft.com/office/drawing/2012/chart">
                    <c:ext xmlns:c16="http://schemas.microsoft.com/office/drawing/2014/chart" uri="{C3380CC4-5D6E-409C-BE32-E72D297353CC}">
                      <c16:uniqueId val="{00000092-E73D-4684-990D-AD8C268F1328}"/>
                    </c:ext>
                  </c:extLst>
                </c:dPt>
                <c:cat>
                  <c:strRef>
                    <c:extLst xmlns:c15="http://schemas.microsoft.com/office/drawing/2012/chart">
                      <c:ext xmlns:c15="http://schemas.microsoft.com/office/drawing/2012/chart" uri="{02D57815-91ED-43cb-92C2-25804820EDAC}">
                        <c15:formulaRef>
                          <c15:sqref>Sheet1!$A$24:$A$41</c15:sqref>
                        </c15:formulaRef>
                      </c:ext>
                    </c:extLst>
                    <c:strCache>
                      <c:ptCount val="18"/>
                      <c:pt idx="0">
                        <c:v>ADKC Centre based Massage Therapy</c:v>
                      </c:pt>
                      <c:pt idx="1">
                        <c:v>ADKC Home based Massage </c:v>
                      </c:pt>
                      <c:pt idx="2">
                        <c:v>AUK Befriending</c:v>
                      </c:pt>
                      <c:pt idx="3">
                        <c:v>AUK Carers Respite </c:v>
                      </c:pt>
                      <c:pt idx="4">
                        <c:v>AUK Decluttering</c:v>
                      </c:pt>
                      <c:pt idx="5">
                        <c:v>AUK Dementia 1:1 </c:v>
                      </c:pt>
                      <c:pt idx="6">
                        <c:v>AUK Escorting</c:v>
                      </c:pt>
                      <c:pt idx="7">
                        <c:v>AUK Information And Advice</c:v>
                      </c:pt>
                      <c:pt idx="8">
                        <c:v>Chair based Exercise  and Walking Support combined </c:v>
                      </c:pt>
                      <c:pt idx="9">
                        <c:v>CABW Information &amp; Advice</c:v>
                      </c:pt>
                      <c:pt idx="10">
                        <c:v>OA Link Up</c:v>
                      </c:pt>
                      <c:pt idx="11">
                        <c:v>OA Men's Only Activity</c:v>
                      </c:pt>
                      <c:pt idx="12">
                        <c:v>OA Tech in Arabic </c:v>
                      </c:pt>
                      <c:pt idx="13">
                        <c:v>BME Health Forum</c:v>
                      </c:pt>
                      <c:pt idx="14">
                        <c:v>BME Health Forum spot </c:v>
                      </c:pt>
                      <c:pt idx="15">
                        <c:v>Pamodzi</c:v>
                      </c:pt>
                      <c:pt idx="16">
                        <c:v>Pamodzi spot </c:v>
                      </c:pt>
                      <c:pt idx="17">
                        <c:v>Playground </c:v>
                      </c:pt>
                    </c:strCache>
                  </c:strRef>
                </c:cat>
                <c:val>
                  <c:numRef>
                    <c:extLst xmlns:c15="http://schemas.microsoft.com/office/drawing/2012/chart">
                      <c:ext xmlns:c15="http://schemas.microsoft.com/office/drawing/2012/chart" uri="{02D57815-91ED-43cb-92C2-25804820EDAC}">
                        <c15:formulaRef>
                          <c15:sqref>Sheet1!$D$24:$D$41</c15:sqref>
                        </c15:formulaRef>
                      </c:ext>
                    </c:extLst>
                    <c:numCache>
                      <c:formatCode>General</c:formatCode>
                      <c:ptCount val="18"/>
                      <c:pt idx="0">
                        <c:v>12</c:v>
                      </c:pt>
                      <c:pt idx="1">
                        <c:v>39</c:v>
                      </c:pt>
                      <c:pt idx="2">
                        <c:v>13</c:v>
                      </c:pt>
                      <c:pt idx="3">
                        <c:v>5</c:v>
                      </c:pt>
                      <c:pt idx="4">
                        <c:v>14</c:v>
                      </c:pt>
                      <c:pt idx="5">
                        <c:v>23</c:v>
                      </c:pt>
                      <c:pt idx="6">
                        <c:v>3</c:v>
                      </c:pt>
                      <c:pt idx="7">
                        <c:v>44</c:v>
                      </c:pt>
                      <c:pt idx="8">
                        <c:v>21</c:v>
                      </c:pt>
                      <c:pt idx="9">
                        <c:v>16</c:v>
                      </c:pt>
                      <c:pt idx="10">
                        <c:v>54</c:v>
                      </c:pt>
                      <c:pt idx="11">
                        <c:v>12</c:v>
                      </c:pt>
                      <c:pt idx="12">
                        <c:v>1</c:v>
                      </c:pt>
                      <c:pt idx="13">
                        <c:v>257</c:v>
                      </c:pt>
                    </c:numCache>
                  </c:numRef>
                </c:val>
                <c:extLst xmlns:c15="http://schemas.microsoft.com/office/drawing/2012/chart">
                  <c:ext xmlns:c16="http://schemas.microsoft.com/office/drawing/2014/chart" uri="{C3380CC4-5D6E-409C-BE32-E72D297353CC}">
                    <c16:uniqueId val="{00000093-E73D-4684-990D-AD8C268F1328}"/>
                  </c:ext>
                </c:extLst>
              </c15:ser>
            </c15:filteredPieSeries>
            <c15:filteredPieSeries>
              <c15:ser>
                <c:idx val="3"/>
                <c:order val="3"/>
                <c:tx>
                  <c:strRef>
                    <c:extLst xmlns:c15="http://schemas.microsoft.com/office/drawing/2012/chart">
                      <c:ext xmlns:c15="http://schemas.microsoft.com/office/drawing/2012/chart" uri="{02D57815-91ED-43cb-92C2-25804820EDAC}">
                        <c15:formulaRef>
                          <c15:sqref>Sheet1!$E$23</c15:sqref>
                        </c15:formulaRef>
                      </c:ext>
                    </c:extLst>
                    <c:strCache>
                      <c:ptCount val="1"/>
                      <c:pt idx="0">
                        <c:v>Jul-24</c:v>
                      </c:pt>
                    </c:strCache>
                  </c:strRef>
                </c:tx>
                <c:dPt>
                  <c:idx val="0"/>
                  <c:bubble3D val="0"/>
                  <c:spPr>
                    <a:solidFill>
                      <a:schemeClr val="accent1"/>
                    </a:solidFill>
                    <a:ln w="19050">
                      <a:solidFill>
                        <a:schemeClr val="lt1"/>
                      </a:solidFill>
                    </a:ln>
                    <a:effectLst/>
                  </c:spPr>
                  <c:extLst xmlns:c15="http://schemas.microsoft.com/office/drawing/2012/chart">
                    <c:ext xmlns:c16="http://schemas.microsoft.com/office/drawing/2014/chart" uri="{C3380CC4-5D6E-409C-BE32-E72D297353CC}">
                      <c16:uniqueId val="{00000095-E73D-4684-990D-AD8C268F1328}"/>
                    </c:ext>
                  </c:extLst>
                </c:dPt>
                <c:dPt>
                  <c:idx val="1"/>
                  <c:bubble3D val="0"/>
                  <c:spPr>
                    <a:solidFill>
                      <a:schemeClr val="accent2"/>
                    </a:solidFill>
                    <a:ln w="19050">
                      <a:solidFill>
                        <a:schemeClr val="lt1"/>
                      </a:solidFill>
                    </a:ln>
                    <a:effectLst/>
                  </c:spPr>
                  <c:extLst xmlns:c15="http://schemas.microsoft.com/office/drawing/2012/chart">
                    <c:ext xmlns:c16="http://schemas.microsoft.com/office/drawing/2014/chart" uri="{C3380CC4-5D6E-409C-BE32-E72D297353CC}">
                      <c16:uniqueId val="{00000097-E73D-4684-990D-AD8C268F1328}"/>
                    </c:ext>
                  </c:extLst>
                </c:dPt>
                <c:dPt>
                  <c:idx val="2"/>
                  <c:bubble3D val="0"/>
                  <c:spPr>
                    <a:solidFill>
                      <a:schemeClr val="accent3"/>
                    </a:solidFill>
                    <a:ln w="19050">
                      <a:solidFill>
                        <a:schemeClr val="lt1"/>
                      </a:solidFill>
                    </a:ln>
                    <a:effectLst/>
                  </c:spPr>
                  <c:extLst xmlns:c15="http://schemas.microsoft.com/office/drawing/2012/chart">
                    <c:ext xmlns:c16="http://schemas.microsoft.com/office/drawing/2014/chart" uri="{C3380CC4-5D6E-409C-BE32-E72D297353CC}">
                      <c16:uniqueId val="{00000099-E73D-4684-990D-AD8C268F1328}"/>
                    </c:ext>
                  </c:extLst>
                </c:dPt>
                <c:dPt>
                  <c:idx val="3"/>
                  <c:bubble3D val="0"/>
                  <c:spPr>
                    <a:solidFill>
                      <a:schemeClr val="accent4"/>
                    </a:solidFill>
                    <a:ln w="19050">
                      <a:solidFill>
                        <a:schemeClr val="lt1"/>
                      </a:solidFill>
                    </a:ln>
                    <a:effectLst/>
                  </c:spPr>
                  <c:extLst xmlns:c15="http://schemas.microsoft.com/office/drawing/2012/chart">
                    <c:ext xmlns:c16="http://schemas.microsoft.com/office/drawing/2014/chart" uri="{C3380CC4-5D6E-409C-BE32-E72D297353CC}">
                      <c16:uniqueId val="{0000009B-E73D-4684-990D-AD8C268F1328}"/>
                    </c:ext>
                  </c:extLst>
                </c:dPt>
                <c:dPt>
                  <c:idx val="4"/>
                  <c:bubble3D val="0"/>
                  <c:spPr>
                    <a:solidFill>
                      <a:schemeClr val="accent5"/>
                    </a:solidFill>
                    <a:ln w="19050">
                      <a:solidFill>
                        <a:schemeClr val="lt1"/>
                      </a:solidFill>
                    </a:ln>
                    <a:effectLst/>
                  </c:spPr>
                  <c:extLst xmlns:c15="http://schemas.microsoft.com/office/drawing/2012/chart">
                    <c:ext xmlns:c16="http://schemas.microsoft.com/office/drawing/2014/chart" uri="{C3380CC4-5D6E-409C-BE32-E72D297353CC}">
                      <c16:uniqueId val="{0000009D-E73D-4684-990D-AD8C268F1328}"/>
                    </c:ext>
                  </c:extLst>
                </c:dPt>
                <c:dPt>
                  <c:idx val="5"/>
                  <c:bubble3D val="0"/>
                  <c:spPr>
                    <a:solidFill>
                      <a:schemeClr val="accent6"/>
                    </a:solidFill>
                    <a:ln w="19050">
                      <a:solidFill>
                        <a:schemeClr val="lt1"/>
                      </a:solidFill>
                    </a:ln>
                    <a:effectLst/>
                  </c:spPr>
                  <c:extLst xmlns:c15="http://schemas.microsoft.com/office/drawing/2012/chart">
                    <c:ext xmlns:c16="http://schemas.microsoft.com/office/drawing/2014/chart" uri="{C3380CC4-5D6E-409C-BE32-E72D297353CC}">
                      <c16:uniqueId val="{0000009F-E73D-4684-990D-AD8C268F1328}"/>
                    </c:ext>
                  </c:extLst>
                </c:dPt>
                <c:dPt>
                  <c:idx val="6"/>
                  <c:bubble3D val="0"/>
                  <c:spPr>
                    <a:solidFill>
                      <a:schemeClr val="accent1">
                        <a:lumMod val="60000"/>
                      </a:schemeClr>
                    </a:solidFill>
                    <a:ln w="19050">
                      <a:solidFill>
                        <a:schemeClr val="lt1"/>
                      </a:solidFill>
                    </a:ln>
                    <a:effectLst/>
                  </c:spPr>
                  <c:extLst xmlns:c15="http://schemas.microsoft.com/office/drawing/2012/chart">
                    <c:ext xmlns:c16="http://schemas.microsoft.com/office/drawing/2014/chart" uri="{C3380CC4-5D6E-409C-BE32-E72D297353CC}">
                      <c16:uniqueId val="{000000A1-E73D-4684-990D-AD8C268F1328}"/>
                    </c:ext>
                  </c:extLst>
                </c:dPt>
                <c:dPt>
                  <c:idx val="7"/>
                  <c:bubble3D val="0"/>
                  <c:spPr>
                    <a:solidFill>
                      <a:schemeClr val="accent2">
                        <a:lumMod val="60000"/>
                      </a:schemeClr>
                    </a:solidFill>
                    <a:ln w="19050">
                      <a:solidFill>
                        <a:schemeClr val="lt1"/>
                      </a:solidFill>
                    </a:ln>
                    <a:effectLst/>
                  </c:spPr>
                  <c:extLst xmlns:c15="http://schemas.microsoft.com/office/drawing/2012/chart">
                    <c:ext xmlns:c16="http://schemas.microsoft.com/office/drawing/2014/chart" uri="{C3380CC4-5D6E-409C-BE32-E72D297353CC}">
                      <c16:uniqueId val="{000000A3-E73D-4684-990D-AD8C268F1328}"/>
                    </c:ext>
                  </c:extLst>
                </c:dPt>
                <c:dPt>
                  <c:idx val="8"/>
                  <c:bubble3D val="0"/>
                  <c:spPr>
                    <a:solidFill>
                      <a:schemeClr val="accent3">
                        <a:lumMod val="60000"/>
                      </a:schemeClr>
                    </a:solidFill>
                    <a:ln w="19050">
                      <a:solidFill>
                        <a:schemeClr val="lt1"/>
                      </a:solidFill>
                    </a:ln>
                    <a:effectLst/>
                  </c:spPr>
                  <c:extLst xmlns:c15="http://schemas.microsoft.com/office/drawing/2012/chart">
                    <c:ext xmlns:c16="http://schemas.microsoft.com/office/drawing/2014/chart" uri="{C3380CC4-5D6E-409C-BE32-E72D297353CC}">
                      <c16:uniqueId val="{000000A5-E73D-4684-990D-AD8C268F1328}"/>
                    </c:ext>
                  </c:extLst>
                </c:dPt>
                <c:dPt>
                  <c:idx val="9"/>
                  <c:bubble3D val="0"/>
                  <c:spPr>
                    <a:solidFill>
                      <a:schemeClr val="accent4">
                        <a:lumMod val="60000"/>
                      </a:schemeClr>
                    </a:solidFill>
                    <a:ln w="19050">
                      <a:solidFill>
                        <a:schemeClr val="lt1"/>
                      </a:solidFill>
                    </a:ln>
                    <a:effectLst/>
                  </c:spPr>
                  <c:extLst xmlns:c15="http://schemas.microsoft.com/office/drawing/2012/chart">
                    <c:ext xmlns:c16="http://schemas.microsoft.com/office/drawing/2014/chart" uri="{C3380CC4-5D6E-409C-BE32-E72D297353CC}">
                      <c16:uniqueId val="{000000A7-E73D-4684-990D-AD8C268F1328}"/>
                    </c:ext>
                  </c:extLst>
                </c:dPt>
                <c:dPt>
                  <c:idx val="10"/>
                  <c:bubble3D val="0"/>
                  <c:spPr>
                    <a:solidFill>
                      <a:schemeClr val="accent5">
                        <a:lumMod val="60000"/>
                      </a:schemeClr>
                    </a:solidFill>
                    <a:ln w="19050">
                      <a:solidFill>
                        <a:schemeClr val="lt1"/>
                      </a:solidFill>
                    </a:ln>
                    <a:effectLst/>
                  </c:spPr>
                  <c:extLst xmlns:c15="http://schemas.microsoft.com/office/drawing/2012/chart">
                    <c:ext xmlns:c16="http://schemas.microsoft.com/office/drawing/2014/chart" uri="{C3380CC4-5D6E-409C-BE32-E72D297353CC}">
                      <c16:uniqueId val="{000000A9-E73D-4684-990D-AD8C268F1328}"/>
                    </c:ext>
                  </c:extLst>
                </c:dPt>
                <c:dPt>
                  <c:idx val="11"/>
                  <c:bubble3D val="0"/>
                  <c:spPr>
                    <a:solidFill>
                      <a:schemeClr val="accent6">
                        <a:lumMod val="60000"/>
                      </a:schemeClr>
                    </a:solidFill>
                    <a:ln w="19050">
                      <a:solidFill>
                        <a:schemeClr val="lt1"/>
                      </a:solidFill>
                    </a:ln>
                    <a:effectLst/>
                  </c:spPr>
                  <c:extLst xmlns:c15="http://schemas.microsoft.com/office/drawing/2012/chart">
                    <c:ext xmlns:c16="http://schemas.microsoft.com/office/drawing/2014/chart" uri="{C3380CC4-5D6E-409C-BE32-E72D297353CC}">
                      <c16:uniqueId val="{000000AB-E73D-4684-990D-AD8C268F1328}"/>
                    </c:ext>
                  </c:extLst>
                </c:dPt>
                <c:dPt>
                  <c:idx val="12"/>
                  <c:bubble3D val="0"/>
                  <c:spPr>
                    <a:solidFill>
                      <a:schemeClr val="accent1">
                        <a:lumMod val="80000"/>
                        <a:lumOff val="20000"/>
                      </a:schemeClr>
                    </a:solidFill>
                    <a:ln w="19050">
                      <a:solidFill>
                        <a:schemeClr val="lt1"/>
                      </a:solidFill>
                    </a:ln>
                    <a:effectLst/>
                  </c:spPr>
                  <c:extLst xmlns:c15="http://schemas.microsoft.com/office/drawing/2012/chart">
                    <c:ext xmlns:c16="http://schemas.microsoft.com/office/drawing/2014/chart" uri="{C3380CC4-5D6E-409C-BE32-E72D297353CC}">
                      <c16:uniqueId val="{000000AD-E73D-4684-990D-AD8C268F1328}"/>
                    </c:ext>
                  </c:extLst>
                </c:dPt>
                <c:dPt>
                  <c:idx val="13"/>
                  <c:bubble3D val="0"/>
                  <c:spPr>
                    <a:solidFill>
                      <a:schemeClr val="accent2">
                        <a:lumMod val="80000"/>
                        <a:lumOff val="20000"/>
                      </a:schemeClr>
                    </a:solidFill>
                    <a:ln w="19050">
                      <a:solidFill>
                        <a:schemeClr val="lt1"/>
                      </a:solidFill>
                    </a:ln>
                    <a:effectLst/>
                  </c:spPr>
                  <c:extLst xmlns:c15="http://schemas.microsoft.com/office/drawing/2012/chart">
                    <c:ext xmlns:c16="http://schemas.microsoft.com/office/drawing/2014/chart" uri="{C3380CC4-5D6E-409C-BE32-E72D297353CC}">
                      <c16:uniqueId val="{000000AF-E73D-4684-990D-AD8C268F1328}"/>
                    </c:ext>
                  </c:extLst>
                </c:dPt>
                <c:dPt>
                  <c:idx val="14"/>
                  <c:bubble3D val="0"/>
                  <c:spPr>
                    <a:solidFill>
                      <a:schemeClr val="accent3">
                        <a:lumMod val="80000"/>
                        <a:lumOff val="20000"/>
                      </a:schemeClr>
                    </a:solidFill>
                    <a:ln w="19050">
                      <a:solidFill>
                        <a:schemeClr val="lt1"/>
                      </a:solidFill>
                    </a:ln>
                    <a:effectLst/>
                  </c:spPr>
                  <c:extLst xmlns:c15="http://schemas.microsoft.com/office/drawing/2012/chart">
                    <c:ext xmlns:c16="http://schemas.microsoft.com/office/drawing/2014/chart" uri="{C3380CC4-5D6E-409C-BE32-E72D297353CC}">
                      <c16:uniqueId val="{000000B1-E73D-4684-990D-AD8C268F1328}"/>
                    </c:ext>
                  </c:extLst>
                </c:dPt>
                <c:dPt>
                  <c:idx val="15"/>
                  <c:bubble3D val="0"/>
                  <c:spPr>
                    <a:solidFill>
                      <a:schemeClr val="accent4">
                        <a:lumMod val="80000"/>
                        <a:lumOff val="20000"/>
                      </a:schemeClr>
                    </a:solidFill>
                    <a:ln w="19050">
                      <a:solidFill>
                        <a:schemeClr val="lt1"/>
                      </a:solidFill>
                    </a:ln>
                    <a:effectLst/>
                  </c:spPr>
                  <c:extLst xmlns:c15="http://schemas.microsoft.com/office/drawing/2012/chart">
                    <c:ext xmlns:c16="http://schemas.microsoft.com/office/drawing/2014/chart" uri="{C3380CC4-5D6E-409C-BE32-E72D297353CC}">
                      <c16:uniqueId val="{000000B3-E73D-4684-990D-AD8C268F1328}"/>
                    </c:ext>
                  </c:extLst>
                </c:dPt>
                <c:dPt>
                  <c:idx val="16"/>
                  <c:bubble3D val="0"/>
                  <c:spPr>
                    <a:solidFill>
                      <a:schemeClr val="accent5">
                        <a:lumMod val="80000"/>
                        <a:lumOff val="20000"/>
                      </a:schemeClr>
                    </a:solidFill>
                    <a:ln w="19050">
                      <a:solidFill>
                        <a:schemeClr val="lt1"/>
                      </a:solidFill>
                    </a:ln>
                    <a:effectLst/>
                  </c:spPr>
                  <c:extLst xmlns:c15="http://schemas.microsoft.com/office/drawing/2012/chart">
                    <c:ext xmlns:c16="http://schemas.microsoft.com/office/drawing/2014/chart" uri="{C3380CC4-5D6E-409C-BE32-E72D297353CC}">
                      <c16:uniqueId val="{000000B5-E73D-4684-990D-AD8C268F1328}"/>
                    </c:ext>
                  </c:extLst>
                </c:dPt>
                <c:dPt>
                  <c:idx val="17"/>
                  <c:bubble3D val="0"/>
                  <c:spPr>
                    <a:solidFill>
                      <a:schemeClr val="accent6">
                        <a:lumMod val="80000"/>
                        <a:lumOff val="20000"/>
                      </a:schemeClr>
                    </a:solidFill>
                    <a:ln w="19050">
                      <a:solidFill>
                        <a:schemeClr val="lt1"/>
                      </a:solidFill>
                    </a:ln>
                    <a:effectLst/>
                  </c:spPr>
                  <c:extLst xmlns:c15="http://schemas.microsoft.com/office/drawing/2012/chart">
                    <c:ext xmlns:c16="http://schemas.microsoft.com/office/drawing/2014/chart" uri="{C3380CC4-5D6E-409C-BE32-E72D297353CC}">
                      <c16:uniqueId val="{000000B7-E73D-4684-990D-AD8C268F1328}"/>
                    </c:ext>
                  </c:extLst>
                </c:dPt>
                <c:cat>
                  <c:strRef>
                    <c:extLst xmlns:c15="http://schemas.microsoft.com/office/drawing/2012/chart">
                      <c:ext xmlns:c15="http://schemas.microsoft.com/office/drawing/2012/chart" uri="{02D57815-91ED-43cb-92C2-25804820EDAC}">
                        <c15:formulaRef>
                          <c15:sqref>Sheet1!$A$24:$A$41</c15:sqref>
                        </c15:formulaRef>
                      </c:ext>
                    </c:extLst>
                    <c:strCache>
                      <c:ptCount val="18"/>
                      <c:pt idx="0">
                        <c:v>ADKC Centre based Massage Therapy</c:v>
                      </c:pt>
                      <c:pt idx="1">
                        <c:v>ADKC Home based Massage </c:v>
                      </c:pt>
                      <c:pt idx="2">
                        <c:v>AUK Befriending</c:v>
                      </c:pt>
                      <c:pt idx="3">
                        <c:v>AUK Carers Respite </c:v>
                      </c:pt>
                      <c:pt idx="4">
                        <c:v>AUK Decluttering</c:v>
                      </c:pt>
                      <c:pt idx="5">
                        <c:v>AUK Dementia 1:1 </c:v>
                      </c:pt>
                      <c:pt idx="6">
                        <c:v>AUK Escorting</c:v>
                      </c:pt>
                      <c:pt idx="7">
                        <c:v>AUK Information And Advice</c:v>
                      </c:pt>
                      <c:pt idx="8">
                        <c:v>Chair based Exercise  and Walking Support combined </c:v>
                      </c:pt>
                      <c:pt idx="9">
                        <c:v>CABW Information &amp; Advice</c:v>
                      </c:pt>
                      <c:pt idx="10">
                        <c:v>OA Link Up</c:v>
                      </c:pt>
                      <c:pt idx="11">
                        <c:v>OA Men's Only Activity</c:v>
                      </c:pt>
                      <c:pt idx="12">
                        <c:v>OA Tech in Arabic </c:v>
                      </c:pt>
                      <c:pt idx="13">
                        <c:v>BME Health Forum</c:v>
                      </c:pt>
                      <c:pt idx="14">
                        <c:v>BME Health Forum spot </c:v>
                      </c:pt>
                      <c:pt idx="15">
                        <c:v>Pamodzi</c:v>
                      </c:pt>
                      <c:pt idx="16">
                        <c:v>Pamodzi spot </c:v>
                      </c:pt>
                      <c:pt idx="17">
                        <c:v>Playground </c:v>
                      </c:pt>
                    </c:strCache>
                  </c:strRef>
                </c:cat>
                <c:val>
                  <c:numRef>
                    <c:extLst xmlns:c15="http://schemas.microsoft.com/office/drawing/2012/chart">
                      <c:ext xmlns:c15="http://schemas.microsoft.com/office/drawing/2012/chart" uri="{02D57815-91ED-43cb-92C2-25804820EDAC}">
                        <c15:formulaRef>
                          <c15:sqref>Sheet1!$E$24:$E$41</c15:sqref>
                        </c15:formulaRef>
                      </c:ext>
                    </c:extLst>
                    <c:numCache>
                      <c:formatCode>General</c:formatCode>
                      <c:ptCount val="18"/>
                      <c:pt idx="0">
                        <c:v>23</c:v>
                      </c:pt>
                      <c:pt idx="1">
                        <c:v>18</c:v>
                      </c:pt>
                      <c:pt idx="2">
                        <c:v>16</c:v>
                      </c:pt>
                      <c:pt idx="3">
                        <c:v>11</c:v>
                      </c:pt>
                      <c:pt idx="4">
                        <c:v>13</c:v>
                      </c:pt>
                      <c:pt idx="5">
                        <c:v>17</c:v>
                      </c:pt>
                      <c:pt idx="6">
                        <c:v>4</c:v>
                      </c:pt>
                      <c:pt idx="7">
                        <c:v>43</c:v>
                      </c:pt>
                      <c:pt idx="8">
                        <c:v>24</c:v>
                      </c:pt>
                      <c:pt idx="9">
                        <c:v>16</c:v>
                      </c:pt>
                      <c:pt idx="10">
                        <c:v>39</c:v>
                      </c:pt>
                      <c:pt idx="11">
                        <c:v>10</c:v>
                      </c:pt>
                      <c:pt idx="12">
                        <c:v>1</c:v>
                      </c:pt>
                      <c:pt idx="13">
                        <c:v>0</c:v>
                      </c:pt>
                      <c:pt idx="14">
                        <c:v>0</c:v>
                      </c:pt>
                      <c:pt idx="15">
                        <c:v>0</c:v>
                      </c:pt>
                      <c:pt idx="16">
                        <c:v>0</c:v>
                      </c:pt>
                      <c:pt idx="17">
                        <c:v>0</c:v>
                      </c:pt>
                    </c:numCache>
                  </c:numRef>
                </c:val>
                <c:extLst xmlns:c15="http://schemas.microsoft.com/office/drawing/2012/chart">
                  <c:ext xmlns:c16="http://schemas.microsoft.com/office/drawing/2014/chart" uri="{C3380CC4-5D6E-409C-BE32-E72D297353CC}">
                    <c16:uniqueId val="{000000B8-E73D-4684-990D-AD8C268F1328}"/>
                  </c:ext>
                </c:extLst>
              </c15:ser>
            </c15:filteredPieSeries>
            <c15:filteredPieSeries>
              <c15:ser>
                <c:idx val="4"/>
                <c:order val="4"/>
                <c:tx>
                  <c:strRef>
                    <c:extLst xmlns:c15="http://schemas.microsoft.com/office/drawing/2012/chart">
                      <c:ext xmlns:c15="http://schemas.microsoft.com/office/drawing/2012/chart" uri="{02D57815-91ED-43cb-92C2-25804820EDAC}">
                        <c15:formulaRef>
                          <c15:sqref>Sheet1!$F$23</c15:sqref>
                        </c15:formulaRef>
                      </c:ext>
                    </c:extLst>
                    <c:strCache>
                      <c:ptCount val="1"/>
                      <c:pt idx="0">
                        <c:v>Aug-24</c:v>
                      </c:pt>
                    </c:strCache>
                  </c:strRef>
                </c:tx>
                <c:dPt>
                  <c:idx val="0"/>
                  <c:bubble3D val="0"/>
                  <c:spPr>
                    <a:solidFill>
                      <a:schemeClr val="accent1"/>
                    </a:solidFill>
                    <a:ln w="19050">
                      <a:solidFill>
                        <a:schemeClr val="lt1"/>
                      </a:solidFill>
                    </a:ln>
                    <a:effectLst/>
                  </c:spPr>
                  <c:extLst xmlns:c15="http://schemas.microsoft.com/office/drawing/2012/chart">
                    <c:ext xmlns:c16="http://schemas.microsoft.com/office/drawing/2014/chart" uri="{C3380CC4-5D6E-409C-BE32-E72D297353CC}">
                      <c16:uniqueId val="{000000BA-E73D-4684-990D-AD8C268F1328}"/>
                    </c:ext>
                  </c:extLst>
                </c:dPt>
                <c:dPt>
                  <c:idx val="1"/>
                  <c:bubble3D val="0"/>
                  <c:spPr>
                    <a:solidFill>
                      <a:schemeClr val="accent2"/>
                    </a:solidFill>
                    <a:ln w="19050">
                      <a:solidFill>
                        <a:schemeClr val="lt1"/>
                      </a:solidFill>
                    </a:ln>
                    <a:effectLst/>
                  </c:spPr>
                  <c:extLst xmlns:c15="http://schemas.microsoft.com/office/drawing/2012/chart">
                    <c:ext xmlns:c16="http://schemas.microsoft.com/office/drawing/2014/chart" uri="{C3380CC4-5D6E-409C-BE32-E72D297353CC}">
                      <c16:uniqueId val="{000000BC-E73D-4684-990D-AD8C268F1328}"/>
                    </c:ext>
                  </c:extLst>
                </c:dPt>
                <c:dPt>
                  <c:idx val="2"/>
                  <c:bubble3D val="0"/>
                  <c:spPr>
                    <a:solidFill>
                      <a:schemeClr val="accent3"/>
                    </a:solidFill>
                    <a:ln w="19050">
                      <a:solidFill>
                        <a:schemeClr val="lt1"/>
                      </a:solidFill>
                    </a:ln>
                    <a:effectLst/>
                  </c:spPr>
                  <c:extLst xmlns:c15="http://schemas.microsoft.com/office/drawing/2012/chart">
                    <c:ext xmlns:c16="http://schemas.microsoft.com/office/drawing/2014/chart" uri="{C3380CC4-5D6E-409C-BE32-E72D297353CC}">
                      <c16:uniqueId val="{000000BE-E73D-4684-990D-AD8C268F1328}"/>
                    </c:ext>
                  </c:extLst>
                </c:dPt>
                <c:dPt>
                  <c:idx val="3"/>
                  <c:bubble3D val="0"/>
                  <c:spPr>
                    <a:solidFill>
                      <a:schemeClr val="accent4"/>
                    </a:solidFill>
                    <a:ln w="19050">
                      <a:solidFill>
                        <a:schemeClr val="lt1"/>
                      </a:solidFill>
                    </a:ln>
                    <a:effectLst/>
                  </c:spPr>
                  <c:extLst xmlns:c15="http://schemas.microsoft.com/office/drawing/2012/chart">
                    <c:ext xmlns:c16="http://schemas.microsoft.com/office/drawing/2014/chart" uri="{C3380CC4-5D6E-409C-BE32-E72D297353CC}">
                      <c16:uniqueId val="{000000C0-E73D-4684-990D-AD8C268F1328}"/>
                    </c:ext>
                  </c:extLst>
                </c:dPt>
                <c:dPt>
                  <c:idx val="4"/>
                  <c:bubble3D val="0"/>
                  <c:spPr>
                    <a:solidFill>
                      <a:schemeClr val="accent5"/>
                    </a:solidFill>
                    <a:ln w="19050">
                      <a:solidFill>
                        <a:schemeClr val="lt1"/>
                      </a:solidFill>
                    </a:ln>
                    <a:effectLst/>
                  </c:spPr>
                  <c:extLst xmlns:c15="http://schemas.microsoft.com/office/drawing/2012/chart">
                    <c:ext xmlns:c16="http://schemas.microsoft.com/office/drawing/2014/chart" uri="{C3380CC4-5D6E-409C-BE32-E72D297353CC}">
                      <c16:uniqueId val="{000000C2-E73D-4684-990D-AD8C268F1328}"/>
                    </c:ext>
                  </c:extLst>
                </c:dPt>
                <c:dPt>
                  <c:idx val="5"/>
                  <c:bubble3D val="0"/>
                  <c:spPr>
                    <a:solidFill>
                      <a:schemeClr val="accent6"/>
                    </a:solidFill>
                    <a:ln w="19050">
                      <a:solidFill>
                        <a:schemeClr val="lt1"/>
                      </a:solidFill>
                    </a:ln>
                    <a:effectLst/>
                  </c:spPr>
                  <c:extLst xmlns:c15="http://schemas.microsoft.com/office/drawing/2012/chart">
                    <c:ext xmlns:c16="http://schemas.microsoft.com/office/drawing/2014/chart" uri="{C3380CC4-5D6E-409C-BE32-E72D297353CC}">
                      <c16:uniqueId val="{000000C4-E73D-4684-990D-AD8C268F1328}"/>
                    </c:ext>
                  </c:extLst>
                </c:dPt>
                <c:dPt>
                  <c:idx val="6"/>
                  <c:bubble3D val="0"/>
                  <c:spPr>
                    <a:solidFill>
                      <a:schemeClr val="accent1">
                        <a:lumMod val="60000"/>
                      </a:schemeClr>
                    </a:solidFill>
                    <a:ln w="19050">
                      <a:solidFill>
                        <a:schemeClr val="lt1"/>
                      </a:solidFill>
                    </a:ln>
                    <a:effectLst/>
                  </c:spPr>
                  <c:extLst xmlns:c15="http://schemas.microsoft.com/office/drawing/2012/chart">
                    <c:ext xmlns:c16="http://schemas.microsoft.com/office/drawing/2014/chart" uri="{C3380CC4-5D6E-409C-BE32-E72D297353CC}">
                      <c16:uniqueId val="{000000C6-E73D-4684-990D-AD8C268F1328}"/>
                    </c:ext>
                  </c:extLst>
                </c:dPt>
                <c:dPt>
                  <c:idx val="7"/>
                  <c:bubble3D val="0"/>
                  <c:spPr>
                    <a:solidFill>
                      <a:schemeClr val="accent2">
                        <a:lumMod val="60000"/>
                      </a:schemeClr>
                    </a:solidFill>
                    <a:ln w="19050">
                      <a:solidFill>
                        <a:schemeClr val="lt1"/>
                      </a:solidFill>
                    </a:ln>
                    <a:effectLst/>
                  </c:spPr>
                  <c:extLst xmlns:c15="http://schemas.microsoft.com/office/drawing/2012/chart">
                    <c:ext xmlns:c16="http://schemas.microsoft.com/office/drawing/2014/chart" uri="{C3380CC4-5D6E-409C-BE32-E72D297353CC}">
                      <c16:uniqueId val="{000000C8-E73D-4684-990D-AD8C268F1328}"/>
                    </c:ext>
                  </c:extLst>
                </c:dPt>
                <c:dPt>
                  <c:idx val="8"/>
                  <c:bubble3D val="0"/>
                  <c:spPr>
                    <a:solidFill>
                      <a:schemeClr val="accent3">
                        <a:lumMod val="60000"/>
                      </a:schemeClr>
                    </a:solidFill>
                    <a:ln w="19050">
                      <a:solidFill>
                        <a:schemeClr val="lt1"/>
                      </a:solidFill>
                    </a:ln>
                    <a:effectLst/>
                  </c:spPr>
                  <c:extLst xmlns:c15="http://schemas.microsoft.com/office/drawing/2012/chart">
                    <c:ext xmlns:c16="http://schemas.microsoft.com/office/drawing/2014/chart" uri="{C3380CC4-5D6E-409C-BE32-E72D297353CC}">
                      <c16:uniqueId val="{000000CA-E73D-4684-990D-AD8C268F1328}"/>
                    </c:ext>
                  </c:extLst>
                </c:dPt>
                <c:dPt>
                  <c:idx val="9"/>
                  <c:bubble3D val="0"/>
                  <c:spPr>
                    <a:solidFill>
                      <a:schemeClr val="accent4">
                        <a:lumMod val="60000"/>
                      </a:schemeClr>
                    </a:solidFill>
                    <a:ln w="19050">
                      <a:solidFill>
                        <a:schemeClr val="lt1"/>
                      </a:solidFill>
                    </a:ln>
                    <a:effectLst/>
                  </c:spPr>
                  <c:extLst xmlns:c15="http://schemas.microsoft.com/office/drawing/2012/chart">
                    <c:ext xmlns:c16="http://schemas.microsoft.com/office/drawing/2014/chart" uri="{C3380CC4-5D6E-409C-BE32-E72D297353CC}">
                      <c16:uniqueId val="{000000CC-E73D-4684-990D-AD8C268F1328}"/>
                    </c:ext>
                  </c:extLst>
                </c:dPt>
                <c:dPt>
                  <c:idx val="10"/>
                  <c:bubble3D val="0"/>
                  <c:spPr>
                    <a:solidFill>
                      <a:schemeClr val="accent5">
                        <a:lumMod val="60000"/>
                      </a:schemeClr>
                    </a:solidFill>
                    <a:ln w="19050">
                      <a:solidFill>
                        <a:schemeClr val="lt1"/>
                      </a:solidFill>
                    </a:ln>
                    <a:effectLst/>
                  </c:spPr>
                  <c:extLst xmlns:c15="http://schemas.microsoft.com/office/drawing/2012/chart">
                    <c:ext xmlns:c16="http://schemas.microsoft.com/office/drawing/2014/chart" uri="{C3380CC4-5D6E-409C-BE32-E72D297353CC}">
                      <c16:uniqueId val="{000000CE-E73D-4684-990D-AD8C268F1328}"/>
                    </c:ext>
                  </c:extLst>
                </c:dPt>
                <c:dPt>
                  <c:idx val="11"/>
                  <c:bubble3D val="0"/>
                  <c:spPr>
                    <a:solidFill>
                      <a:schemeClr val="accent6">
                        <a:lumMod val="60000"/>
                      </a:schemeClr>
                    </a:solidFill>
                    <a:ln w="19050">
                      <a:solidFill>
                        <a:schemeClr val="lt1"/>
                      </a:solidFill>
                    </a:ln>
                    <a:effectLst/>
                  </c:spPr>
                  <c:extLst xmlns:c15="http://schemas.microsoft.com/office/drawing/2012/chart">
                    <c:ext xmlns:c16="http://schemas.microsoft.com/office/drawing/2014/chart" uri="{C3380CC4-5D6E-409C-BE32-E72D297353CC}">
                      <c16:uniqueId val="{000000D0-E73D-4684-990D-AD8C268F1328}"/>
                    </c:ext>
                  </c:extLst>
                </c:dPt>
                <c:dPt>
                  <c:idx val="12"/>
                  <c:bubble3D val="0"/>
                  <c:spPr>
                    <a:solidFill>
                      <a:schemeClr val="accent1">
                        <a:lumMod val="80000"/>
                        <a:lumOff val="20000"/>
                      </a:schemeClr>
                    </a:solidFill>
                    <a:ln w="19050">
                      <a:solidFill>
                        <a:schemeClr val="lt1"/>
                      </a:solidFill>
                    </a:ln>
                    <a:effectLst/>
                  </c:spPr>
                  <c:extLst xmlns:c15="http://schemas.microsoft.com/office/drawing/2012/chart">
                    <c:ext xmlns:c16="http://schemas.microsoft.com/office/drawing/2014/chart" uri="{C3380CC4-5D6E-409C-BE32-E72D297353CC}">
                      <c16:uniqueId val="{000000D2-E73D-4684-990D-AD8C268F1328}"/>
                    </c:ext>
                  </c:extLst>
                </c:dPt>
                <c:dPt>
                  <c:idx val="13"/>
                  <c:bubble3D val="0"/>
                  <c:spPr>
                    <a:solidFill>
                      <a:schemeClr val="accent2">
                        <a:lumMod val="80000"/>
                        <a:lumOff val="20000"/>
                      </a:schemeClr>
                    </a:solidFill>
                    <a:ln w="19050">
                      <a:solidFill>
                        <a:schemeClr val="lt1"/>
                      </a:solidFill>
                    </a:ln>
                    <a:effectLst/>
                  </c:spPr>
                  <c:extLst xmlns:c15="http://schemas.microsoft.com/office/drawing/2012/chart">
                    <c:ext xmlns:c16="http://schemas.microsoft.com/office/drawing/2014/chart" uri="{C3380CC4-5D6E-409C-BE32-E72D297353CC}">
                      <c16:uniqueId val="{000000D4-E73D-4684-990D-AD8C268F1328}"/>
                    </c:ext>
                  </c:extLst>
                </c:dPt>
                <c:dPt>
                  <c:idx val="14"/>
                  <c:bubble3D val="0"/>
                  <c:spPr>
                    <a:solidFill>
                      <a:schemeClr val="accent3">
                        <a:lumMod val="80000"/>
                        <a:lumOff val="20000"/>
                      </a:schemeClr>
                    </a:solidFill>
                    <a:ln w="19050">
                      <a:solidFill>
                        <a:schemeClr val="lt1"/>
                      </a:solidFill>
                    </a:ln>
                    <a:effectLst/>
                  </c:spPr>
                  <c:extLst xmlns:c15="http://schemas.microsoft.com/office/drawing/2012/chart">
                    <c:ext xmlns:c16="http://schemas.microsoft.com/office/drawing/2014/chart" uri="{C3380CC4-5D6E-409C-BE32-E72D297353CC}">
                      <c16:uniqueId val="{000000D6-E73D-4684-990D-AD8C268F1328}"/>
                    </c:ext>
                  </c:extLst>
                </c:dPt>
                <c:dPt>
                  <c:idx val="15"/>
                  <c:bubble3D val="0"/>
                  <c:spPr>
                    <a:solidFill>
                      <a:schemeClr val="accent4">
                        <a:lumMod val="80000"/>
                        <a:lumOff val="20000"/>
                      </a:schemeClr>
                    </a:solidFill>
                    <a:ln w="19050">
                      <a:solidFill>
                        <a:schemeClr val="lt1"/>
                      </a:solidFill>
                    </a:ln>
                    <a:effectLst/>
                  </c:spPr>
                  <c:extLst xmlns:c15="http://schemas.microsoft.com/office/drawing/2012/chart">
                    <c:ext xmlns:c16="http://schemas.microsoft.com/office/drawing/2014/chart" uri="{C3380CC4-5D6E-409C-BE32-E72D297353CC}">
                      <c16:uniqueId val="{000000D8-E73D-4684-990D-AD8C268F1328}"/>
                    </c:ext>
                  </c:extLst>
                </c:dPt>
                <c:dPt>
                  <c:idx val="16"/>
                  <c:bubble3D val="0"/>
                  <c:spPr>
                    <a:solidFill>
                      <a:schemeClr val="accent5">
                        <a:lumMod val="80000"/>
                        <a:lumOff val="20000"/>
                      </a:schemeClr>
                    </a:solidFill>
                    <a:ln w="19050">
                      <a:solidFill>
                        <a:schemeClr val="lt1"/>
                      </a:solidFill>
                    </a:ln>
                    <a:effectLst/>
                  </c:spPr>
                  <c:extLst xmlns:c15="http://schemas.microsoft.com/office/drawing/2012/chart">
                    <c:ext xmlns:c16="http://schemas.microsoft.com/office/drawing/2014/chart" uri="{C3380CC4-5D6E-409C-BE32-E72D297353CC}">
                      <c16:uniqueId val="{000000DA-E73D-4684-990D-AD8C268F1328}"/>
                    </c:ext>
                  </c:extLst>
                </c:dPt>
                <c:dPt>
                  <c:idx val="17"/>
                  <c:bubble3D val="0"/>
                  <c:spPr>
                    <a:solidFill>
                      <a:schemeClr val="accent6">
                        <a:lumMod val="80000"/>
                        <a:lumOff val="20000"/>
                      </a:schemeClr>
                    </a:solidFill>
                    <a:ln w="19050">
                      <a:solidFill>
                        <a:schemeClr val="lt1"/>
                      </a:solidFill>
                    </a:ln>
                    <a:effectLst/>
                  </c:spPr>
                  <c:extLst xmlns:c15="http://schemas.microsoft.com/office/drawing/2012/chart">
                    <c:ext xmlns:c16="http://schemas.microsoft.com/office/drawing/2014/chart" uri="{C3380CC4-5D6E-409C-BE32-E72D297353CC}">
                      <c16:uniqueId val="{000000DC-E73D-4684-990D-AD8C268F1328}"/>
                    </c:ext>
                  </c:extLst>
                </c:dPt>
                <c:cat>
                  <c:strRef>
                    <c:extLst xmlns:c15="http://schemas.microsoft.com/office/drawing/2012/chart">
                      <c:ext xmlns:c15="http://schemas.microsoft.com/office/drawing/2012/chart" uri="{02D57815-91ED-43cb-92C2-25804820EDAC}">
                        <c15:formulaRef>
                          <c15:sqref>Sheet1!$A$24:$A$41</c15:sqref>
                        </c15:formulaRef>
                      </c:ext>
                    </c:extLst>
                    <c:strCache>
                      <c:ptCount val="18"/>
                      <c:pt idx="0">
                        <c:v>ADKC Centre based Massage Therapy</c:v>
                      </c:pt>
                      <c:pt idx="1">
                        <c:v>ADKC Home based Massage </c:v>
                      </c:pt>
                      <c:pt idx="2">
                        <c:v>AUK Befriending</c:v>
                      </c:pt>
                      <c:pt idx="3">
                        <c:v>AUK Carers Respite </c:v>
                      </c:pt>
                      <c:pt idx="4">
                        <c:v>AUK Decluttering</c:v>
                      </c:pt>
                      <c:pt idx="5">
                        <c:v>AUK Dementia 1:1 </c:v>
                      </c:pt>
                      <c:pt idx="6">
                        <c:v>AUK Escorting</c:v>
                      </c:pt>
                      <c:pt idx="7">
                        <c:v>AUK Information And Advice</c:v>
                      </c:pt>
                      <c:pt idx="8">
                        <c:v>Chair based Exercise  and Walking Support combined </c:v>
                      </c:pt>
                      <c:pt idx="9">
                        <c:v>CABW Information &amp; Advice</c:v>
                      </c:pt>
                      <c:pt idx="10">
                        <c:v>OA Link Up</c:v>
                      </c:pt>
                      <c:pt idx="11">
                        <c:v>OA Men's Only Activity</c:v>
                      </c:pt>
                      <c:pt idx="12">
                        <c:v>OA Tech in Arabic </c:v>
                      </c:pt>
                      <c:pt idx="13">
                        <c:v>BME Health Forum</c:v>
                      </c:pt>
                      <c:pt idx="14">
                        <c:v>BME Health Forum spot </c:v>
                      </c:pt>
                      <c:pt idx="15">
                        <c:v>Pamodzi</c:v>
                      </c:pt>
                      <c:pt idx="16">
                        <c:v>Pamodzi spot </c:v>
                      </c:pt>
                      <c:pt idx="17">
                        <c:v>Playground </c:v>
                      </c:pt>
                    </c:strCache>
                  </c:strRef>
                </c:cat>
                <c:val>
                  <c:numRef>
                    <c:extLst xmlns:c15="http://schemas.microsoft.com/office/drawing/2012/chart">
                      <c:ext xmlns:c15="http://schemas.microsoft.com/office/drawing/2012/chart" uri="{02D57815-91ED-43cb-92C2-25804820EDAC}">
                        <c15:formulaRef>
                          <c15:sqref>Sheet1!$F$24:$F$41</c15:sqref>
                        </c15:formulaRef>
                      </c:ext>
                    </c:extLst>
                    <c:numCache>
                      <c:formatCode>General</c:formatCode>
                      <c:ptCount val="18"/>
                      <c:pt idx="0">
                        <c:v>13</c:v>
                      </c:pt>
                      <c:pt idx="1">
                        <c:v>21</c:v>
                      </c:pt>
                      <c:pt idx="2">
                        <c:v>26</c:v>
                      </c:pt>
                      <c:pt idx="3">
                        <c:v>3</c:v>
                      </c:pt>
                      <c:pt idx="4">
                        <c:v>8</c:v>
                      </c:pt>
                      <c:pt idx="5">
                        <c:v>10</c:v>
                      </c:pt>
                      <c:pt idx="6">
                        <c:v>3</c:v>
                      </c:pt>
                      <c:pt idx="7">
                        <c:v>47</c:v>
                      </c:pt>
                      <c:pt idx="8">
                        <c:v>8</c:v>
                      </c:pt>
                      <c:pt idx="9">
                        <c:v>28</c:v>
                      </c:pt>
                      <c:pt idx="10">
                        <c:v>9</c:v>
                      </c:pt>
                      <c:pt idx="11">
                        <c:v>8</c:v>
                      </c:pt>
                      <c:pt idx="12">
                        <c:v>0</c:v>
                      </c:pt>
                      <c:pt idx="13">
                        <c:v>0</c:v>
                      </c:pt>
                      <c:pt idx="14">
                        <c:v>0</c:v>
                      </c:pt>
                      <c:pt idx="15">
                        <c:v>0</c:v>
                      </c:pt>
                      <c:pt idx="16">
                        <c:v>0</c:v>
                      </c:pt>
                      <c:pt idx="17">
                        <c:v>0</c:v>
                      </c:pt>
                    </c:numCache>
                  </c:numRef>
                </c:val>
                <c:extLst xmlns:c15="http://schemas.microsoft.com/office/drawing/2012/chart">
                  <c:ext xmlns:c16="http://schemas.microsoft.com/office/drawing/2014/chart" uri="{C3380CC4-5D6E-409C-BE32-E72D297353CC}">
                    <c16:uniqueId val="{000000DD-E73D-4684-990D-AD8C268F1328}"/>
                  </c:ext>
                </c:extLst>
              </c15:ser>
            </c15:filteredPieSeries>
            <c15:filteredPieSeries>
              <c15:ser>
                <c:idx val="5"/>
                <c:order val="5"/>
                <c:tx>
                  <c:strRef>
                    <c:extLst xmlns:c15="http://schemas.microsoft.com/office/drawing/2012/chart">
                      <c:ext xmlns:c15="http://schemas.microsoft.com/office/drawing/2012/chart" uri="{02D57815-91ED-43cb-92C2-25804820EDAC}">
                        <c15:formulaRef>
                          <c15:sqref>Sheet1!$G$23</c15:sqref>
                        </c15:formulaRef>
                      </c:ext>
                    </c:extLst>
                    <c:strCache>
                      <c:ptCount val="1"/>
                      <c:pt idx="0">
                        <c:v>Sep-24</c:v>
                      </c:pt>
                    </c:strCache>
                  </c:strRef>
                </c:tx>
                <c:dPt>
                  <c:idx val="0"/>
                  <c:bubble3D val="0"/>
                  <c:spPr>
                    <a:solidFill>
                      <a:schemeClr val="accent1"/>
                    </a:solidFill>
                    <a:ln w="19050">
                      <a:solidFill>
                        <a:schemeClr val="lt1"/>
                      </a:solidFill>
                    </a:ln>
                    <a:effectLst/>
                  </c:spPr>
                  <c:extLst xmlns:c15="http://schemas.microsoft.com/office/drawing/2012/chart">
                    <c:ext xmlns:c16="http://schemas.microsoft.com/office/drawing/2014/chart" uri="{C3380CC4-5D6E-409C-BE32-E72D297353CC}">
                      <c16:uniqueId val="{000000DF-E73D-4684-990D-AD8C268F1328}"/>
                    </c:ext>
                  </c:extLst>
                </c:dPt>
                <c:dPt>
                  <c:idx val="1"/>
                  <c:bubble3D val="0"/>
                  <c:spPr>
                    <a:solidFill>
                      <a:schemeClr val="accent2"/>
                    </a:solidFill>
                    <a:ln w="19050">
                      <a:solidFill>
                        <a:schemeClr val="lt1"/>
                      </a:solidFill>
                    </a:ln>
                    <a:effectLst/>
                  </c:spPr>
                  <c:extLst xmlns:c15="http://schemas.microsoft.com/office/drawing/2012/chart">
                    <c:ext xmlns:c16="http://schemas.microsoft.com/office/drawing/2014/chart" uri="{C3380CC4-5D6E-409C-BE32-E72D297353CC}">
                      <c16:uniqueId val="{000000E1-E73D-4684-990D-AD8C268F1328}"/>
                    </c:ext>
                  </c:extLst>
                </c:dPt>
                <c:dPt>
                  <c:idx val="2"/>
                  <c:bubble3D val="0"/>
                  <c:spPr>
                    <a:solidFill>
                      <a:schemeClr val="accent3"/>
                    </a:solidFill>
                    <a:ln w="19050">
                      <a:solidFill>
                        <a:schemeClr val="lt1"/>
                      </a:solidFill>
                    </a:ln>
                    <a:effectLst/>
                  </c:spPr>
                  <c:extLst xmlns:c15="http://schemas.microsoft.com/office/drawing/2012/chart">
                    <c:ext xmlns:c16="http://schemas.microsoft.com/office/drawing/2014/chart" uri="{C3380CC4-5D6E-409C-BE32-E72D297353CC}">
                      <c16:uniqueId val="{000000E3-E73D-4684-990D-AD8C268F1328}"/>
                    </c:ext>
                  </c:extLst>
                </c:dPt>
                <c:dPt>
                  <c:idx val="3"/>
                  <c:bubble3D val="0"/>
                  <c:spPr>
                    <a:solidFill>
                      <a:schemeClr val="accent4"/>
                    </a:solidFill>
                    <a:ln w="19050">
                      <a:solidFill>
                        <a:schemeClr val="lt1"/>
                      </a:solidFill>
                    </a:ln>
                    <a:effectLst/>
                  </c:spPr>
                  <c:extLst xmlns:c15="http://schemas.microsoft.com/office/drawing/2012/chart">
                    <c:ext xmlns:c16="http://schemas.microsoft.com/office/drawing/2014/chart" uri="{C3380CC4-5D6E-409C-BE32-E72D297353CC}">
                      <c16:uniqueId val="{000000E5-E73D-4684-990D-AD8C268F1328}"/>
                    </c:ext>
                  </c:extLst>
                </c:dPt>
                <c:dPt>
                  <c:idx val="4"/>
                  <c:bubble3D val="0"/>
                  <c:spPr>
                    <a:solidFill>
                      <a:schemeClr val="accent5"/>
                    </a:solidFill>
                    <a:ln w="19050">
                      <a:solidFill>
                        <a:schemeClr val="lt1"/>
                      </a:solidFill>
                    </a:ln>
                    <a:effectLst/>
                  </c:spPr>
                  <c:extLst xmlns:c15="http://schemas.microsoft.com/office/drawing/2012/chart">
                    <c:ext xmlns:c16="http://schemas.microsoft.com/office/drawing/2014/chart" uri="{C3380CC4-5D6E-409C-BE32-E72D297353CC}">
                      <c16:uniqueId val="{000000E7-E73D-4684-990D-AD8C268F1328}"/>
                    </c:ext>
                  </c:extLst>
                </c:dPt>
                <c:dPt>
                  <c:idx val="5"/>
                  <c:bubble3D val="0"/>
                  <c:spPr>
                    <a:solidFill>
                      <a:schemeClr val="accent6"/>
                    </a:solidFill>
                    <a:ln w="19050">
                      <a:solidFill>
                        <a:schemeClr val="lt1"/>
                      </a:solidFill>
                    </a:ln>
                    <a:effectLst/>
                  </c:spPr>
                  <c:extLst xmlns:c15="http://schemas.microsoft.com/office/drawing/2012/chart">
                    <c:ext xmlns:c16="http://schemas.microsoft.com/office/drawing/2014/chart" uri="{C3380CC4-5D6E-409C-BE32-E72D297353CC}">
                      <c16:uniqueId val="{000000E9-E73D-4684-990D-AD8C268F1328}"/>
                    </c:ext>
                  </c:extLst>
                </c:dPt>
                <c:dPt>
                  <c:idx val="6"/>
                  <c:bubble3D val="0"/>
                  <c:spPr>
                    <a:solidFill>
                      <a:schemeClr val="accent1">
                        <a:lumMod val="60000"/>
                      </a:schemeClr>
                    </a:solidFill>
                    <a:ln w="19050">
                      <a:solidFill>
                        <a:schemeClr val="lt1"/>
                      </a:solidFill>
                    </a:ln>
                    <a:effectLst/>
                  </c:spPr>
                  <c:extLst xmlns:c15="http://schemas.microsoft.com/office/drawing/2012/chart">
                    <c:ext xmlns:c16="http://schemas.microsoft.com/office/drawing/2014/chart" uri="{C3380CC4-5D6E-409C-BE32-E72D297353CC}">
                      <c16:uniqueId val="{000000EB-E73D-4684-990D-AD8C268F1328}"/>
                    </c:ext>
                  </c:extLst>
                </c:dPt>
                <c:dPt>
                  <c:idx val="7"/>
                  <c:bubble3D val="0"/>
                  <c:spPr>
                    <a:solidFill>
                      <a:schemeClr val="accent2">
                        <a:lumMod val="60000"/>
                      </a:schemeClr>
                    </a:solidFill>
                    <a:ln w="19050">
                      <a:solidFill>
                        <a:schemeClr val="lt1"/>
                      </a:solidFill>
                    </a:ln>
                    <a:effectLst/>
                  </c:spPr>
                  <c:extLst xmlns:c15="http://schemas.microsoft.com/office/drawing/2012/chart">
                    <c:ext xmlns:c16="http://schemas.microsoft.com/office/drawing/2014/chart" uri="{C3380CC4-5D6E-409C-BE32-E72D297353CC}">
                      <c16:uniqueId val="{000000ED-E73D-4684-990D-AD8C268F1328}"/>
                    </c:ext>
                  </c:extLst>
                </c:dPt>
                <c:dPt>
                  <c:idx val="8"/>
                  <c:bubble3D val="0"/>
                  <c:spPr>
                    <a:solidFill>
                      <a:schemeClr val="accent3">
                        <a:lumMod val="60000"/>
                      </a:schemeClr>
                    </a:solidFill>
                    <a:ln w="19050">
                      <a:solidFill>
                        <a:schemeClr val="lt1"/>
                      </a:solidFill>
                    </a:ln>
                    <a:effectLst/>
                  </c:spPr>
                  <c:extLst xmlns:c15="http://schemas.microsoft.com/office/drawing/2012/chart">
                    <c:ext xmlns:c16="http://schemas.microsoft.com/office/drawing/2014/chart" uri="{C3380CC4-5D6E-409C-BE32-E72D297353CC}">
                      <c16:uniqueId val="{000000EF-E73D-4684-990D-AD8C268F1328}"/>
                    </c:ext>
                  </c:extLst>
                </c:dPt>
                <c:dPt>
                  <c:idx val="9"/>
                  <c:bubble3D val="0"/>
                  <c:spPr>
                    <a:solidFill>
                      <a:schemeClr val="accent4">
                        <a:lumMod val="60000"/>
                      </a:schemeClr>
                    </a:solidFill>
                    <a:ln w="19050">
                      <a:solidFill>
                        <a:schemeClr val="lt1"/>
                      </a:solidFill>
                    </a:ln>
                    <a:effectLst/>
                  </c:spPr>
                  <c:extLst xmlns:c15="http://schemas.microsoft.com/office/drawing/2012/chart">
                    <c:ext xmlns:c16="http://schemas.microsoft.com/office/drawing/2014/chart" uri="{C3380CC4-5D6E-409C-BE32-E72D297353CC}">
                      <c16:uniqueId val="{000000F1-E73D-4684-990D-AD8C268F1328}"/>
                    </c:ext>
                  </c:extLst>
                </c:dPt>
                <c:dPt>
                  <c:idx val="10"/>
                  <c:bubble3D val="0"/>
                  <c:spPr>
                    <a:solidFill>
                      <a:schemeClr val="accent5">
                        <a:lumMod val="60000"/>
                      </a:schemeClr>
                    </a:solidFill>
                    <a:ln w="19050">
                      <a:solidFill>
                        <a:schemeClr val="lt1"/>
                      </a:solidFill>
                    </a:ln>
                    <a:effectLst/>
                  </c:spPr>
                  <c:extLst xmlns:c15="http://schemas.microsoft.com/office/drawing/2012/chart">
                    <c:ext xmlns:c16="http://schemas.microsoft.com/office/drawing/2014/chart" uri="{C3380CC4-5D6E-409C-BE32-E72D297353CC}">
                      <c16:uniqueId val="{000000F3-E73D-4684-990D-AD8C268F1328}"/>
                    </c:ext>
                  </c:extLst>
                </c:dPt>
                <c:dPt>
                  <c:idx val="11"/>
                  <c:bubble3D val="0"/>
                  <c:spPr>
                    <a:solidFill>
                      <a:schemeClr val="accent6">
                        <a:lumMod val="60000"/>
                      </a:schemeClr>
                    </a:solidFill>
                    <a:ln w="19050">
                      <a:solidFill>
                        <a:schemeClr val="lt1"/>
                      </a:solidFill>
                    </a:ln>
                    <a:effectLst/>
                  </c:spPr>
                  <c:extLst xmlns:c15="http://schemas.microsoft.com/office/drawing/2012/chart">
                    <c:ext xmlns:c16="http://schemas.microsoft.com/office/drawing/2014/chart" uri="{C3380CC4-5D6E-409C-BE32-E72D297353CC}">
                      <c16:uniqueId val="{000000F5-E73D-4684-990D-AD8C268F1328}"/>
                    </c:ext>
                  </c:extLst>
                </c:dPt>
                <c:dPt>
                  <c:idx val="12"/>
                  <c:bubble3D val="0"/>
                  <c:spPr>
                    <a:solidFill>
                      <a:schemeClr val="accent1">
                        <a:lumMod val="80000"/>
                        <a:lumOff val="20000"/>
                      </a:schemeClr>
                    </a:solidFill>
                    <a:ln w="19050">
                      <a:solidFill>
                        <a:schemeClr val="lt1"/>
                      </a:solidFill>
                    </a:ln>
                    <a:effectLst/>
                  </c:spPr>
                  <c:extLst xmlns:c15="http://schemas.microsoft.com/office/drawing/2012/chart">
                    <c:ext xmlns:c16="http://schemas.microsoft.com/office/drawing/2014/chart" uri="{C3380CC4-5D6E-409C-BE32-E72D297353CC}">
                      <c16:uniqueId val="{000000F7-E73D-4684-990D-AD8C268F1328}"/>
                    </c:ext>
                  </c:extLst>
                </c:dPt>
                <c:dPt>
                  <c:idx val="13"/>
                  <c:bubble3D val="0"/>
                  <c:spPr>
                    <a:solidFill>
                      <a:schemeClr val="accent2">
                        <a:lumMod val="80000"/>
                        <a:lumOff val="20000"/>
                      </a:schemeClr>
                    </a:solidFill>
                    <a:ln w="19050">
                      <a:solidFill>
                        <a:schemeClr val="lt1"/>
                      </a:solidFill>
                    </a:ln>
                    <a:effectLst/>
                  </c:spPr>
                  <c:extLst xmlns:c15="http://schemas.microsoft.com/office/drawing/2012/chart">
                    <c:ext xmlns:c16="http://schemas.microsoft.com/office/drawing/2014/chart" uri="{C3380CC4-5D6E-409C-BE32-E72D297353CC}">
                      <c16:uniqueId val="{000000F9-E73D-4684-990D-AD8C268F1328}"/>
                    </c:ext>
                  </c:extLst>
                </c:dPt>
                <c:dPt>
                  <c:idx val="14"/>
                  <c:bubble3D val="0"/>
                  <c:spPr>
                    <a:solidFill>
                      <a:schemeClr val="accent3">
                        <a:lumMod val="80000"/>
                        <a:lumOff val="20000"/>
                      </a:schemeClr>
                    </a:solidFill>
                    <a:ln w="19050">
                      <a:solidFill>
                        <a:schemeClr val="lt1"/>
                      </a:solidFill>
                    </a:ln>
                    <a:effectLst/>
                  </c:spPr>
                  <c:extLst xmlns:c15="http://schemas.microsoft.com/office/drawing/2012/chart">
                    <c:ext xmlns:c16="http://schemas.microsoft.com/office/drawing/2014/chart" uri="{C3380CC4-5D6E-409C-BE32-E72D297353CC}">
                      <c16:uniqueId val="{000000FB-E73D-4684-990D-AD8C268F1328}"/>
                    </c:ext>
                  </c:extLst>
                </c:dPt>
                <c:dPt>
                  <c:idx val="15"/>
                  <c:bubble3D val="0"/>
                  <c:spPr>
                    <a:solidFill>
                      <a:schemeClr val="accent4">
                        <a:lumMod val="80000"/>
                        <a:lumOff val="20000"/>
                      </a:schemeClr>
                    </a:solidFill>
                    <a:ln w="19050">
                      <a:solidFill>
                        <a:schemeClr val="lt1"/>
                      </a:solidFill>
                    </a:ln>
                    <a:effectLst/>
                  </c:spPr>
                  <c:extLst xmlns:c15="http://schemas.microsoft.com/office/drawing/2012/chart">
                    <c:ext xmlns:c16="http://schemas.microsoft.com/office/drawing/2014/chart" uri="{C3380CC4-5D6E-409C-BE32-E72D297353CC}">
                      <c16:uniqueId val="{000000FD-E73D-4684-990D-AD8C268F1328}"/>
                    </c:ext>
                  </c:extLst>
                </c:dPt>
                <c:dPt>
                  <c:idx val="16"/>
                  <c:bubble3D val="0"/>
                  <c:spPr>
                    <a:solidFill>
                      <a:schemeClr val="accent5">
                        <a:lumMod val="80000"/>
                        <a:lumOff val="20000"/>
                      </a:schemeClr>
                    </a:solidFill>
                    <a:ln w="19050">
                      <a:solidFill>
                        <a:schemeClr val="lt1"/>
                      </a:solidFill>
                    </a:ln>
                    <a:effectLst/>
                  </c:spPr>
                  <c:extLst xmlns:c15="http://schemas.microsoft.com/office/drawing/2012/chart">
                    <c:ext xmlns:c16="http://schemas.microsoft.com/office/drawing/2014/chart" uri="{C3380CC4-5D6E-409C-BE32-E72D297353CC}">
                      <c16:uniqueId val="{000000FF-E73D-4684-990D-AD8C268F1328}"/>
                    </c:ext>
                  </c:extLst>
                </c:dPt>
                <c:dPt>
                  <c:idx val="17"/>
                  <c:bubble3D val="0"/>
                  <c:spPr>
                    <a:solidFill>
                      <a:schemeClr val="accent6">
                        <a:lumMod val="80000"/>
                        <a:lumOff val="20000"/>
                      </a:schemeClr>
                    </a:solidFill>
                    <a:ln w="19050">
                      <a:solidFill>
                        <a:schemeClr val="lt1"/>
                      </a:solidFill>
                    </a:ln>
                    <a:effectLst/>
                  </c:spPr>
                  <c:extLst xmlns:c15="http://schemas.microsoft.com/office/drawing/2012/chart">
                    <c:ext xmlns:c16="http://schemas.microsoft.com/office/drawing/2014/chart" uri="{C3380CC4-5D6E-409C-BE32-E72D297353CC}">
                      <c16:uniqueId val="{00000101-E73D-4684-990D-AD8C268F1328}"/>
                    </c:ext>
                  </c:extLst>
                </c:dPt>
                <c:cat>
                  <c:strRef>
                    <c:extLst xmlns:c15="http://schemas.microsoft.com/office/drawing/2012/chart">
                      <c:ext xmlns:c15="http://schemas.microsoft.com/office/drawing/2012/chart" uri="{02D57815-91ED-43cb-92C2-25804820EDAC}">
                        <c15:formulaRef>
                          <c15:sqref>Sheet1!$A$24:$A$41</c15:sqref>
                        </c15:formulaRef>
                      </c:ext>
                    </c:extLst>
                    <c:strCache>
                      <c:ptCount val="18"/>
                      <c:pt idx="0">
                        <c:v>ADKC Centre based Massage Therapy</c:v>
                      </c:pt>
                      <c:pt idx="1">
                        <c:v>ADKC Home based Massage </c:v>
                      </c:pt>
                      <c:pt idx="2">
                        <c:v>AUK Befriending</c:v>
                      </c:pt>
                      <c:pt idx="3">
                        <c:v>AUK Carers Respite </c:v>
                      </c:pt>
                      <c:pt idx="4">
                        <c:v>AUK Decluttering</c:v>
                      </c:pt>
                      <c:pt idx="5">
                        <c:v>AUK Dementia 1:1 </c:v>
                      </c:pt>
                      <c:pt idx="6">
                        <c:v>AUK Escorting</c:v>
                      </c:pt>
                      <c:pt idx="7">
                        <c:v>AUK Information And Advice</c:v>
                      </c:pt>
                      <c:pt idx="8">
                        <c:v>Chair based Exercise  and Walking Support combined </c:v>
                      </c:pt>
                      <c:pt idx="9">
                        <c:v>CABW Information &amp; Advice</c:v>
                      </c:pt>
                      <c:pt idx="10">
                        <c:v>OA Link Up</c:v>
                      </c:pt>
                      <c:pt idx="11">
                        <c:v>OA Men's Only Activity</c:v>
                      </c:pt>
                      <c:pt idx="12">
                        <c:v>OA Tech in Arabic </c:v>
                      </c:pt>
                      <c:pt idx="13">
                        <c:v>BME Health Forum</c:v>
                      </c:pt>
                      <c:pt idx="14">
                        <c:v>BME Health Forum spot </c:v>
                      </c:pt>
                      <c:pt idx="15">
                        <c:v>Pamodzi</c:v>
                      </c:pt>
                      <c:pt idx="16">
                        <c:v>Pamodzi spot </c:v>
                      </c:pt>
                      <c:pt idx="17">
                        <c:v>Playground </c:v>
                      </c:pt>
                    </c:strCache>
                  </c:strRef>
                </c:cat>
                <c:val>
                  <c:numRef>
                    <c:extLst xmlns:c15="http://schemas.microsoft.com/office/drawing/2012/chart">
                      <c:ext xmlns:c15="http://schemas.microsoft.com/office/drawing/2012/chart" uri="{02D57815-91ED-43cb-92C2-25804820EDAC}">
                        <c15:formulaRef>
                          <c15:sqref>Sheet1!$G$24:$G$41</c15:sqref>
                        </c15:formulaRef>
                      </c:ext>
                    </c:extLst>
                    <c:numCache>
                      <c:formatCode>0</c:formatCode>
                      <c:ptCount val="18"/>
                      <c:pt idx="0">
                        <c:v>4</c:v>
                      </c:pt>
                      <c:pt idx="1">
                        <c:v>29</c:v>
                      </c:pt>
                      <c:pt idx="2" formatCode="General">
                        <c:v>19</c:v>
                      </c:pt>
                      <c:pt idx="3" formatCode="General">
                        <c:v>9</c:v>
                      </c:pt>
                      <c:pt idx="4" formatCode="General">
                        <c:v>2</c:v>
                      </c:pt>
                      <c:pt idx="5" formatCode="General">
                        <c:v>13</c:v>
                      </c:pt>
                      <c:pt idx="6" formatCode="General">
                        <c:v>3</c:v>
                      </c:pt>
                      <c:pt idx="7" formatCode="General">
                        <c:v>53</c:v>
                      </c:pt>
                      <c:pt idx="8" formatCode="General">
                        <c:v>21</c:v>
                      </c:pt>
                      <c:pt idx="10">
                        <c:v>62</c:v>
                      </c:pt>
                      <c:pt idx="11" formatCode="General">
                        <c:v>9</c:v>
                      </c:pt>
                      <c:pt idx="12">
                        <c:v>0</c:v>
                      </c:pt>
                      <c:pt idx="13">
                        <c:v>0</c:v>
                      </c:pt>
                      <c:pt idx="14">
                        <c:v>0</c:v>
                      </c:pt>
                      <c:pt idx="15">
                        <c:v>0</c:v>
                      </c:pt>
                      <c:pt idx="16">
                        <c:v>0</c:v>
                      </c:pt>
                      <c:pt idx="17">
                        <c:v>0</c:v>
                      </c:pt>
                    </c:numCache>
                  </c:numRef>
                </c:val>
                <c:extLst xmlns:c15="http://schemas.microsoft.com/office/drawing/2012/chart">
                  <c:ext xmlns:c16="http://schemas.microsoft.com/office/drawing/2014/chart" uri="{C3380CC4-5D6E-409C-BE32-E72D297353CC}">
                    <c16:uniqueId val="{00000102-E73D-4684-990D-AD8C268F1328}"/>
                  </c:ext>
                </c:extLst>
              </c15:ser>
            </c15:filteredPieSeries>
            <c15:filteredPieSeries>
              <c15:ser>
                <c:idx val="6"/>
                <c:order val="6"/>
                <c:tx>
                  <c:strRef>
                    <c:extLst xmlns:c15="http://schemas.microsoft.com/office/drawing/2012/chart">
                      <c:ext xmlns:c15="http://schemas.microsoft.com/office/drawing/2012/chart" uri="{02D57815-91ED-43cb-92C2-25804820EDAC}">
                        <c15:formulaRef>
                          <c15:sqref>Sheet1!$H$23</c15:sqref>
                        </c15:formulaRef>
                      </c:ext>
                    </c:extLst>
                    <c:strCache>
                      <c:ptCount val="1"/>
                      <c:pt idx="0">
                        <c:v>Oct-24</c:v>
                      </c:pt>
                    </c:strCache>
                  </c:strRef>
                </c:tx>
                <c:dPt>
                  <c:idx val="0"/>
                  <c:bubble3D val="0"/>
                  <c:spPr>
                    <a:solidFill>
                      <a:schemeClr val="accent1"/>
                    </a:solidFill>
                    <a:ln w="19050">
                      <a:solidFill>
                        <a:schemeClr val="lt1"/>
                      </a:solidFill>
                    </a:ln>
                    <a:effectLst/>
                  </c:spPr>
                  <c:extLst xmlns:c15="http://schemas.microsoft.com/office/drawing/2012/chart">
                    <c:ext xmlns:c16="http://schemas.microsoft.com/office/drawing/2014/chart" uri="{C3380CC4-5D6E-409C-BE32-E72D297353CC}">
                      <c16:uniqueId val="{00000104-E73D-4684-990D-AD8C268F1328}"/>
                    </c:ext>
                  </c:extLst>
                </c:dPt>
                <c:dPt>
                  <c:idx val="1"/>
                  <c:bubble3D val="0"/>
                  <c:spPr>
                    <a:solidFill>
                      <a:schemeClr val="accent2"/>
                    </a:solidFill>
                    <a:ln w="19050">
                      <a:solidFill>
                        <a:schemeClr val="lt1"/>
                      </a:solidFill>
                    </a:ln>
                    <a:effectLst/>
                  </c:spPr>
                  <c:extLst xmlns:c15="http://schemas.microsoft.com/office/drawing/2012/chart">
                    <c:ext xmlns:c16="http://schemas.microsoft.com/office/drawing/2014/chart" uri="{C3380CC4-5D6E-409C-BE32-E72D297353CC}">
                      <c16:uniqueId val="{00000106-E73D-4684-990D-AD8C268F1328}"/>
                    </c:ext>
                  </c:extLst>
                </c:dPt>
                <c:dPt>
                  <c:idx val="2"/>
                  <c:bubble3D val="0"/>
                  <c:spPr>
                    <a:solidFill>
                      <a:schemeClr val="accent3"/>
                    </a:solidFill>
                    <a:ln w="19050">
                      <a:solidFill>
                        <a:schemeClr val="lt1"/>
                      </a:solidFill>
                    </a:ln>
                    <a:effectLst/>
                  </c:spPr>
                  <c:extLst xmlns:c15="http://schemas.microsoft.com/office/drawing/2012/chart">
                    <c:ext xmlns:c16="http://schemas.microsoft.com/office/drawing/2014/chart" uri="{C3380CC4-5D6E-409C-BE32-E72D297353CC}">
                      <c16:uniqueId val="{00000108-E73D-4684-990D-AD8C268F1328}"/>
                    </c:ext>
                  </c:extLst>
                </c:dPt>
                <c:dPt>
                  <c:idx val="3"/>
                  <c:bubble3D val="0"/>
                  <c:spPr>
                    <a:solidFill>
                      <a:schemeClr val="accent4"/>
                    </a:solidFill>
                    <a:ln w="19050">
                      <a:solidFill>
                        <a:schemeClr val="lt1"/>
                      </a:solidFill>
                    </a:ln>
                    <a:effectLst/>
                  </c:spPr>
                  <c:extLst xmlns:c15="http://schemas.microsoft.com/office/drawing/2012/chart">
                    <c:ext xmlns:c16="http://schemas.microsoft.com/office/drawing/2014/chart" uri="{C3380CC4-5D6E-409C-BE32-E72D297353CC}">
                      <c16:uniqueId val="{0000010A-E73D-4684-990D-AD8C268F1328}"/>
                    </c:ext>
                  </c:extLst>
                </c:dPt>
                <c:dPt>
                  <c:idx val="4"/>
                  <c:bubble3D val="0"/>
                  <c:spPr>
                    <a:solidFill>
                      <a:schemeClr val="accent5"/>
                    </a:solidFill>
                    <a:ln w="19050">
                      <a:solidFill>
                        <a:schemeClr val="lt1"/>
                      </a:solidFill>
                    </a:ln>
                    <a:effectLst/>
                  </c:spPr>
                  <c:extLst xmlns:c15="http://schemas.microsoft.com/office/drawing/2012/chart">
                    <c:ext xmlns:c16="http://schemas.microsoft.com/office/drawing/2014/chart" uri="{C3380CC4-5D6E-409C-BE32-E72D297353CC}">
                      <c16:uniqueId val="{0000010C-E73D-4684-990D-AD8C268F1328}"/>
                    </c:ext>
                  </c:extLst>
                </c:dPt>
                <c:dPt>
                  <c:idx val="5"/>
                  <c:bubble3D val="0"/>
                  <c:spPr>
                    <a:solidFill>
                      <a:schemeClr val="accent6"/>
                    </a:solidFill>
                    <a:ln w="19050">
                      <a:solidFill>
                        <a:schemeClr val="lt1"/>
                      </a:solidFill>
                    </a:ln>
                    <a:effectLst/>
                  </c:spPr>
                  <c:extLst xmlns:c15="http://schemas.microsoft.com/office/drawing/2012/chart">
                    <c:ext xmlns:c16="http://schemas.microsoft.com/office/drawing/2014/chart" uri="{C3380CC4-5D6E-409C-BE32-E72D297353CC}">
                      <c16:uniqueId val="{0000010E-E73D-4684-990D-AD8C268F1328}"/>
                    </c:ext>
                  </c:extLst>
                </c:dPt>
                <c:dPt>
                  <c:idx val="6"/>
                  <c:bubble3D val="0"/>
                  <c:spPr>
                    <a:solidFill>
                      <a:schemeClr val="accent1">
                        <a:lumMod val="60000"/>
                      </a:schemeClr>
                    </a:solidFill>
                    <a:ln w="19050">
                      <a:solidFill>
                        <a:schemeClr val="lt1"/>
                      </a:solidFill>
                    </a:ln>
                    <a:effectLst/>
                  </c:spPr>
                  <c:extLst xmlns:c15="http://schemas.microsoft.com/office/drawing/2012/chart">
                    <c:ext xmlns:c16="http://schemas.microsoft.com/office/drawing/2014/chart" uri="{C3380CC4-5D6E-409C-BE32-E72D297353CC}">
                      <c16:uniqueId val="{00000110-E73D-4684-990D-AD8C268F1328}"/>
                    </c:ext>
                  </c:extLst>
                </c:dPt>
                <c:dPt>
                  <c:idx val="7"/>
                  <c:bubble3D val="0"/>
                  <c:spPr>
                    <a:solidFill>
                      <a:schemeClr val="accent2">
                        <a:lumMod val="60000"/>
                      </a:schemeClr>
                    </a:solidFill>
                    <a:ln w="19050">
                      <a:solidFill>
                        <a:schemeClr val="lt1"/>
                      </a:solidFill>
                    </a:ln>
                    <a:effectLst/>
                  </c:spPr>
                  <c:extLst xmlns:c15="http://schemas.microsoft.com/office/drawing/2012/chart">
                    <c:ext xmlns:c16="http://schemas.microsoft.com/office/drawing/2014/chart" uri="{C3380CC4-5D6E-409C-BE32-E72D297353CC}">
                      <c16:uniqueId val="{00000112-E73D-4684-990D-AD8C268F1328}"/>
                    </c:ext>
                  </c:extLst>
                </c:dPt>
                <c:dPt>
                  <c:idx val="8"/>
                  <c:bubble3D val="0"/>
                  <c:spPr>
                    <a:solidFill>
                      <a:schemeClr val="accent3">
                        <a:lumMod val="60000"/>
                      </a:schemeClr>
                    </a:solidFill>
                    <a:ln w="19050">
                      <a:solidFill>
                        <a:schemeClr val="lt1"/>
                      </a:solidFill>
                    </a:ln>
                    <a:effectLst/>
                  </c:spPr>
                  <c:extLst xmlns:c15="http://schemas.microsoft.com/office/drawing/2012/chart">
                    <c:ext xmlns:c16="http://schemas.microsoft.com/office/drawing/2014/chart" uri="{C3380CC4-5D6E-409C-BE32-E72D297353CC}">
                      <c16:uniqueId val="{00000114-E73D-4684-990D-AD8C268F1328}"/>
                    </c:ext>
                  </c:extLst>
                </c:dPt>
                <c:dPt>
                  <c:idx val="9"/>
                  <c:bubble3D val="0"/>
                  <c:spPr>
                    <a:solidFill>
                      <a:schemeClr val="accent4">
                        <a:lumMod val="60000"/>
                      </a:schemeClr>
                    </a:solidFill>
                    <a:ln w="19050">
                      <a:solidFill>
                        <a:schemeClr val="lt1"/>
                      </a:solidFill>
                    </a:ln>
                    <a:effectLst/>
                  </c:spPr>
                  <c:extLst xmlns:c15="http://schemas.microsoft.com/office/drawing/2012/chart">
                    <c:ext xmlns:c16="http://schemas.microsoft.com/office/drawing/2014/chart" uri="{C3380CC4-5D6E-409C-BE32-E72D297353CC}">
                      <c16:uniqueId val="{00000116-E73D-4684-990D-AD8C268F1328}"/>
                    </c:ext>
                  </c:extLst>
                </c:dPt>
                <c:dPt>
                  <c:idx val="10"/>
                  <c:bubble3D val="0"/>
                  <c:spPr>
                    <a:solidFill>
                      <a:schemeClr val="accent5">
                        <a:lumMod val="60000"/>
                      </a:schemeClr>
                    </a:solidFill>
                    <a:ln w="19050">
                      <a:solidFill>
                        <a:schemeClr val="lt1"/>
                      </a:solidFill>
                    </a:ln>
                    <a:effectLst/>
                  </c:spPr>
                  <c:extLst xmlns:c15="http://schemas.microsoft.com/office/drawing/2012/chart">
                    <c:ext xmlns:c16="http://schemas.microsoft.com/office/drawing/2014/chart" uri="{C3380CC4-5D6E-409C-BE32-E72D297353CC}">
                      <c16:uniqueId val="{00000118-E73D-4684-990D-AD8C268F1328}"/>
                    </c:ext>
                  </c:extLst>
                </c:dPt>
                <c:dPt>
                  <c:idx val="11"/>
                  <c:bubble3D val="0"/>
                  <c:spPr>
                    <a:solidFill>
                      <a:schemeClr val="accent6">
                        <a:lumMod val="60000"/>
                      </a:schemeClr>
                    </a:solidFill>
                    <a:ln w="19050">
                      <a:solidFill>
                        <a:schemeClr val="lt1"/>
                      </a:solidFill>
                    </a:ln>
                    <a:effectLst/>
                  </c:spPr>
                  <c:extLst xmlns:c15="http://schemas.microsoft.com/office/drawing/2012/chart">
                    <c:ext xmlns:c16="http://schemas.microsoft.com/office/drawing/2014/chart" uri="{C3380CC4-5D6E-409C-BE32-E72D297353CC}">
                      <c16:uniqueId val="{0000011A-E73D-4684-990D-AD8C268F1328}"/>
                    </c:ext>
                  </c:extLst>
                </c:dPt>
                <c:dPt>
                  <c:idx val="12"/>
                  <c:bubble3D val="0"/>
                  <c:spPr>
                    <a:solidFill>
                      <a:schemeClr val="accent1">
                        <a:lumMod val="80000"/>
                        <a:lumOff val="20000"/>
                      </a:schemeClr>
                    </a:solidFill>
                    <a:ln w="19050">
                      <a:solidFill>
                        <a:schemeClr val="lt1"/>
                      </a:solidFill>
                    </a:ln>
                    <a:effectLst/>
                  </c:spPr>
                  <c:extLst xmlns:c15="http://schemas.microsoft.com/office/drawing/2012/chart">
                    <c:ext xmlns:c16="http://schemas.microsoft.com/office/drawing/2014/chart" uri="{C3380CC4-5D6E-409C-BE32-E72D297353CC}">
                      <c16:uniqueId val="{0000011C-E73D-4684-990D-AD8C268F1328}"/>
                    </c:ext>
                  </c:extLst>
                </c:dPt>
                <c:dPt>
                  <c:idx val="13"/>
                  <c:bubble3D val="0"/>
                  <c:spPr>
                    <a:solidFill>
                      <a:schemeClr val="accent2">
                        <a:lumMod val="80000"/>
                        <a:lumOff val="20000"/>
                      </a:schemeClr>
                    </a:solidFill>
                    <a:ln w="19050">
                      <a:solidFill>
                        <a:schemeClr val="lt1"/>
                      </a:solidFill>
                    </a:ln>
                    <a:effectLst/>
                  </c:spPr>
                  <c:extLst xmlns:c15="http://schemas.microsoft.com/office/drawing/2012/chart">
                    <c:ext xmlns:c16="http://schemas.microsoft.com/office/drawing/2014/chart" uri="{C3380CC4-5D6E-409C-BE32-E72D297353CC}">
                      <c16:uniqueId val="{0000011E-E73D-4684-990D-AD8C268F1328}"/>
                    </c:ext>
                  </c:extLst>
                </c:dPt>
                <c:dPt>
                  <c:idx val="14"/>
                  <c:bubble3D val="0"/>
                  <c:spPr>
                    <a:solidFill>
                      <a:schemeClr val="accent3">
                        <a:lumMod val="80000"/>
                        <a:lumOff val="20000"/>
                      </a:schemeClr>
                    </a:solidFill>
                    <a:ln w="19050">
                      <a:solidFill>
                        <a:schemeClr val="lt1"/>
                      </a:solidFill>
                    </a:ln>
                    <a:effectLst/>
                  </c:spPr>
                  <c:extLst xmlns:c15="http://schemas.microsoft.com/office/drawing/2012/chart">
                    <c:ext xmlns:c16="http://schemas.microsoft.com/office/drawing/2014/chart" uri="{C3380CC4-5D6E-409C-BE32-E72D297353CC}">
                      <c16:uniqueId val="{00000120-E73D-4684-990D-AD8C268F1328}"/>
                    </c:ext>
                  </c:extLst>
                </c:dPt>
                <c:dPt>
                  <c:idx val="15"/>
                  <c:bubble3D val="0"/>
                  <c:spPr>
                    <a:solidFill>
                      <a:schemeClr val="accent4">
                        <a:lumMod val="80000"/>
                        <a:lumOff val="20000"/>
                      </a:schemeClr>
                    </a:solidFill>
                    <a:ln w="19050">
                      <a:solidFill>
                        <a:schemeClr val="lt1"/>
                      </a:solidFill>
                    </a:ln>
                    <a:effectLst/>
                  </c:spPr>
                  <c:extLst xmlns:c15="http://schemas.microsoft.com/office/drawing/2012/chart">
                    <c:ext xmlns:c16="http://schemas.microsoft.com/office/drawing/2014/chart" uri="{C3380CC4-5D6E-409C-BE32-E72D297353CC}">
                      <c16:uniqueId val="{00000122-E73D-4684-990D-AD8C268F1328}"/>
                    </c:ext>
                  </c:extLst>
                </c:dPt>
                <c:dPt>
                  <c:idx val="16"/>
                  <c:bubble3D val="0"/>
                  <c:spPr>
                    <a:solidFill>
                      <a:schemeClr val="accent5">
                        <a:lumMod val="80000"/>
                        <a:lumOff val="20000"/>
                      </a:schemeClr>
                    </a:solidFill>
                    <a:ln w="19050">
                      <a:solidFill>
                        <a:schemeClr val="lt1"/>
                      </a:solidFill>
                    </a:ln>
                    <a:effectLst/>
                  </c:spPr>
                  <c:extLst xmlns:c15="http://schemas.microsoft.com/office/drawing/2012/chart">
                    <c:ext xmlns:c16="http://schemas.microsoft.com/office/drawing/2014/chart" uri="{C3380CC4-5D6E-409C-BE32-E72D297353CC}">
                      <c16:uniqueId val="{00000124-E73D-4684-990D-AD8C268F1328}"/>
                    </c:ext>
                  </c:extLst>
                </c:dPt>
                <c:dPt>
                  <c:idx val="17"/>
                  <c:bubble3D val="0"/>
                  <c:spPr>
                    <a:solidFill>
                      <a:schemeClr val="accent6">
                        <a:lumMod val="80000"/>
                        <a:lumOff val="20000"/>
                      </a:schemeClr>
                    </a:solidFill>
                    <a:ln w="19050">
                      <a:solidFill>
                        <a:schemeClr val="lt1"/>
                      </a:solidFill>
                    </a:ln>
                    <a:effectLst/>
                  </c:spPr>
                  <c:extLst xmlns:c15="http://schemas.microsoft.com/office/drawing/2012/chart">
                    <c:ext xmlns:c16="http://schemas.microsoft.com/office/drawing/2014/chart" uri="{C3380CC4-5D6E-409C-BE32-E72D297353CC}">
                      <c16:uniqueId val="{00000126-E73D-4684-990D-AD8C268F1328}"/>
                    </c:ext>
                  </c:extLst>
                </c:dPt>
                <c:cat>
                  <c:strRef>
                    <c:extLst xmlns:c15="http://schemas.microsoft.com/office/drawing/2012/chart">
                      <c:ext xmlns:c15="http://schemas.microsoft.com/office/drawing/2012/chart" uri="{02D57815-91ED-43cb-92C2-25804820EDAC}">
                        <c15:formulaRef>
                          <c15:sqref>Sheet1!$A$24:$A$41</c15:sqref>
                        </c15:formulaRef>
                      </c:ext>
                    </c:extLst>
                    <c:strCache>
                      <c:ptCount val="18"/>
                      <c:pt idx="0">
                        <c:v>ADKC Centre based Massage Therapy</c:v>
                      </c:pt>
                      <c:pt idx="1">
                        <c:v>ADKC Home based Massage </c:v>
                      </c:pt>
                      <c:pt idx="2">
                        <c:v>AUK Befriending</c:v>
                      </c:pt>
                      <c:pt idx="3">
                        <c:v>AUK Carers Respite </c:v>
                      </c:pt>
                      <c:pt idx="4">
                        <c:v>AUK Decluttering</c:v>
                      </c:pt>
                      <c:pt idx="5">
                        <c:v>AUK Dementia 1:1 </c:v>
                      </c:pt>
                      <c:pt idx="6">
                        <c:v>AUK Escorting</c:v>
                      </c:pt>
                      <c:pt idx="7">
                        <c:v>AUK Information And Advice</c:v>
                      </c:pt>
                      <c:pt idx="8">
                        <c:v>Chair based Exercise  and Walking Support combined </c:v>
                      </c:pt>
                      <c:pt idx="9">
                        <c:v>CABW Information &amp; Advice</c:v>
                      </c:pt>
                      <c:pt idx="10">
                        <c:v>OA Link Up</c:v>
                      </c:pt>
                      <c:pt idx="11">
                        <c:v>OA Men's Only Activity</c:v>
                      </c:pt>
                      <c:pt idx="12">
                        <c:v>OA Tech in Arabic </c:v>
                      </c:pt>
                      <c:pt idx="13">
                        <c:v>BME Health Forum</c:v>
                      </c:pt>
                      <c:pt idx="14">
                        <c:v>BME Health Forum spot </c:v>
                      </c:pt>
                      <c:pt idx="15">
                        <c:v>Pamodzi</c:v>
                      </c:pt>
                      <c:pt idx="16">
                        <c:v>Pamodzi spot </c:v>
                      </c:pt>
                      <c:pt idx="17">
                        <c:v>Playground </c:v>
                      </c:pt>
                    </c:strCache>
                  </c:strRef>
                </c:cat>
                <c:val>
                  <c:numRef>
                    <c:extLst xmlns:c15="http://schemas.microsoft.com/office/drawing/2012/chart">
                      <c:ext xmlns:c15="http://schemas.microsoft.com/office/drawing/2012/chart" uri="{02D57815-91ED-43cb-92C2-25804820EDAC}">
                        <c15:formulaRef>
                          <c15:sqref>Sheet1!$H$24:$H$41</c15:sqref>
                        </c15:formulaRef>
                      </c:ext>
                    </c:extLst>
                    <c:numCache>
                      <c:formatCode>General</c:formatCode>
                      <c:ptCount val="18"/>
                      <c:pt idx="0">
                        <c:v>15</c:v>
                      </c:pt>
                      <c:pt idx="1">
                        <c:v>50</c:v>
                      </c:pt>
                      <c:pt idx="2">
                        <c:v>17</c:v>
                      </c:pt>
                      <c:pt idx="3">
                        <c:v>8</c:v>
                      </c:pt>
                      <c:pt idx="4">
                        <c:v>5</c:v>
                      </c:pt>
                      <c:pt idx="5">
                        <c:v>6</c:v>
                      </c:pt>
                      <c:pt idx="6">
                        <c:v>8</c:v>
                      </c:pt>
                      <c:pt idx="7">
                        <c:v>46</c:v>
                      </c:pt>
                      <c:pt idx="8">
                        <c:v>16</c:v>
                      </c:pt>
                      <c:pt idx="9">
                        <c:v>15</c:v>
                      </c:pt>
                      <c:pt idx="10">
                        <c:v>76</c:v>
                      </c:pt>
                      <c:pt idx="11">
                        <c:v>15</c:v>
                      </c:pt>
                    </c:numCache>
                  </c:numRef>
                </c:val>
                <c:extLst xmlns:c15="http://schemas.microsoft.com/office/drawing/2012/chart">
                  <c:ext xmlns:c16="http://schemas.microsoft.com/office/drawing/2014/chart" uri="{C3380CC4-5D6E-409C-BE32-E72D297353CC}">
                    <c16:uniqueId val="{00000127-E73D-4684-990D-AD8C268F1328}"/>
                  </c:ext>
                </c:extLst>
              </c15:ser>
            </c15:filteredPieSeries>
            <c15:filteredPieSeries>
              <c15:ser>
                <c:idx val="7"/>
                <c:order val="7"/>
                <c:tx>
                  <c:strRef>
                    <c:extLst xmlns:c15="http://schemas.microsoft.com/office/drawing/2012/chart">
                      <c:ext xmlns:c15="http://schemas.microsoft.com/office/drawing/2012/chart" uri="{02D57815-91ED-43cb-92C2-25804820EDAC}">
                        <c15:formulaRef>
                          <c15:sqref>Sheet1!$I$23</c15:sqref>
                        </c15:formulaRef>
                      </c:ext>
                    </c:extLst>
                    <c:strCache>
                      <c:ptCount val="1"/>
                      <c:pt idx="0">
                        <c:v>Nov-24</c:v>
                      </c:pt>
                    </c:strCache>
                  </c:strRef>
                </c:tx>
                <c:dPt>
                  <c:idx val="0"/>
                  <c:bubble3D val="0"/>
                  <c:spPr>
                    <a:solidFill>
                      <a:schemeClr val="accent1"/>
                    </a:solidFill>
                    <a:ln w="19050">
                      <a:solidFill>
                        <a:schemeClr val="lt1"/>
                      </a:solidFill>
                    </a:ln>
                    <a:effectLst/>
                  </c:spPr>
                  <c:extLst xmlns:c15="http://schemas.microsoft.com/office/drawing/2012/chart">
                    <c:ext xmlns:c16="http://schemas.microsoft.com/office/drawing/2014/chart" uri="{C3380CC4-5D6E-409C-BE32-E72D297353CC}">
                      <c16:uniqueId val="{00000129-E73D-4684-990D-AD8C268F1328}"/>
                    </c:ext>
                  </c:extLst>
                </c:dPt>
                <c:dPt>
                  <c:idx val="1"/>
                  <c:bubble3D val="0"/>
                  <c:spPr>
                    <a:solidFill>
                      <a:schemeClr val="accent2"/>
                    </a:solidFill>
                    <a:ln w="19050">
                      <a:solidFill>
                        <a:schemeClr val="lt1"/>
                      </a:solidFill>
                    </a:ln>
                    <a:effectLst/>
                  </c:spPr>
                  <c:extLst xmlns:c15="http://schemas.microsoft.com/office/drawing/2012/chart">
                    <c:ext xmlns:c16="http://schemas.microsoft.com/office/drawing/2014/chart" uri="{C3380CC4-5D6E-409C-BE32-E72D297353CC}">
                      <c16:uniqueId val="{0000012B-E73D-4684-990D-AD8C268F1328}"/>
                    </c:ext>
                  </c:extLst>
                </c:dPt>
                <c:dPt>
                  <c:idx val="2"/>
                  <c:bubble3D val="0"/>
                  <c:spPr>
                    <a:solidFill>
                      <a:schemeClr val="accent3"/>
                    </a:solidFill>
                    <a:ln w="19050">
                      <a:solidFill>
                        <a:schemeClr val="lt1"/>
                      </a:solidFill>
                    </a:ln>
                    <a:effectLst/>
                  </c:spPr>
                  <c:extLst xmlns:c15="http://schemas.microsoft.com/office/drawing/2012/chart">
                    <c:ext xmlns:c16="http://schemas.microsoft.com/office/drawing/2014/chart" uri="{C3380CC4-5D6E-409C-BE32-E72D297353CC}">
                      <c16:uniqueId val="{0000012D-E73D-4684-990D-AD8C268F1328}"/>
                    </c:ext>
                  </c:extLst>
                </c:dPt>
                <c:dPt>
                  <c:idx val="3"/>
                  <c:bubble3D val="0"/>
                  <c:spPr>
                    <a:solidFill>
                      <a:schemeClr val="accent4"/>
                    </a:solidFill>
                    <a:ln w="19050">
                      <a:solidFill>
                        <a:schemeClr val="lt1"/>
                      </a:solidFill>
                    </a:ln>
                    <a:effectLst/>
                  </c:spPr>
                  <c:extLst xmlns:c15="http://schemas.microsoft.com/office/drawing/2012/chart">
                    <c:ext xmlns:c16="http://schemas.microsoft.com/office/drawing/2014/chart" uri="{C3380CC4-5D6E-409C-BE32-E72D297353CC}">
                      <c16:uniqueId val="{0000012F-E73D-4684-990D-AD8C268F1328}"/>
                    </c:ext>
                  </c:extLst>
                </c:dPt>
                <c:dPt>
                  <c:idx val="4"/>
                  <c:bubble3D val="0"/>
                  <c:spPr>
                    <a:solidFill>
                      <a:schemeClr val="accent5"/>
                    </a:solidFill>
                    <a:ln w="19050">
                      <a:solidFill>
                        <a:schemeClr val="lt1"/>
                      </a:solidFill>
                    </a:ln>
                    <a:effectLst/>
                  </c:spPr>
                  <c:extLst xmlns:c15="http://schemas.microsoft.com/office/drawing/2012/chart">
                    <c:ext xmlns:c16="http://schemas.microsoft.com/office/drawing/2014/chart" uri="{C3380CC4-5D6E-409C-BE32-E72D297353CC}">
                      <c16:uniqueId val="{00000131-E73D-4684-990D-AD8C268F1328}"/>
                    </c:ext>
                  </c:extLst>
                </c:dPt>
                <c:dPt>
                  <c:idx val="5"/>
                  <c:bubble3D val="0"/>
                  <c:spPr>
                    <a:solidFill>
                      <a:schemeClr val="accent6"/>
                    </a:solidFill>
                    <a:ln w="19050">
                      <a:solidFill>
                        <a:schemeClr val="lt1"/>
                      </a:solidFill>
                    </a:ln>
                    <a:effectLst/>
                  </c:spPr>
                  <c:extLst xmlns:c15="http://schemas.microsoft.com/office/drawing/2012/chart">
                    <c:ext xmlns:c16="http://schemas.microsoft.com/office/drawing/2014/chart" uri="{C3380CC4-5D6E-409C-BE32-E72D297353CC}">
                      <c16:uniqueId val="{00000133-E73D-4684-990D-AD8C268F1328}"/>
                    </c:ext>
                  </c:extLst>
                </c:dPt>
                <c:dPt>
                  <c:idx val="6"/>
                  <c:bubble3D val="0"/>
                  <c:spPr>
                    <a:solidFill>
                      <a:schemeClr val="accent1">
                        <a:lumMod val="60000"/>
                      </a:schemeClr>
                    </a:solidFill>
                    <a:ln w="19050">
                      <a:solidFill>
                        <a:schemeClr val="lt1"/>
                      </a:solidFill>
                    </a:ln>
                    <a:effectLst/>
                  </c:spPr>
                  <c:extLst xmlns:c15="http://schemas.microsoft.com/office/drawing/2012/chart">
                    <c:ext xmlns:c16="http://schemas.microsoft.com/office/drawing/2014/chart" uri="{C3380CC4-5D6E-409C-BE32-E72D297353CC}">
                      <c16:uniqueId val="{00000135-E73D-4684-990D-AD8C268F1328}"/>
                    </c:ext>
                  </c:extLst>
                </c:dPt>
                <c:dPt>
                  <c:idx val="7"/>
                  <c:bubble3D val="0"/>
                  <c:spPr>
                    <a:solidFill>
                      <a:schemeClr val="accent2">
                        <a:lumMod val="60000"/>
                      </a:schemeClr>
                    </a:solidFill>
                    <a:ln w="19050">
                      <a:solidFill>
                        <a:schemeClr val="lt1"/>
                      </a:solidFill>
                    </a:ln>
                    <a:effectLst/>
                  </c:spPr>
                  <c:extLst xmlns:c15="http://schemas.microsoft.com/office/drawing/2012/chart">
                    <c:ext xmlns:c16="http://schemas.microsoft.com/office/drawing/2014/chart" uri="{C3380CC4-5D6E-409C-BE32-E72D297353CC}">
                      <c16:uniqueId val="{00000137-E73D-4684-990D-AD8C268F1328}"/>
                    </c:ext>
                  </c:extLst>
                </c:dPt>
                <c:dPt>
                  <c:idx val="8"/>
                  <c:bubble3D val="0"/>
                  <c:spPr>
                    <a:solidFill>
                      <a:schemeClr val="accent3">
                        <a:lumMod val="60000"/>
                      </a:schemeClr>
                    </a:solidFill>
                    <a:ln w="19050">
                      <a:solidFill>
                        <a:schemeClr val="lt1"/>
                      </a:solidFill>
                    </a:ln>
                    <a:effectLst/>
                  </c:spPr>
                  <c:extLst xmlns:c15="http://schemas.microsoft.com/office/drawing/2012/chart">
                    <c:ext xmlns:c16="http://schemas.microsoft.com/office/drawing/2014/chart" uri="{C3380CC4-5D6E-409C-BE32-E72D297353CC}">
                      <c16:uniqueId val="{00000139-E73D-4684-990D-AD8C268F1328}"/>
                    </c:ext>
                  </c:extLst>
                </c:dPt>
                <c:dPt>
                  <c:idx val="9"/>
                  <c:bubble3D val="0"/>
                  <c:spPr>
                    <a:solidFill>
                      <a:schemeClr val="accent4">
                        <a:lumMod val="60000"/>
                      </a:schemeClr>
                    </a:solidFill>
                    <a:ln w="19050">
                      <a:solidFill>
                        <a:schemeClr val="lt1"/>
                      </a:solidFill>
                    </a:ln>
                    <a:effectLst/>
                  </c:spPr>
                  <c:extLst xmlns:c15="http://schemas.microsoft.com/office/drawing/2012/chart">
                    <c:ext xmlns:c16="http://schemas.microsoft.com/office/drawing/2014/chart" uri="{C3380CC4-5D6E-409C-BE32-E72D297353CC}">
                      <c16:uniqueId val="{0000013B-E73D-4684-990D-AD8C268F1328}"/>
                    </c:ext>
                  </c:extLst>
                </c:dPt>
                <c:dPt>
                  <c:idx val="10"/>
                  <c:bubble3D val="0"/>
                  <c:spPr>
                    <a:solidFill>
                      <a:schemeClr val="accent5">
                        <a:lumMod val="60000"/>
                      </a:schemeClr>
                    </a:solidFill>
                    <a:ln w="19050">
                      <a:solidFill>
                        <a:schemeClr val="lt1"/>
                      </a:solidFill>
                    </a:ln>
                    <a:effectLst/>
                  </c:spPr>
                  <c:extLst xmlns:c15="http://schemas.microsoft.com/office/drawing/2012/chart">
                    <c:ext xmlns:c16="http://schemas.microsoft.com/office/drawing/2014/chart" uri="{C3380CC4-5D6E-409C-BE32-E72D297353CC}">
                      <c16:uniqueId val="{0000013D-E73D-4684-990D-AD8C268F1328}"/>
                    </c:ext>
                  </c:extLst>
                </c:dPt>
                <c:dPt>
                  <c:idx val="11"/>
                  <c:bubble3D val="0"/>
                  <c:spPr>
                    <a:solidFill>
                      <a:schemeClr val="accent6">
                        <a:lumMod val="60000"/>
                      </a:schemeClr>
                    </a:solidFill>
                    <a:ln w="19050">
                      <a:solidFill>
                        <a:schemeClr val="lt1"/>
                      </a:solidFill>
                    </a:ln>
                    <a:effectLst/>
                  </c:spPr>
                  <c:extLst xmlns:c15="http://schemas.microsoft.com/office/drawing/2012/chart">
                    <c:ext xmlns:c16="http://schemas.microsoft.com/office/drawing/2014/chart" uri="{C3380CC4-5D6E-409C-BE32-E72D297353CC}">
                      <c16:uniqueId val="{0000013F-E73D-4684-990D-AD8C268F1328}"/>
                    </c:ext>
                  </c:extLst>
                </c:dPt>
                <c:dPt>
                  <c:idx val="12"/>
                  <c:bubble3D val="0"/>
                  <c:spPr>
                    <a:solidFill>
                      <a:schemeClr val="accent1">
                        <a:lumMod val="80000"/>
                        <a:lumOff val="20000"/>
                      </a:schemeClr>
                    </a:solidFill>
                    <a:ln w="19050">
                      <a:solidFill>
                        <a:schemeClr val="lt1"/>
                      </a:solidFill>
                    </a:ln>
                    <a:effectLst/>
                  </c:spPr>
                  <c:extLst xmlns:c15="http://schemas.microsoft.com/office/drawing/2012/chart">
                    <c:ext xmlns:c16="http://schemas.microsoft.com/office/drawing/2014/chart" uri="{C3380CC4-5D6E-409C-BE32-E72D297353CC}">
                      <c16:uniqueId val="{00000141-E73D-4684-990D-AD8C268F1328}"/>
                    </c:ext>
                  </c:extLst>
                </c:dPt>
                <c:dPt>
                  <c:idx val="13"/>
                  <c:bubble3D val="0"/>
                  <c:spPr>
                    <a:solidFill>
                      <a:schemeClr val="accent2">
                        <a:lumMod val="80000"/>
                        <a:lumOff val="20000"/>
                      </a:schemeClr>
                    </a:solidFill>
                    <a:ln w="19050">
                      <a:solidFill>
                        <a:schemeClr val="lt1"/>
                      </a:solidFill>
                    </a:ln>
                    <a:effectLst/>
                  </c:spPr>
                  <c:extLst xmlns:c15="http://schemas.microsoft.com/office/drawing/2012/chart">
                    <c:ext xmlns:c16="http://schemas.microsoft.com/office/drawing/2014/chart" uri="{C3380CC4-5D6E-409C-BE32-E72D297353CC}">
                      <c16:uniqueId val="{00000143-E73D-4684-990D-AD8C268F1328}"/>
                    </c:ext>
                  </c:extLst>
                </c:dPt>
                <c:dPt>
                  <c:idx val="14"/>
                  <c:bubble3D val="0"/>
                  <c:spPr>
                    <a:solidFill>
                      <a:schemeClr val="accent3">
                        <a:lumMod val="80000"/>
                        <a:lumOff val="20000"/>
                      </a:schemeClr>
                    </a:solidFill>
                    <a:ln w="19050">
                      <a:solidFill>
                        <a:schemeClr val="lt1"/>
                      </a:solidFill>
                    </a:ln>
                    <a:effectLst/>
                  </c:spPr>
                  <c:extLst xmlns:c15="http://schemas.microsoft.com/office/drawing/2012/chart">
                    <c:ext xmlns:c16="http://schemas.microsoft.com/office/drawing/2014/chart" uri="{C3380CC4-5D6E-409C-BE32-E72D297353CC}">
                      <c16:uniqueId val="{00000145-E73D-4684-990D-AD8C268F1328}"/>
                    </c:ext>
                  </c:extLst>
                </c:dPt>
                <c:dPt>
                  <c:idx val="15"/>
                  <c:bubble3D val="0"/>
                  <c:spPr>
                    <a:solidFill>
                      <a:schemeClr val="accent4">
                        <a:lumMod val="80000"/>
                        <a:lumOff val="20000"/>
                      </a:schemeClr>
                    </a:solidFill>
                    <a:ln w="19050">
                      <a:solidFill>
                        <a:schemeClr val="lt1"/>
                      </a:solidFill>
                    </a:ln>
                    <a:effectLst/>
                  </c:spPr>
                  <c:extLst xmlns:c15="http://schemas.microsoft.com/office/drawing/2012/chart">
                    <c:ext xmlns:c16="http://schemas.microsoft.com/office/drawing/2014/chart" uri="{C3380CC4-5D6E-409C-BE32-E72D297353CC}">
                      <c16:uniqueId val="{00000147-E73D-4684-990D-AD8C268F1328}"/>
                    </c:ext>
                  </c:extLst>
                </c:dPt>
                <c:dPt>
                  <c:idx val="16"/>
                  <c:bubble3D val="0"/>
                  <c:spPr>
                    <a:solidFill>
                      <a:schemeClr val="accent5">
                        <a:lumMod val="80000"/>
                        <a:lumOff val="20000"/>
                      </a:schemeClr>
                    </a:solidFill>
                    <a:ln w="19050">
                      <a:solidFill>
                        <a:schemeClr val="lt1"/>
                      </a:solidFill>
                    </a:ln>
                    <a:effectLst/>
                  </c:spPr>
                  <c:extLst xmlns:c15="http://schemas.microsoft.com/office/drawing/2012/chart">
                    <c:ext xmlns:c16="http://schemas.microsoft.com/office/drawing/2014/chart" uri="{C3380CC4-5D6E-409C-BE32-E72D297353CC}">
                      <c16:uniqueId val="{00000149-E73D-4684-990D-AD8C268F1328}"/>
                    </c:ext>
                  </c:extLst>
                </c:dPt>
                <c:dPt>
                  <c:idx val="17"/>
                  <c:bubble3D val="0"/>
                  <c:spPr>
                    <a:solidFill>
                      <a:schemeClr val="accent6">
                        <a:lumMod val="80000"/>
                        <a:lumOff val="20000"/>
                      </a:schemeClr>
                    </a:solidFill>
                    <a:ln w="19050">
                      <a:solidFill>
                        <a:schemeClr val="lt1"/>
                      </a:solidFill>
                    </a:ln>
                    <a:effectLst/>
                  </c:spPr>
                  <c:extLst xmlns:c15="http://schemas.microsoft.com/office/drawing/2012/chart">
                    <c:ext xmlns:c16="http://schemas.microsoft.com/office/drawing/2014/chart" uri="{C3380CC4-5D6E-409C-BE32-E72D297353CC}">
                      <c16:uniqueId val="{0000014B-E73D-4684-990D-AD8C268F1328}"/>
                    </c:ext>
                  </c:extLst>
                </c:dPt>
                <c:cat>
                  <c:strRef>
                    <c:extLst xmlns:c15="http://schemas.microsoft.com/office/drawing/2012/chart">
                      <c:ext xmlns:c15="http://schemas.microsoft.com/office/drawing/2012/chart" uri="{02D57815-91ED-43cb-92C2-25804820EDAC}">
                        <c15:formulaRef>
                          <c15:sqref>Sheet1!$A$24:$A$41</c15:sqref>
                        </c15:formulaRef>
                      </c:ext>
                    </c:extLst>
                    <c:strCache>
                      <c:ptCount val="18"/>
                      <c:pt idx="0">
                        <c:v>ADKC Centre based Massage Therapy</c:v>
                      </c:pt>
                      <c:pt idx="1">
                        <c:v>ADKC Home based Massage </c:v>
                      </c:pt>
                      <c:pt idx="2">
                        <c:v>AUK Befriending</c:v>
                      </c:pt>
                      <c:pt idx="3">
                        <c:v>AUK Carers Respite </c:v>
                      </c:pt>
                      <c:pt idx="4">
                        <c:v>AUK Decluttering</c:v>
                      </c:pt>
                      <c:pt idx="5">
                        <c:v>AUK Dementia 1:1 </c:v>
                      </c:pt>
                      <c:pt idx="6">
                        <c:v>AUK Escorting</c:v>
                      </c:pt>
                      <c:pt idx="7">
                        <c:v>AUK Information And Advice</c:v>
                      </c:pt>
                      <c:pt idx="8">
                        <c:v>Chair based Exercise  and Walking Support combined </c:v>
                      </c:pt>
                      <c:pt idx="9">
                        <c:v>CABW Information &amp; Advice</c:v>
                      </c:pt>
                      <c:pt idx="10">
                        <c:v>OA Link Up</c:v>
                      </c:pt>
                      <c:pt idx="11">
                        <c:v>OA Men's Only Activity</c:v>
                      </c:pt>
                      <c:pt idx="12">
                        <c:v>OA Tech in Arabic </c:v>
                      </c:pt>
                      <c:pt idx="13">
                        <c:v>BME Health Forum</c:v>
                      </c:pt>
                      <c:pt idx="14">
                        <c:v>BME Health Forum spot </c:v>
                      </c:pt>
                      <c:pt idx="15">
                        <c:v>Pamodzi</c:v>
                      </c:pt>
                      <c:pt idx="16">
                        <c:v>Pamodzi spot </c:v>
                      </c:pt>
                      <c:pt idx="17">
                        <c:v>Playground </c:v>
                      </c:pt>
                    </c:strCache>
                  </c:strRef>
                </c:cat>
                <c:val>
                  <c:numRef>
                    <c:extLst xmlns:c15="http://schemas.microsoft.com/office/drawing/2012/chart">
                      <c:ext xmlns:c15="http://schemas.microsoft.com/office/drawing/2012/chart" uri="{02D57815-91ED-43cb-92C2-25804820EDAC}">
                        <c15:formulaRef>
                          <c15:sqref>Sheet1!$I$24:$I$41</c15:sqref>
                        </c15:formulaRef>
                      </c:ext>
                    </c:extLst>
                    <c:numCache>
                      <c:formatCode>General</c:formatCode>
                      <c:ptCount val="18"/>
                      <c:pt idx="0">
                        <c:v>16</c:v>
                      </c:pt>
                      <c:pt idx="1">
                        <c:v>48</c:v>
                      </c:pt>
                      <c:pt idx="2">
                        <c:v>14</c:v>
                      </c:pt>
                      <c:pt idx="3">
                        <c:v>2</c:v>
                      </c:pt>
                      <c:pt idx="4">
                        <c:v>9</c:v>
                      </c:pt>
                      <c:pt idx="5">
                        <c:v>2</c:v>
                      </c:pt>
                      <c:pt idx="6">
                        <c:v>6</c:v>
                      </c:pt>
                      <c:pt idx="7">
                        <c:v>52</c:v>
                      </c:pt>
                      <c:pt idx="8">
                        <c:v>21</c:v>
                      </c:pt>
                      <c:pt idx="9">
                        <c:v>12</c:v>
                      </c:pt>
                      <c:pt idx="10">
                        <c:v>65</c:v>
                      </c:pt>
                      <c:pt idx="11">
                        <c:v>9</c:v>
                      </c:pt>
                    </c:numCache>
                  </c:numRef>
                </c:val>
                <c:extLst xmlns:c15="http://schemas.microsoft.com/office/drawing/2012/chart">
                  <c:ext xmlns:c16="http://schemas.microsoft.com/office/drawing/2014/chart" uri="{C3380CC4-5D6E-409C-BE32-E72D297353CC}">
                    <c16:uniqueId val="{0000014C-E73D-4684-990D-AD8C268F1328}"/>
                  </c:ext>
                </c:extLst>
              </c15:ser>
            </c15:filteredPieSeries>
            <c15:filteredPieSeries>
              <c15:ser>
                <c:idx val="8"/>
                <c:order val="8"/>
                <c:tx>
                  <c:strRef>
                    <c:extLst xmlns:c15="http://schemas.microsoft.com/office/drawing/2012/chart">
                      <c:ext xmlns:c15="http://schemas.microsoft.com/office/drawing/2012/chart" uri="{02D57815-91ED-43cb-92C2-25804820EDAC}">
                        <c15:formulaRef>
                          <c15:sqref>Sheet1!$J$23</c15:sqref>
                        </c15:formulaRef>
                      </c:ext>
                    </c:extLst>
                    <c:strCache>
                      <c:ptCount val="1"/>
                      <c:pt idx="0">
                        <c:v>Dec-24</c:v>
                      </c:pt>
                    </c:strCache>
                  </c:strRef>
                </c:tx>
                <c:dPt>
                  <c:idx val="0"/>
                  <c:bubble3D val="0"/>
                  <c:spPr>
                    <a:solidFill>
                      <a:schemeClr val="accent1"/>
                    </a:solidFill>
                    <a:ln w="19050">
                      <a:solidFill>
                        <a:schemeClr val="lt1"/>
                      </a:solidFill>
                    </a:ln>
                    <a:effectLst/>
                  </c:spPr>
                  <c:extLst xmlns:c15="http://schemas.microsoft.com/office/drawing/2012/chart">
                    <c:ext xmlns:c16="http://schemas.microsoft.com/office/drawing/2014/chart" uri="{C3380CC4-5D6E-409C-BE32-E72D297353CC}">
                      <c16:uniqueId val="{0000014E-E73D-4684-990D-AD8C268F1328}"/>
                    </c:ext>
                  </c:extLst>
                </c:dPt>
                <c:dPt>
                  <c:idx val="1"/>
                  <c:bubble3D val="0"/>
                  <c:spPr>
                    <a:solidFill>
                      <a:schemeClr val="accent2"/>
                    </a:solidFill>
                    <a:ln w="19050">
                      <a:solidFill>
                        <a:schemeClr val="lt1"/>
                      </a:solidFill>
                    </a:ln>
                    <a:effectLst/>
                  </c:spPr>
                  <c:extLst xmlns:c15="http://schemas.microsoft.com/office/drawing/2012/chart">
                    <c:ext xmlns:c16="http://schemas.microsoft.com/office/drawing/2014/chart" uri="{C3380CC4-5D6E-409C-BE32-E72D297353CC}">
                      <c16:uniqueId val="{00000150-E73D-4684-990D-AD8C268F1328}"/>
                    </c:ext>
                  </c:extLst>
                </c:dPt>
                <c:dPt>
                  <c:idx val="2"/>
                  <c:bubble3D val="0"/>
                  <c:spPr>
                    <a:solidFill>
                      <a:schemeClr val="accent3"/>
                    </a:solidFill>
                    <a:ln w="19050">
                      <a:solidFill>
                        <a:schemeClr val="lt1"/>
                      </a:solidFill>
                    </a:ln>
                    <a:effectLst/>
                  </c:spPr>
                  <c:extLst xmlns:c15="http://schemas.microsoft.com/office/drawing/2012/chart">
                    <c:ext xmlns:c16="http://schemas.microsoft.com/office/drawing/2014/chart" uri="{C3380CC4-5D6E-409C-BE32-E72D297353CC}">
                      <c16:uniqueId val="{00000152-E73D-4684-990D-AD8C268F1328}"/>
                    </c:ext>
                  </c:extLst>
                </c:dPt>
                <c:dPt>
                  <c:idx val="3"/>
                  <c:bubble3D val="0"/>
                  <c:spPr>
                    <a:solidFill>
                      <a:schemeClr val="accent4"/>
                    </a:solidFill>
                    <a:ln w="19050">
                      <a:solidFill>
                        <a:schemeClr val="lt1"/>
                      </a:solidFill>
                    </a:ln>
                    <a:effectLst/>
                  </c:spPr>
                  <c:extLst xmlns:c15="http://schemas.microsoft.com/office/drawing/2012/chart">
                    <c:ext xmlns:c16="http://schemas.microsoft.com/office/drawing/2014/chart" uri="{C3380CC4-5D6E-409C-BE32-E72D297353CC}">
                      <c16:uniqueId val="{00000154-E73D-4684-990D-AD8C268F1328}"/>
                    </c:ext>
                  </c:extLst>
                </c:dPt>
                <c:dPt>
                  <c:idx val="4"/>
                  <c:bubble3D val="0"/>
                  <c:spPr>
                    <a:solidFill>
                      <a:schemeClr val="accent5"/>
                    </a:solidFill>
                    <a:ln w="19050">
                      <a:solidFill>
                        <a:schemeClr val="lt1"/>
                      </a:solidFill>
                    </a:ln>
                    <a:effectLst/>
                  </c:spPr>
                  <c:extLst xmlns:c15="http://schemas.microsoft.com/office/drawing/2012/chart">
                    <c:ext xmlns:c16="http://schemas.microsoft.com/office/drawing/2014/chart" uri="{C3380CC4-5D6E-409C-BE32-E72D297353CC}">
                      <c16:uniqueId val="{00000156-E73D-4684-990D-AD8C268F1328}"/>
                    </c:ext>
                  </c:extLst>
                </c:dPt>
                <c:dPt>
                  <c:idx val="5"/>
                  <c:bubble3D val="0"/>
                  <c:spPr>
                    <a:solidFill>
                      <a:schemeClr val="accent6"/>
                    </a:solidFill>
                    <a:ln w="19050">
                      <a:solidFill>
                        <a:schemeClr val="lt1"/>
                      </a:solidFill>
                    </a:ln>
                    <a:effectLst/>
                  </c:spPr>
                  <c:extLst xmlns:c15="http://schemas.microsoft.com/office/drawing/2012/chart">
                    <c:ext xmlns:c16="http://schemas.microsoft.com/office/drawing/2014/chart" uri="{C3380CC4-5D6E-409C-BE32-E72D297353CC}">
                      <c16:uniqueId val="{00000158-E73D-4684-990D-AD8C268F1328}"/>
                    </c:ext>
                  </c:extLst>
                </c:dPt>
                <c:dPt>
                  <c:idx val="6"/>
                  <c:bubble3D val="0"/>
                  <c:spPr>
                    <a:solidFill>
                      <a:schemeClr val="accent1">
                        <a:lumMod val="60000"/>
                      </a:schemeClr>
                    </a:solidFill>
                    <a:ln w="19050">
                      <a:solidFill>
                        <a:schemeClr val="lt1"/>
                      </a:solidFill>
                    </a:ln>
                    <a:effectLst/>
                  </c:spPr>
                  <c:extLst xmlns:c15="http://schemas.microsoft.com/office/drawing/2012/chart">
                    <c:ext xmlns:c16="http://schemas.microsoft.com/office/drawing/2014/chart" uri="{C3380CC4-5D6E-409C-BE32-E72D297353CC}">
                      <c16:uniqueId val="{0000015A-E73D-4684-990D-AD8C268F1328}"/>
                    </c:ext>
                  </c:extLst>
                </c:dPt>
                <c:dPt>
                  <c:idx val="7"/>
                  <c:bubble3D val="0"/>
                  <c:spPr>
                    <a:solidFill>
                      <a:schemeClr val="accent2">
                        <a:lumMod val="60000"/>
                      </a:schemeClr>
                    </a:solidFill>
                    <a:ln w="19050">
                      <a:solidFill>
                        <a:schemeClr val="lt1"/>
                      </a:solidFill>
                    </a:ln>
                    <a:effectLst/>
                  </c:spPr>
                  <c:extLst xmlns:c15="http://schemas.microsoft.com/office/drawing/2012/chart">
                    <c:ext xmlns:c16="http://schemas.microsoft.com/office/drawing/2014/chart" uri="{C3380CC4-5D6E-409C-BE32-E72D297353CC}">
                      <c16:uniqueId val="{0000015C-E73D-4684-990D-AD8C268F1328}"/>
                    </c:ext>
                  </c:extLst>
                </c:dPt>
                <c:dPt>
                  <c:idx val="8"/>
                  <c:bubble3D val="0"/>
                  <c:spPr>
                    <a:solidFill>
                      <a:schemeClr val="accent3">
                        <a:lumMod val="60000"/>
                      </a:schemeClr>
                    </a:solidFill>
                    <a:ln w="19050">
                      <a:solidFill>
                        <a:schemeClr val="lt1"/>
                      </a:solidFill>
                    </a:ln>
                    <a:effectLst/>
                  </c:spPr>
                  <c:extLst xmlns:c15="http://schemas.microsoft.com/office/drawing/2012/chart">
                    <c:ext xmlns:c16="http://schemas.microsoft.com/office/drawing/2014/chart" uri="{C3380CC4-5D6E-409C-BE32-E72D297353CC}">
                      <c16:uniqueId val="{0000015E-E73D-4684-990D-AD8C268F1328}"/>
                    </c:ext>
                  </c:extLst>
                </c:dPt>
                <c:dPt>
                  <c:idx val="9"/>
                  <c:bubble3D val="0"/>
                  <c:spPr>
                    <a:solidFill>
                      <a:schemeClr val="accent4">
                        <a:lumMod val="60000"/>
                      </a:schemeClr>
                    </a:solidFill>
                    <a:ln w="19050">
                      <a:solidFill>
                        <a:schemeClr val="lt1"/>
                      </a:solidFill>
                    </a:ln>
                    <a:effectLst/>
                  </c:spPr>
                  <c:extLst xmlns:c15="http://schemas.microsoft.com/office/drawing/2012/chart">
                    <c:ext xmlns:c16="http://schemas.microsoft.com/office/drawing/2014/chart" uri="{C3380CC4-5D6E-409C-BE32-E72D297353CC}">
                      <c16:uniqueId val="{00000160-E73D-4684-990D-AD8C268F1328}"/>
                    </c:ext>
                  </c:extLst>
                </c:dPt>
                <c:dPt>
                  <c:idx val="10"/>
                  <c:bubble3D val="0"/>
                  <c:spPr>
                    <a:solidFill>
                      <a:schemeClr val="accent5">
                        <a:lumMod val="60000"/>
                      </a:schemeClr>
                    </a:solidFill>
                    <a:ln w="19050">
                      <a:solidFill>
                        <a:schemeClr val="lt1"/>
                      </a:solidFill>
                    </a:ln>
                    <a:effectLst/>
                  </c:spPr>
                  <c:extLst xmlns:c15="http://schemas.microsoft.com/office/drawing/2012/chart">
                    <c:ext xmlns:c16="http://schemas.microsoft.com/office/drawing/2014/chart" uri="{C3380CC4-5D6E-409C-BE32-E72D297353CC}">
                      <c16:uniqueId val="{00000162-E73D-4684-990D-AD8C268F1328}"/>
                    </c:ext>
                  </c:extLst>
                </c:dPt>
                <c:dPt>
                  <c:idx val="11"/>
                  <c:bubble3D val="0"/>
                  <c:spPr>
                    <a:solidFill>
                      <a:schemeClr val="accent6">
                        <a:lumMod val="60000"/>
                      </a:schemeClr>
                    </a:solidFill>
                    <a:ln w="19050">
                      <a:solidFill>
                        <a:schemeClr val="lt1"/>
                      </a:solidFill>
                    </a:ln>
                    <a:effectLst/>
                  </c:spPr>
                  <c:extLst xmlns:c15="http://schemas.microsoft.com/office/drawing/2012/chart">
                    <c:ext xmlns:c16="http://schemas.microsoft.com/office/drawing/2014/chart" uri="{C3380CC4-5D6E-409C-BE32-E72D297353CC}">
                      <c16:uniqueId val="{00000164-E73D-4684-990D-AD8C268F1328}"/>
                    </c:ext>
                  </c:extLst>
                </c:dPt>
                <c:dPt>
                  <c:idx val="12"/>
                  <c:bubble3D val="0"/>
                  <c:spPr>
                    <a:solidFill>
                      <a:schemeClr val="accent1">
                        <a:lumMod val="80000"/>
                        <a:lumOff val="20000"/>
                      </a:schemeClr>
                    </a:solidFill>
                    <a:ln w="19050">
                      <a:solidFill>
                        <a:schemeClr val="lt1"/>
                      </a:solidFill>
                    </a:ln>
                    <a:effectLst/>
                  </c:spPr>
                  <c:extLst xmlns:c15="http://schemas.microsoft.com/office/drawing/2012/chart">
                    <c:ext xmlns:c16="http://schemas.microsoft.com/office/drawing/2014/chart" uri="{C3380CC4-5D6E-409C-BE32-E72D297353CC}">
                      <c16:uniqueId val="{00000166-E73D-4684-990D-AD8C268F1328}"/>
                    </c:ext>
                  </c:extLst>
                </c:dPt>
                <c:dPt>
                  <c:idx val="13"/>
                  <c:bubble3D val="0"/>
                  <c:spPr>
                    <a:solidFill>
                      <a:schemeClr val="accent2">
                        <a:lumMod val="80000"/>
                        <a:lumOff val="20000"/>
                      </a:schemeClr>
                    </a:solidFill>
                    <a:ln w="19050">
                      <a:solidFill>
                        <a:schemeClr val="lt1"/>
                      </a:solidFill>
                    </a:ln>
                    <a:effectLst/>
                  </c:spPr>
                  <c:extLst xmlns:c15="http://schemas.microsoft.com/office/drawing/2012/chart">
                    <c:ext xmlns:c16="http://schemas.microsoft.com/office/drawing/2014/chart" uri="{C3380CC4-5D6E-409C-BE32-E72D297353CC}">
                      <c16:uniqueId val="{00000168-E73D-4684-990D-AD8C268F1328}"/>
                    </c:ext>
                  </c:extLst>
                </c:dPt>
                <c:dPt>
                  <c:idx val="14"/>
                  <c:bubble3D val="0"/>
                  <c:spPr>
                    <a:solidFill>
                      <a:schemeClr val="accent3">
                        <a:lumMod val="80000"/>
                        <a:lumOff val="20000"/>
                      </a:schemeClr>
                    </a:solidFill>
                    <a:ln w="19050">
                      <a:solidFill>
                        <a:schemeClr val="lt1"/>
                      </a:solidFill>
                    </a:ln>
                    <a:effectLst/>
                  </c:spPr>
                  <c:extLst xmlns:c15="http://schemas.microsoft.com/office/drawing/2012/chart">
                    <c:ext xmlns:c16="http://schemas.microsoft.com/office/drawing/2014/chart" uri="{C3380CC4-5D6E-409C-BE32-E72D297353CC}">
                      <c16:uniqueId val="{0000016A-E73D-4684-990D-AD8C268F1328}"/>
                    </c:ext>
                  </c:extLst>
                </c:dPt>
                <c:dPt>
                  <c:idx val="15"/>
                  <c:bubble3D val="0"/>
                  <c:spPr>
                    <a:solidFill>
                      <a:schemeClr val="accent4">
                        <a:lumMod val="80000"/>
                        <a:lumOff val="20000"/>
                      </a:schemeClr>
                    </a:solidFill>
                    <a:ln w="19050">
                      <a:solidFill>
                        <a:schemeClr val="lt1"/>
                      </a:solidFill>
                    </a:ln>
                    <a:effectLst/>
                  </c:spPr>
                  <c:extLst xmlns:c15="http://schemas.microsoft.com/office/drawing/2012/chart">
                    <c:ext xmlns:c16="http://schemas.microsoft.com/office/drawing/2014/chart" uri="{C3380CC4-5D6E-409C-BE32-E72D297353CC}">
                      <c16:uniqueId val="{0000016C-E73D-4684-990D-AD8C268F1328}"/>
                    </c:ext>
                  </c:extLst>
                </c:dPt>
                <c:dPt>
                  <c:idx val="16"/>
                  <c:bubble3D val="0"/>
                  <c:spPr>
                    <a:solidFill>
                      <a:schemeClr val="accent5">
                        <a:lumMod val="80000"/>
                        <a:lumOff val="20000"/>
                      </a:schemeClr>
                    </a:solidFill>
                    <a:ln w="19050">
                      <a:solidFill>
                        <a:schemeClr val="lt1"/>
                      </a:solidFill>
                    </a:ln>
                    <a:effectLst/>
                  </c:spPr>
                  <c:extLst xmlns:c15="http://schemas.microsoft.com/office/drawing/2012/chart">
                    <c:ext xmlns:c16="http://schemas.microsoft.com/office/drawing/2014/chart" uri="{C3380CC4-5D6E-409C-BE32-E72D297353CC}">
                      <c16:uniqueId val="{0000016E-E73D-4684-990D-AD8C268F1328}"/>
                    </c:ext>
                  </c:extLst>
                </c:dPt>
                <c:dPt>
                  <c:idx val="17"/>
                  <c:bubble3D val="0"/>
                  <c:spPr>
                    <a:solidFill>
                      <a:schemeClr val="accent6">
                        <a:lumMod val="80000"/>
                        <a:lumOff val="20000"/>
                      </a:schemeClr>
                    </a:solidFill>
                    <a:ln w="19050">
                      <a:solidFill>
                        <a:schemeClr val="lt1"/>
                      </a:solidFill>
                    </a:ln>
                    <a:effectLst/>
                  </c:spPr>
                  <c:extLst xmlns:c15="http://schemas.microsoft.com/office/drawing/2012/chart">
                    <c:ext xmlns:c16="http://schemas.microsoft.com/office/drawing/2014/chart" uri="{C3380CC4-5D6E-409C-BE32-E72D297353CC}">
                      <c16:uniqueId val="{00000170-E73D-4684-990D-AD8C268F1328}"/>
                    </c:ext>
                  </c:extLst>
                </c:dPt>
                <c:cat>
                  <c:strRef>
                    <c:extLst xmlns:c15="http://schemas.microsoft.com/office/drawing/2012/chart">
                      <c:ext xmlns:c15="http://schemas.microsoft.com/office/drawing/2012/chart" uri="{02D57815-91ED-43cb-92C2-25804820EDAC}">
                        <c15:formulaRef>
                          <c15:sqref>Sheet1!$A$24:$A$41</c15:sqref>
                        </c15:formulaRef>
                      </c:ext>
                    </c:extLst>
                    <c:strCache>
                      <c:ptCount val="18"/>
                      <c:pt idx="0">
                        <c:v>ADKC Centre based Massage Therapy</c:v>
                      </c:pt>
                      <c:pt idx="1">
                        <c:v>ADKC Home based Massage </c:v>
                      </c:pt>
                      <c:pt idx="2">
                        <c:v>AUK Befriending</c:v>
                      </c:pt>
                      <c:pt idx="3">
                        <c:v>AUK Carers Respite </c:v>
                      </c:pt>
                      <c:pt idx="4">
                        <c:v>AUK Decluttering</c:v>
                      </c:pt>
                      <c:pt idx="5">
                        <c:v>AUK Dementia 1:1 </c:v>
                      </c:pt>
                      <c:pt idx="6">
                        <c:v>AUK Escorting</c:v>
                      </c:pt>
                      <c:pt idx="7">
                        <c:v>AUK Information And Advice</c:v>
                      </c:pt>
                      <c:pt idx="8">
                        <c:v>Chair based Exercise  and Walking Support combined </c:v>
                      </c:pt>
                      <c:pt idx="9">
                        <c:v>CABW Information &amp; Advice</c:v>
                      </c:pt>
                      <c:pt idx="10">
                        <c:v>OA Link Up</c:v>
                      </c:pt>
                      <c:pt idx="11">
                        <c:v>OA Men's Only Activity</c:v>
                      </c:pt>
                      <c:pt idx="12">
                        <c:v>OA Tech in Arabic </c:v>
                      </c:pt>
                      <c:pt idx="13">
                        <c:v>BME Health Forum</c:v>
                      </c:pt>
                      <c:pt idx="14">
                        <c:v>BME Health Forum spot </c:v>
                      </c:pt>
                      <c:pt idx="15">
                        <c:v>Pamodzi</c:v>
                      </c:pt>
                      <c:pt idx="16">
                        <c:v>Pamodzi spot </c:v>
                      </c:pt>
                      <c:pt idx="17">
                        <c:v>Playground </c:v>
                      </c:pt>
                    </c:strCache>
                  </c:strRef>
                </c:cat>
                <c:val>
                  <c:numRef>
                    <c:extLst xmlns:c15="http://schemas.microsoft.com/office/drawing/2012/chart">
                      <c:ext xmlns:c15="http://schemas.microsoft.com/office/drawing/2012/chart" uri="{02D57815-91ED-43cb-92C2-25804820EDAC}">
                        <c15:formulaRef>
                          <c15:sqref>Sheet1!$J$24:$J$41</c15:sqref>
                        </c15:formulaRef>
                      </c:ext>
                    </c:extLst>
                    <c:numCache>
                      <c:formatCode>General</c:formatCode>
                      <c:ptCount val="18"/>
                      <c:pt idx="0">
                        <c:v>22</c:v>
                      </c:pt>
                      <c:pt idx="1">
                        <c:v>28</c:v>
                      </c:pt>
                      <c:pt idx="2">
                        <c:v>21</c:v>
                      </c:pt>
                      <c:pt idx="3">
                        <c:v>0</c:v>
                      </c:pt>
                      <c:pt idx="4">
                        <c:v>4</c:v>
                      </c:pt>
                      <c:pt idx="5">
                        <c:v>0</c:v>
                      </c:pt>
                      <c:pt idx="6">
                        <c:v>8</c:v>
                      </c:pt>
                      <c:pt idx="7">
                        <c:v>47</c:v>
                      </c:pt>
                      <c:pt idx="8">
                        <c:v>29</c:v>
                      </c:pt>
                      <c:pt idx="9">
                        <c:v>18</c:v>
                      </c:pt>
                      <c:pt idx="10">
                        <c:v>28</c:v>
                      </c:pt>
                      <c:pt idx="11">
                        <c:v>11</c:v>
                      </c:pt>
                    </c:numCache>
                  </c:numRef>
                </c:val>
                <c:extLst xmlns:c15="http://schemas.microsoft.com/office/drawing/2012/chart">
                  <c:ext xmlns:c16="http://schemas.microsoft.com/office/drawing/2014/chart" uri="{C3380CC4-5D6E-409C-BE32-E72D297353CC}">
                    <c16:uniqueId val="{00000171-E73D-4684-990D-AD8C268F1328}"/>
                  </c:ext>
                </c:extLst>
              </c15:ser>
            </c15:filteredPieSeries>
            <c15:filteredPieSeries>
              <c15:ser>
                <c:idx val="9"/>
                <c:order val="9"/>
                <c:tx>
                  <c:strRef>
                    <c:extLst xmlns:c15="http://schemas.microsoft.com/office/drawing/2012/chart">
                      <c:ext xmlns:c15="http://schemas.microsoft.com/office/drawing/2012/chart" uri="{02D57815-91ED-43cb-92C2-25804820EDAC}">
                        <c15:formulaRef>
                          <c15:sqref>Sheet1!$K$23</c15:sqref>
                        </c15:formulaRef>
                      </c:ext>
                    </c:extLst>
                    <c:strCache>
                      <c:ptCount val="1"/>
                      <c:pt idx="0">
                        <c:v>Jan-25</c:v>
                      </c:pt>
                    </c:strCache>
                  </c:strRef>
                </c:tx>
                <c:dPt>
                  <c:idx val="0"/>
                  <c:bubble3D val="0"/>
                  <c:spPr>
                    <a:solidFill>
                      <a:schemeClr val="accent1"/>
                    </a:solidFill>
                    <a:ln w="19050">
                      <a:solidFill>
                        <a:schemeClr val="lt1"/>
                      </a:solidFill>
                    </a:ln>
                    <a:effectLst/>
                  </c:spPr>
                  <c:extLst xmlns:c15="http://schemas.microsoft.com/office/drawing/2012/chart">
                    <c:ext xmlns:c16="http://schemas.microsoft.com/office/drawing/2014/chart" uri="{C3380CC4-5D6E-409C-BE32-E72D297353CC}">
                      <c16:uniqueId val="{00000173-E73D-4684-990D-AD8C268F1328}"/>
                    </c:ext>
                  </c:extLst>
                </c:dPt>
                <c:dPt>
                  <c:idx val="1"/>
                  <c:bubble3D val="0"/>
                  <c:spPr>
                    <a:solidFill>
                      <a:schemeClr val="accent2"/>
                    </a:solidFill>
                    <a:ln w="19050">
                      <a:solidFill>
                        <a:schemeClr val="lt1"/>
                      </a:solidFill>
                    </a:ln>
                    <a:effectLst/>
                  </c:spPr>
                  <c:extLst xmlns:c15="http://schemas.microsoft.com/office/drawing/2012/chart">
                    <c:ext xmlns:c16="http://schemas.microsoft.com/office/drawing/2014/chart" uri="{C3380CC4-5D6E-409C-BE32-E72D297353CC}">
                      <c16:uniqueId val="{00000175-E73D-4684-990D-AD8C268F1328}"/>
                    </c:ext>
                  </c:extLst>
                </c:dPt>
                <c:dPt>
                  <c:idx val="2"/>
                  <c:bubble3D val="0"/>
                  <c:spPr>
                    <a:solidFill>
                      <a:schemeClr val="accent3"/>
                    </a:solidFill>
                    <a:ln w="19050">
                      <a:solidFill>
                        <a:schemeClr val="lt1"/>
                      </a:solidFill>
                    </a:ln>
                    <a:effectLst/>
                  </c:spPr>
                  <c:extLst xmlns:c15="http://schemas.microsoft.com/office/drawing/2012/chart">
                    <c:ext xmlns:c16="http://schemas.microsoft.com/office/drawing/2014/chart" uri="{C3380CC4-5D6E-409C-BE32-E72D297353CC}">
                      <c16:uniqueId val="{00000177-E73D-4684-990D-AD8C268F1328}"/>
                    </c:ext>
                  </c:extLst>
                </c:dPt>
                <c:dPt>
                  <c:idx val="3"/>
                  <c:bubble3D val="0"/>
                  <c:spPr>
                    <a:solidFill>
                      <a:schemeClr val="accent4"/>
                    </a:solidFill>
                    <a:ln w="19050">
                      <a:solidFill>
                        <a:schemeClr val="lt1"/>
                      </a:solidFill>
                    </a:ln>
                    <a:effectLst/>
                  </c:spPr>
                  <c:extLst xmlns:c15="http://schemas.microsoft.com/office/drawing/2012/chart">
                    <c:ext xmlns:c16="http://schemas.microsoft.com/office/drawing/2014/chart" uri="{C3380CC4-5D6E-409C-BE32-E72D297353CC}">
                      <c16:uniqueId val="{00000179-E73D-4684-990D-AD8C268F1328}"/>
                    </c:ext>
                  </c:extLst>
                </c:dPt>
                <c:dPt>
                  <c:idx val="4"/>
                  <c:bubble3D val="0"/>
                  <c:spPr>
                    <a:solidFill>
                      <a:schemeClr val="accent5"/>
                    </a:solidFill>
                    <a:ln w="19050">
                      <a:solidFill>
                        <a:schemeClr val="lt1"/>
                      </a:solidFill>
                    </a:ln>
                    <a:effectLst/>
                  </c:spPr>
                  <c:extLst xmlns:c15="http://schemas.microsoft.com/office/drawing/2012/chart">
                    <c:ext xmlns:c16="http://schemas.microsoft.com/office/drawing/2014/chart" uri="{C3380CC4-5D6E-409C-BE32-E72D297353CC}">
                      <c16:uniqueId val="{0000017B-E73D-4684-990D-AD8C268F1328}"/>
                    </c:ext>
                  </c:extLst>
                </c:dPt>
                <c:dPt>
                  <c:idx val="5"/>
                  <c:bubble3D val="0"/>
                  <c:spPr>
                    <a:solidFill>
                      <a:schemeClr val="accent6"/>
                    </a:solidFill>
                    <a:ln w="19050">
                      <a:solidFill>
                        <a:schemeClr val="lt1"/>
                      </a:solidFill>
                    </a:ln>
                    <a:effectLst/>
                  </c:spPr>
                  <c:extLst xmlns:c15="http://schemas.microsoft.com/office/drawing/2012/chart">
                    <c:ext xmlns:c16="http://schemas.microsoft.com/office/drawing/2014/chart" uri="{C3380CC4-5D6E-409C-BE32-E72D297353CC}">
                      <c16:uniqueId val="{0000017D-E73D-4684-990D-AD8C268F1328}"/>
                    </c:ext>
                  </c:extLst>
                </c:dPt>
                <c:dPt>
                  <c:idx val="6"/>
                  <c:bubble3D val="0"/>
                  <c:spPr>
                    <a:solidFill>
                      <a:schemeClr val="accent1">
                        <a:lumMod val="60000"/>
                      </a:schemeClr>
                    </a:solidFill>
                    <a:ln w="19050">
                      <a:solidFill>
                        <a:schemeClr val="lt1"/>
                      </a:solidFill>
                    </a:ln>
                    <a:effectLst/>
                  </c:spPr>
                  <c:extLst xmlns:c15="http://schemas.microsoft.com/office/drawing/2012/chart">
                    <c:ext xmlns:c16="http://schemas.microsoft.com/office/drawing/2014/chart" uri="{C3380CC4-5D6E-409C-BE32-E72D297353CC}">
                      <c16:uniqueId val="{0000017F-E73D-4684-990D-AD8C268F1328}"/>
                    </c:ext>
                  </c:extLst>
                </c:dPt>
                <c:dPt>
                  <c:idx val="7"/>
                  <c:bubble3D val="0"/>
                  <c:spPr>
                    <a:solidFill>
                      <a:schemeClr val="accent2">
                        <a:lumMod val="60000"/>
                      </a:schemeClr>
                    </a:solidFill>
                    <a:ln w="19050">
                      <a:solidFill>
                        <a:schemeClr val="lt1"/>
                      </a:solidFill>
                    </a:ln>
                    <a:effectLst/>
                  </c:spPr>
                  <c:extLst xmlns:c15="http://schemas.microsoft.com/office/drawing/2012/chart">
                    <c:ext xmlns:c16="http://schemas.microsoft.com/office/drawing/2014/chart" uri="{C3380CC4-5D6E-409C-BE32-E72D297353CC}">
                      <c16:uniqueId val="{00000181-E73D-4684-990D-AD8C268F1328}"/>
                    </c:ext>
                  </c:extLst>
                </c:dPt>
                <c:dPt>
                  <c:idx val="8"/>
                  <c:bubble3D val="0"/>
                  <c:spPr>
                    <a:solidFill>
                      <a:schemeClr val="accent3">
                        <a:lumMod val="60000"/>
                      </a:schemeClr>
                    </a:solidFill>
                    <a:ln w="19050">
                      <a:solidFill>
                        <a:schemeClr val="lt1"/>
                      </a:solidFill>
                    </a:ln>
                    <a:effectLst/>
                  </c:spPr>
                  <c:extLst xmlns:c15="http://schemas.microsoft.com/office/drawing/2012/chart">
                    <c:ext xmlns:c16="http://schemas.microsoft.com/office/drawing/2014/chart" uri="{C3380CC4-5D6E-409C-BE32-E72D297353CC}">
                      <c16:uniqueId val="{00000183-E73D-4684-990D-AD8C268F1328}"/>
                    </c:ext>
                  </c:extLst>
                </c:dPt>
                <c:dPt>
                  <c:idx val="9"/>
                  <c:bubble3D val="0"/>
                  <c:spPr>
                    <a:solidFill>
                      <a:schemeClr val="accent4">
                        <a:lumMod val="60000"/>
                      </a:schemeClr>
                    </a:solidFill>
                    <a:ln w="19050">
                      <a:solidFill>
                        <a:schemeClr val="lt1"/>
                      </a:solidFill>
                    </a:ln>
                    <a:effectLst/>
                  </c:spPr>
                  <c:extLst xmlns:c15="http://schemas.microsoft.com/office/drawing/2012/chart">
                    <c:ext xmlns:c16="http://schemas.microsoft.com/office/drawing/2014/chart" uri="{C3380CC4-5D6E-409C-BE32-E72D297353CC}">
                      <c16:uniqueId val="{00000185-E73D-4684-990D-AD8C268F1328}"/>
                    </c:ext>
                  </c:extLst>
                </c:dPt>
                <c:dPt>
                  <c:idx val="10"/>
                  <c:bubble3D val="0"/>
                  <c:spPr>
                    <a:solidFill>
                      <a:schemeClr val="accent5">
                        <a:lumMod val="60000"/>
                      </a:schemeClr>
                    </a:solidFill>
                    <a:ln w="19050">
                      <a:solidFill>
                        <a:schemeClr val="lt1"/>
                      </a:solidFill>
                    </a:ln>
                    <a:effectLst/>
                  </c:spPr>
                  <c:extLst xmlns:c15="http://schemas.microsoft.com/office/drawing/2012/chart">
                    <c:ext xmlns:c16="http://schemas.microsoft.com/office/drawing/2014/chart" uri="{C3380CC4-5D6E-409C-BE32-E72D297353CC}">
                      <c16:uniqueId val="{00000187-E73D-4684-990D-AD8C268F1328}"/>
                    </c:ext>
                  </c:extLst>
                </c:dPt>
                <c:dPt>
                  <c:idx val="11"/>
                  <c:bubble3D val="0"/>
                  <c:spPr>
                    <a:solidFill>
                      <a:schemeClr val="accent6">
                        <a:lumMod val="60000"/>
                      </a:schemeClr>
                    </a:solidFill>
                    <a:ln w="19050">
                      <a:solidFill>
                        <a:schemeClr val="lt1"/>
                      </a:solidFill>
                    </a:ln>
                    <a:effectLst/>
                  </c:spPr>
                  <c:extLst xmlns:c15="http://schemas.microsoft.com/office/drawing/2012/chart">
                    <c:ext xmlns:c16="http://schemas.microsoft.com/office/drawing/2014/chart" uri="{C3380CC4-5D6E-409C-BE32-E72D297353CC}">
                      <c16:uniqueId val="{00000189-E73D-4684-990D-AD8C268F1328}"/>
                    </c:ext>
                  </c:extLst>
                </c:dPt>
                <c:dPt>
                  <c:idx val="12"/>
                  <c:bubble3D val="0"/>
                  <c:spPr>
                    <a:solidFill>
                      <a:schemeClr val="accent1">
                        <a:lumMod val="80000"/>
                        <a:lumOff val="20000"/>
                      </a:schemeClr>
                    </a:solidFill>
                    <a:ln w="19050">
                      <a:solidFill>
                        <a:schemeClr val="lt1"/>
                      </a:solidFill>
                    </a:ln>
                    <a:effectLst/>
                  </c:spPr>
                  <c:extLst xmlns:c15="http://schemas.microsoft.com/office/drawing/2012/chart">
                    <c:ext xmlns:c16="http://schemas.microsoft.com/office/drawing/2014/chart" uri="{C3380CC4-5D6E-409C-BE32-E72D297353CC}">
                      <c16:uniqueId val="{0000018B-E73D-4684-990D-AD8C268F1328}"/>
                    </c:ext>
                  </c:extLst>
                </c:dPt>
                <c:dPt>
                  <c:idx val="13"/>
                  <c:bubble3D val="0"/>
                  <c:spPr>
                    <a:solidFill>
                      <a:schemeClr val="accent2">
                        <a:lumMod val="80000"/>
                        <a:lumOff val="20000"/>
                      </a:schemeClr>
                    </a:solidFill>
                    <a:ln w="19050">
                      <a:solidFill>
                        <a:schemeClr val="lt1"/>
                      </a:solidFill>
                    </a:ln>
                    <a:effectLst/>
                  </c:spPr>
                  <c:extLst xmlns:c15="http://schemas.microsoft.com/office/drawing/2012/chart">
                    <c:ext xmlns:c16="http://schemas.microsoft.com/office/drawing/2014/chart" uri="{C3380CC4-5D6E-409C-BE32-E72D297353CC}">
                      <c16:uniqueId val="{0000018D-E73D-4684-990D-AD8C268F1328}"/>
                    </c:ext>
                  </c:extLst>
                </c:dPt>
                <c:dPt>
                  <c:idx val="14"/>
                  <c:bubble3D val="0"/>
                  <c:spPr>
                    <a:solidFill>
                      <a:schemeClr val="accent3">
                        <a:lumMod val="80000"/>
                        <a:lumOff val="20000"/>
                      </a:schemeClr>
                    </a:solidFill>
                    <a:ln w="19050">
                      <a:solidFill>
                        <a:schemeClr val="lt1"/>
                      </a:solidFill>
                    </a:ln>
                    <a:effectLst/>
                  </c:spPr>
                  <c:extLst xmlns:c15="http://schemas.microsoft.com/office/drawing/2012/chart">
                    <c:ext xmlns:c16="http://schemas.microsoft.com/office/drawing/2014/chart" uri="{C3380CC4-5D6E-409C-BE32-E72D297353CC}">
                      <c16:uniqueId val="{0000018F-E73D-4684-990D-AD8C268F1328}"/>
                    </c:ext>
                  </c:extLst>
                </c:dPt>
                <c:dPt>
                  <c:idx val="15"/>
                  <c:bubble3D val="0"/>
                  <c:spPr>
                    <a:solidFill>
                      <a:schemeClr val="accent4">
                        <a:lumMod val="80000"/>
                        <a:lumOff val="20000"/>
                      </a:schemeClr>
                    </a:solidFill>
                    <a:ln w="19050">
                      <a:solidFill>
                        <a:schemeClr val="lt1"/>
                      </a:solidFill>
                    </a:ln>
                    <a:effectLst/>
                  </c:spPr>
                  <c:extLst xmlns:c15="http://schemas.microsoft.com/office/drawing/2012/chart">
                    <c:ext xmlns:c16="http://schemas.microsoft.com/office/drawing/2014/chart" uri="{C3380CC4-5D6E-409C-BE32-E72D297353CC}">
                      <c16:uniqueId val="{00000191-E73D-4684-990D-AD8C268F1328}"/>
                    </c:ext>
                  </c:extLst>
                </c:dPt>
                <c:dPt>
                  <c:idx val="16"/>
                  <c:bubble3D val="0"/>
                  <c:spPr>
                    <a:solidFill>
                      <a:schemeClr val="accent5">
                        <a:lumMod val="80000"/>
                        <a:lumOff val="20000"/>
                      </a:schemeClr>
                    </a:solidFill>
                    <a:ln w="19050">
                      <a:solidFill>
                        <a:schemeClr val="lt1"/>
                      </a:solidFill>
                    </a:ln>
                    <a:effectLst/>
                  </c:spPr>
                  <c:extLst xmlns:c15="http://schemas.microsoft.com/office/drawing/2012/chart">
                    <c:ext xmlns:c16="http://schemas.microsoft.com/office/drawing/2014/chart" uri="{C3380CC4-5D6E-409C-BE32-E72D297353CC}">
                      <c16:uniqueId val="{00000193-E73D-4684-990D-AD8C268F1328}"/>
                    </c:ext>
                  </c:extLst>
                </c:dPt>
                <c:dPt>
                  <c:idx val="17"/>
                  <c:bubble3D val="0"/>
                  <c:spPr>
                    <a:solidFill>
                      <a:schemeClr val="accent6">
                        <a:lumMod val="80000"/>
                        <a:lumOff val="20000"/>
                      </a:schemeClr>
                    </a:solidFill>
                    <a:ln w="19050">
                      <a:solidFill>
                        <a:schemeClr val="lt1"/>
                      </a:solidFill>
                    </a:ln>
                    <a:effectLst/>
                  </c:spPr>
                  <c:extLst xmlns:c15="http://schemas.microsoft.com/office/drawing/2012/chart">
                    <c:ext xmlns:c16="http://schemas.microsoft.com/office/drawing/2014/chart" uri="{C3380CC4-5D6E-409C-BE32-E72D297353CC}">
                      <c16:uniqueId val="{00000195-E73D-4684-990D-AD8C268F1328}"/>
                    </c:ext>
                  </c:extLst>
                </c:dPt>
                <c:cat>
                  <c:strRef>
                    <c:extLst xmlns:c15="http://schemas.microsoft.com/office/drawing/2012/chart">
                      <c:ext xmlns:c15="http://schemas.microsoft.com/office/drawing/2012/chart" uri="{02D57815-91ED-43cb-92C2-25804820EDAC}">
                        <c15:formulaRef>
                          <c15:sqref>Sheet1!$A$24:$A$41</c15:sqref>
                        </c15:formulaRef>
                      </c:ext>
                    </c:extLst>
                    <c:strCache>
                      <c:ptCount val="18"/>
                      <c:pt idx="0">
                        <c:v>ADKC Centre based Massage Therapy</c:v>
                      </c:pt>
                      <c:pt idx="1">
                        <c:v>ADKC Home based Massage </c:v>
                      </c:pt>
                      <c:pt idx="2">
                        <c:v>AUK Befriending</c:v>
                      </c:pt>
                      <c:pt idx="3">
                        <c:v>AUK Carers Respite </c:v>
                      </c:pt>
                      <c:pt idx="4">
                        <c:v>AUK Decluttering</c:v>
                      </c:pt>
                      <c:pt idx="5">
                        <c:v>AUK Dementia 1:1 </c:v>
                      </c:pt>
                      <c:pt idx="6">
                        <c:v>AUK Escorting</c:v>
                      </c:pt>
                      <c:pt idx="7">
                        <c:v>AUK Information And Advice</c:v>
                      </c:pt>
                      <c:pt idx="8">
                        <c:v>Chair based Exercise  and Walking Support combined </c:v>
                      </c:pt>
                      <c:pt idx="9">
                        <c:v>CABW Information &amp; Advice</c:v>
                      </c:pt>
                      <c:pt idx="10">
                        <c:v>OA Link Up</c:v>
                      </c:pt>
                      <c:pt idx="11">
                        <c:v>OA Men's Only Activity</c:v>
                      </c:pt>
                      <c:pt idx="12">
                        <c:v>OA Tech in Arabic </c:v>
                      </c:pt>
                      <c:pt idx="13">
                        <c:v>BME Health Forum</c:v>
                      </c:pt>
                      <c:pt idx="14">
                        <c:v>BME Health Forum spot </c:v>
                      </c:pt>
                      <c:pt idx="15">
                        <c:v>Pamodzi</c:v>
                      </c:pt>
                      <c:pt idx="16">
                        <c:v>Pamodzi spot </c:v>
                      </c:pt>
                      <c:pt idx="17">
                        <c:v>Playground </c:v>
                      </c:pt>
                    </c:strCache>
                  </c:strRef>
                </c:cat>
                <c:val>
                  <c:numRef>
                    <c:extLst xmlns:c15="http://schemas.microsoft.com/office/drawing/2012/chart">
                      <c:ext xmlns:c15="http://schemas.microsoft.com/office/drawing/2012/chart" uri="{02D57815-91ED-43cb-92C2-25804820EDAC}">
                        <c15:formulaRef>
                          <c15:sqref>Sheet1!$K$24:$K$41</c15:sqref>
                        </c15:formulaRef>
                      </c:ext>
                    </c:extLst>
                    <c:numCache>
                      <c:formatCode>General</c:formatCode>
                      <c:ptCount val="18"/>
                      <c:pt idx="0">
                        <c:v>20</c:v>
                      </c:pt>
                      <c:pt idx="1">
                        <c:v>34</c:v>
                      </c:pt>
                      <c:pt idx="2">
                        <c:v>18</c:v>
                      </c:pt>
                      <c:pt idx="3">
                        <c:v>0</c:v>
                      </c:pt>
                      <c:pt idx="4">
                        <c:v>8</c:v>
                      </c:pt>
                      <c:pt idx="5">
                        <c:v>0</c:v>
                      </c:pt>
                      <c:pt idx="6">
                        <c:v>6</c:v>
                      </c:pt>
                      <c:pt idx="7">
                        <c:v>58</c:v>
                      </c:pt>
                      <c:pt idx="8">
                        <c:v>36</c:v>
                      </c:pt>
                      <c:pt idx="9">
                        <c:v>19</c:v>
                      </c:pt>
                      <c:pt idx="10">
                        <c:v>60</c:v>
                      </c:pt>
                      <c:pt idx="11">
                        <c:v>17</c:v>
                      </c:pt>
                      <c:pt idx="12">
                        <c:v>1</c:v>
                      </c:pt>
                      <c:pt idx="13">
                        <c:v>11</c:v>
                      </c:pt>
                    </c:numCache>
                  </c:numRef>
                </c:val>
                <c:extLst xmlns:c15="http://schemas.microsoft.com/office/drawing/2012/chart">
                  <c:ext xmlns:c16="http://schemas.microsoft.com/office/drawing/2014/chart" uri="{C3380CC4-5D6E-409C-BE32-E72D297353CC}">
                    <c16:uniqueId val="{00000196-E73D-4684-990D-AD8C268F1328}"/>
                  </c:ext>
                </c:extLst>
              </c15:ser>
            </c15:filteredPieSeries>
            <c15:filteredPieSeries>
              <c15:ser>
                <c:idx val="10"/>
                <c:order val="10"/>
                <c:tx>
                  <c:strRef>
                    <c:extLst xmlns:c15="http://schemas.microsoft.com/office/drawing/2012/chart">
                      <c:ext xmlns:c15="http://schemas.microsoft.com/office/drawing/2012/chart" uri="{02D57815-91ED-43cb-92C2-25804820EDAC}">
                        <c15:formulaRef>
                          <c15:sqref>Sheet1!$L$23</c15:sqref>
                        </c15:formulaRef>
                      </c:ext>
                    </c:extLst>
                    <c:strCache>
                      <c:ptCount val="1"/>
                      <c:pt idx="0">
                        <c:v>Feb-25</c:v>
                      </c:pt>
                    </c:strCache>
                  </c:strRef>
                </c:tx>
                <c:dPt>
                  <c:idx val="0"/>
                  <c:bubble3D val="0"/>
                  <c:spPr>
                    <a:solidFill>
                      <a:schemeClr val="accent1"/>
                    </a:solidFill>
                    <a:ln w="19050">
                      <a:solidFill>
                        <a:schemeClr val="lt1"/>
                      </a:solidFill>
                    </a:ln>
                    <a:effectLst/>
                  </c:spPr>
                  <c:extLst xmlns:c15="http://schemas.microsoft.com/office/drawing/2012/chart">
                    <c:ext xmlns:c16="http://schemas.microsoft.com/office/drawing/2014/chart" uri="{C3380CC4-5D6E-409C-BE32-E72D297353CC}">
                      <c16:uniqueId val="{00000198-E73D-4684-990D-AD8C268F1328}"/>
                    </c:ext>
                  </c:extLst>
                </c:dPt>
                <c:dPt>
                  <c:idx val="1"/>
                  <c:bubble3D val="0"/>
                  <c:spPr>
                    <a:solidFill>
                      <a:schemeClr val="accent2"/>
                    </a:solidFill>
                    <a:ln w="19050">
                      <a:solidFill>
                        <a:schemeClr val="lt1"/>
                      </a:solidFill>
                    </a:ln>
                    <a:effectLst/>
                  </c:spPr>
                  <c:extLst xmlns:c15="http://schemas.microsoft.com/office/drawing/2012/chart">
                    <c:ext xmlns:c16="http://schemas.microsoft.com/office/drawing/2014/chart" uri="{C3380CC4-5D6E-409C-BE32-E72D297353CC}">
                      <c16:uniqueId val="{0000019A-E73D-4684-990D-AD8C268F1328}"/>
                    </c:ext>
                  </c:extLst>
                </c:dPt>
                <c:dPt>
                  <c:idx val="2"/>
                  <c:bubble3D val="0"/>
                  <c:spPr>
                    <a:solidFill>
                      <a:schemeClr val="accent3"/>
                    </a:solidFill>
                    <a:ln w="19050">
                      <a:solidFill>
                        <a:schemeClr val="lt1"/>
                      </a:solidFill>
                    </a:ln>
                    <a:effectLst/>
                  </c:spPr>
                  <c:extLst xmlns:c15="http://schemas.microsoft.com/office/drawing/2012/chart">
                    <c:ext xmlns:c16="http://schemas.microsoft.com/office/drawing/2014/chart" uri="{C3380CC4-5D6E-409C-BE32-E72D297353CC}">
                      <c16:uniqueId val="{0000019C-E73D-4684-990D-AD8C268F1328}"/>
                    </c:ext>
                  </c:extLst>
                </c:dPt>
                <c:dPt>
                  <c:idx val="3"/>
                  <c:bubble3D val="0"/>
                  <c:spPr>
                    <a:solidFill>
                      <a:schemeClr val="accent4"/>
                    </a:solidFill>
                    <a:ln w="19050">
                      <a:solidFill>
                        <a:schemeClr val="lt1"/>
                      </a:solidFill>
                    </a:ln>
                    <a:effectLst/>
                  </c:spPr>
                  <c:extLst xmlns:c15="http://schemas.microsoft.com/office/drawing/2012/chart">
                    <c:ext xmlns:c16="http://schemas.microsoft.com/office/drawing/2014/chart" uri="{C3380CC4-5D6E-409C-BE32-E72D297353CC}">
                      <c16:uniqueId val="{0000019E-E73D-4684-990D-AD8C268F1328}"/>
                    </c:ext>
                  </c:extLst>
                </c:dPt>
                <c:dPt>
                  <c:idx val="4"/>
                  <c:bubble3D val="0"/>
                  <c:spPr>
                    <a:solidFill>
                      <a:schemeClr val="accent5"/>
                    </a:solidFill>
                    <a:ln w="19050">
                      <a:solidFill>
                        <a:schemeClr val="lt1"/>
                      </a:solidFill>
                    </a:ln>
                    <a:effectLst/>
                  </c:spPr>
                  <c:extLst xmlns:c15="http://schemas.microsoft.com/office/drawing/2012/chart">
                    <c:ext xmlns:c16="http://schemas.microsoft.com/office/drawing/2014/chart" uri="{C3380CC4-5D6E-409C-BE32-E72D297353CC}">
                      <c16:uniqueId val="{000001A0-E73D-4684-990D-AD8C268F1328}"/>
                    </c:ext>
                  </c:extLst>
                </c:dPt>
                <c:dPt>
                  <c:idx val="5"/>
                  <c:bubble3D val="0"/>
                  <c:spPr>
                    <a:solidFill>
                      <a:schemeClr val="accent6"/>
                    </a:solidFill>
                    <a:ln w="19050">
                      <a:solidFill>
                        <a:schemeClr val="lt1"/>
                      </a:solidFill>
                    </a:ln>
                    <a:effectLst/>
                  </c:spPr>
                  <c:extLst xmlns:c15="http://schemas.microsoft.com/office/drawing/2012/chart">
                    <c:ext xmlns:c16="http://schemas.microsoft.com/office/drawing/2014/chart" uri="{C3380CC4-5D6E-409C-BE32-E72D297353CC}">
                      <c16:uniqueId val="{000001A2-E73D-4684-990D-AD8C268F1328}"/>
                    </c:ext>
                  </c:extLst>
                </c:dPt>
                <c:dPt>
                  <c:idx val="6"/>
                  <c:bubble3D val="0"/>
                  <c:spPr>
                    <a:solidFill>
                      <a:schemeClr val="accent1">
                        <a:lumMod val="60000"/>
                      </a:schemeClr>
                    </a:solidFill>
                    <a:ln w="19050">
                      <a:solidFill>
                        <a:schemeClr val="lt1"/>
                      </a:solidFill>
                    </a:ln>
                    <a:effectLst/>
                  </c:spPr>
                  <c:extLst xmlns:c15="http://schemas.microsoft.com/office/drawing/2012/chart">
                    <c:ext xmlns:c16="http://schemas.microsoft.com/office/drawing/2014/chart" uri="{C3380CC4-5D6E-409C-BE32-E72D297353CC}">
                      <c16:uniqueId val="{000001A4-E73D-4684-990D-AD8C268F1328}"/>
                    </c:ext>
                  </c:extLst>
                </c:dPt>
                <c:dPt>
                  <c:idx val="7"/>
                  <c:bubble3D val="0"/>
                  <c:spPr>
                    <a:solidFill>
                      <a:schemeClr val="accent2">
                        <a:lumMod val="60000"/>
                      </a:schemeClr>
                    </a:solidFill>
                    <a:ln w="19050">
                      <a:solidFill>
                        <a:schemeClr val="lt1"/>
                      </a:solidFill>
                    </a:ln>
                    <a:effectLst/>
                  </c:spPr>
                  <c:extLst xmlns:c15="http://schemas.microsoft.com/office/drawing/2012/chart">
                    <c:ext xmlns:c16="http://schemas.microsoft.com/office/drawing/2014/chart" uri="{C3380CC4-5D6E-409C-BE32-E72D297353CC}">
                      <c16:uniqueId val="{000001A6-E73D-4684-990D-AD8C268F1328}"/>
                    </c:ext>
                  </c:extLst>
                </c:dPt>
                <c:dPt>
                  <c:idx val="8"/>
                  <c:bubble3D val="0"/>
                  <c:spPr>
                    <a:solidFill>
                      <a:schemeClr val="accent3">
                        <a:lumMod val="60000"/>
                      </a:schemeClr>
                    </a:solidFill>
                    <a:ln w="19050">
                      <a:solidFill>
                        <a:schemeClr val="lt1"/>
                      </a:solidFill>
                    </a:ln>
                    <a:effectLst/>
                  </c:spPr>
                  <c:extLst xmlns:c15="http://schemas.microsoft.com/office/drawing/2012/chart">
                    <c:ext xmlns:c16="http://schemas.microsoft.com/office/drawing/2014/chart" uri="{C3380CC4-5D6E-409C-BE32-E72D297353CC}">
                      <c16:uniqueId val="{000001A8-E73D-4684-990D-AD8C268F1328}"/>
                    </c:ext>
                  </c:extLst>
                </c:dPt>
                <c:dPt>
                  <c:idx val="9"/>
                  <c:bubble3D val="0"/>
                  <c:spPr>
                    <a:solidFill>
                      <a:schemeClr val="accent4">
                        <a:lumMod val="60000"/>
                      </a:schemeClr>
                    </a:solidFill>
                    <a:ln w="19050">
                      <a:solidFill>
                        <a:schemeClr val="lt1"/>
                      </a:solidFill>
                    </a:ln>
                    <a:effectLst/>
                  </c:spPr>
                  <c:extLst xmlns:c15="http://schemas.microsoft.com/office/drawing/2012/chart">
                    <c:ext xmlns:c16="http://schemas.microsoft.com/office/drawing/2014/chart" uri="{C3380CC4-5D6E-409C-BE32-E72D297353CC}">
                      <c16:uniqueId val="{000001AA-E73D-4684-990D-AD8C268F1328}"/>
                    </c:ext>
                  </c:extLst>
                </c:dPt>
                <c:dPt>
                  <c:idx val="10"/>
                  <c:bubble3D val="0"/>
                  <c:spPr>
                    <a:solidFill>
                      <a:schemeClr val="accent5">
                        <a:lumMod val="60000"/>
                      </a:schemeClr>
                    </a:solidFill>
                    <a:ln w="19050">
                      <a:solidFill>
                        <a:schemeClr val="lt1"/>
                      </a:solidFill>
                    </a:ln>
                    <a:effectLst/>
                  </c:spPr>
                  <c:extLst xmlns:c15="http://schemas.microsoft.com/office/drawing/2012/chart">
                    <c:ext xmlns:c16="http://schemas.microsoft.com/office/drawing/2014/chart" uri="{C3380CC4-5D6E-409C-BE32-E72D297353CC}">
                      <c16:uniqueId val="{000001AC-E73D-4684-990D-AD8C268F1328}"/>
                    </c:ext>
                  </c:extLst>
                </c:dPt>
                <c:dPt>
                  <c:idx val="11"/>
                  <c:bubble3D val="0"/>
                  <c:spPr>
                    <a:solidFill>
                      <a:schemeClr val="accent6">
                        <a:lumMod val="60000"/>
                      </a:schemeClr>
                    </a:solidFill>
                    <a:ln w="19050">
                      <a:solidFill>
                        <a:schemeClr val="lt1"/>
                      </a:solidFill>
                    </a:ln>
                    <a:effectLst/>
                  </c:spPr>
                  <c:extLst xmlns:c15="http://schemas.microsoft.com/office/drawing/2012/chart">
                    <c:ext xmlns:c16="http://schemas.microsoft.com/office/drawing/2014/chart" uri="{C3380CC4-5D6E-409C-BE32-E72D297353CC}">
                      <c16:uniqueId val="{000001AE-E73D-4684-990D-AD8C268F1328}"/>
                    </c:ext>
                  </c:extLst>
                </c:dPt>
                <c:dPt>
                  <c:idx val="12"/>
                  <c:bubble3D val="0"/>
                  <c:spPr>
                    <a:solidFill>
                      <a:schemeClr val="accent1">
                        <a:lumMod val="80000"/>
                        <a:lumOff val="20000"/>
                      </a:schemeClr>
                    </a:solidFill>
                    <a:ln w="19050">
                      <a:solidFill>
                        <a:schemeClr val="lt1"/>
                      </a:solidFill>
                    </a:ln>
                    <a:effectLst/>
                  </c:spPr>
                  <c:extLst xmlns:c15="http://schemas.microsoft.com/office/drawing/2012/chart">
                    <c:ext xmlns:c16="http://schemas.microsoft.com/office/drawing/2014/chart" uri="{C3380CC4-5D6E-409C-BE32-E72D297353CC}">
                      <c16:uniqueId val="{000001B0-E73D-4684-990D-AD8C268F1328}"/>
                    </c:ext>
                  </c:extLst>
                </c:dPt>
                <c:dPt>
                  <c:idx val="13"/>
                  <c:bubble3D val="0"/>
                  <c:spPr>
                    <a:solidFill>
                      <a:schemeClr val="accent2">
                        <a:lumMod val="80000"/>
                        <a:lumOff val="20000"/>
                      </a:schemeClr>
                    </a:solidFill>
                    <a:ln w="19050">
                      <a:solidFill>
                        <a:schemeClr val="lt1"/>
                      </a:solidFill>
                    </a:ln>
                    <a:effectLst/>
                  </c:spPr>
                  <c:extLst xmlns:c15="http://schemas.microsoft.com/office/drawing/2012/chart">
                    <c:ext xmlns:c16="http://schemas.microsoft.com/office/drawing/2014/chart" uri="{C3380CC4-5D6E-409C-BE32-E72D297353CC}">
                      <c16:uniqueId val="{000001B2-E73D-4684-990D-AD8C268F1328}"/>
                    </c:ext>
                  </c:extLst>
                </c:dPt>
                <c:dPt>
                  <c:idx val="14"/>
                  <c:bubble3D val="0"/>
                  <c:spPr>
                    <a:solidFill>
                      <a:schemeClr val="accent3">
                        <a:lumMod val="80000"/>
                        <a:lumOff val="20000"/>
                      </a:schemeClr>
                    </a:solidFill>
                    <a:ln w="19050">
                      <a:solidFill>
                        <a:schemeClr val="lt1"/>
                      </a:solidFill>
                    </a:ln>
                    <a:effectLst/>
                  </c:spPr>
                  <c:extLst xmlns:c15="http://schemas.microsoft.com/office/drawing/2012/chart">
                    <c:ext xmlns:c16="http://schemas.microsoft.com/office/drawing/2014/chart" uri="{C3380CC4-5D6E-409C-BE32-E72D297353CC}">
                      <c16:uniqueId val="{000001B4-E73D-4684-990D-AD8C268F1328}"/>
                    </c:ext>
                  </c:extLst>
                </c:dPt>
                <c:dPt>
                  <c:idx val="15"/>
                  <c:bubble3D val="0"/>
                  <c:spPr>
                    <a:solidFill>
                      <a:schemeClr val="accent4">
                        <a:lumMod val="80000"/>
                        <a:lumOff val="20000"/>
                      </a:schemeClr>
                    </a:solidFill>
                    <a:ln w="19050">
                      <a:solidFill>
                        <a:schemeClr val="lt1"/>
                      </a:solidFill>
                    </a:ln>
                    <a:effectLst/>
                  </c:spPr>
                  <c:extLst xmlns:c15="http://schemas.microsoft.com/office/drawing/2012/chart">
                    <c:ext xmlns:c16="http://schemas.microsoft.com/office/drawing/2014/chart" uri="{C3380CC4-5D6E-409C-BE32-E72D297353CC}">
                      <c16:uniqueId val="{000001B6-E73D-4684-990D-AD8C268F1328}"/>
                    </c:ext>
                  </c:extLst>
                </c:dPt>
                <c:dPt>
                  <c:idx val="16"/>
                  <c:bubble3D val="0"/>
                  <c:spPr>
                    <a:solidFill>
                      <a:schemeClr val="accent5">
                        <a:lumMod val="80000"/>
                        <a:lumOff val="20000"/>
                      </a:schemeClr>
                    </a:solidFill>
                    <a:ln w="19050">
                      <a:solidFill>
                        <a:schemeClr val="lt1"/>
                      </a:solidFill>
                    </a:ln>
                    <a:effectLst/>
                  </c:spPr>
                  <c:extLst xmlns:c15="http://schemas.microsoft.com/office/drawing/2012/chart">
                    <c:ext xmlns:c16="http://schemas.microsoft.com/office/drawing/2014/chart" uri="{C3380CC4-5D6E-409C-BE32-E72D297353CC}">
                      <c16:uniqueId val="{000001B8-E73D-4684-990D-AD8C268F1328}"/>
                    </c:ext>
                  </c:extLst>
                </c:dPt>
                <c:dPt>
                  <c:idx val="17"/>
                  <c:bubble3D val="0"/>
                  <c:spPr>
                    <a:solidFill>
                      <a:schemeClr val="accent6">
                        <a:lumMod val="80000"/>
                        <a:lumOff val="20000"/>
                      </a:schemeClr>
                    </a:solidFill>
                    <a:ln w="19050">
                      <a:solidFill>
                        <a:schemeClr val="lt1"/>
                      </a:solidFill>
                    </a:ln>
                    <a:effectLst/>
                  </c:spPr>
                  <c:extLst xmlns:c15="http://schemas.microsoft.com/office/drawing/2012/chart">
                    <c:ext xmlns:c16="http://schemas.microsoft.com/office/drawing/2014/chart" uri="{C3380CC4-5D6E-409C-BE32-E72D297353CC}">
                      <c16:uniqueId val="{000001BA-E73D-4684-990D-AD8C268F1328}"/>
                    </c:ext>
                  </c:extLst>
                </c:dPt>
                <c:cat>
                  <c:strRef>
                    <c:extLst xmlns:c15="http://schemas.microsoft.com/office/drawing/2012/chart">
                      <c:ext xmlns:c15="http://schemas.microsoft.com/office/drawing/2012/chart" uri="{02D57815-91ED-43cb-92C2-25804820EDAC}">
                        <c15:formulaRef>
                          <c15:sqref>Sheet1!$A$24:$A$41</c15:sqref>
                        </c15:formulaRef>
                      </c:ext>
                    </c:extLst>
                    <c:strCache>
                      <c:ptCount val="18"/>
                      <c:pt idx="0">
                        <c:v>ADKC Centre based Massage Therapy</c:v>
                      </c:pt>
                      <c:pt idx="1">
                        <c:v>ADKC Home based Massage </c:v>
                      </c:pt>
                      <c:pt idx="2">
                        <c:v>AUK Befriending</c:v>
                      </c:pt>
                      <c:pt idx="3">
                        <c:v>AUK Carers Respite </c:v>
                      </c:pt>
                      <c:pt idx="4">
                        <c:v>AUK Decluttering</c:v>
                      </c:pt>
                      <c:pt idx="5">
                        <c:v>AUK Dementia 1:1 </c:v>
                      </c:pt>
                      <c:pt idx="6">
                        <c:v>AUK Escorting</c:v>
                      </c:pt>
                      <c:pt idx="7">
                        <c:v>AUK Information And Advice</c:v>
                      </c:pt>
                      <c:pt idx="8">
                        <c:v>Chair based Exercise  and Walking Support combined </c:v>
                      </c:pt>
                      <c:pt idx="9">
                        <c:v>CABW Information &amp; Advice</c:v>
                      </c:pt>
                      <c:pt idx="10">
                        <c:v>OA Link Up</c:v>
                      </c:pt>
                      <c:pt idx="11">
                        <c:v>OA Men's Only Activity</c:v>
                      </c:pt>
                      <c:pt idx="12">
                        <c:v>OA Tech in Arabic </c:v>
                      </c:pt>
                      <c:pt idx="13">
                        <c:v>BME Health Forum</c:v>
                      </c:pt>
                      <c:pt idx="14">
                        <c:v>BME Health Forum spot </c:v>
                      </c:pt>
                      <c:pt idx="15">
                        <c:v>Pamodzi</c:v>
                      </c:pt>
                      <c:pt idx="16">
                        <c:v>Pamodzi spot </c:v>
                      </c:pt>
                      <c:pt idx="17">
                        <c:v>Playground </c:v>
                      </c:pt>
                    </c:strCache>
                  </c:strRef>
                </c:cat>
                <c:val>
                  <c:numRef>
                    <c:extLst xmlns:c15="http://schemas.microsoft.com/office/drawing/2012/chart">
                      <c:ext xmlns:c15="http://schemas.microsoft.com/office/drawing/2012/chart" uri="{02D57815-91ED-43cb-92C2-25804820EDAC}">
                        <c15:formulaRef>
                          <c15:sqref>Sheet1!$L$24:$L$41</c15:sqref>
                        </c15:formulaRef>
                      </c:ext>
                    </c:extLst>
                    <c:numCache>
                      <c:formatCode>General</c:formatCode>
                      <c:ptCount val="18"/>
                      <c:pt idx="0">
                        <c:v>19</c:v>
                      </c:pt>
                      <c:pt idx="1">
                        <c:v>24</c:v>
                      </c:pt>
                      <c:pt idx="2">
                        <c:v>16</c:v>
                      </c:pt>
                      <c:pt idx="3">
                        <c:v>0</c:v>
                      </c:pt>
                      <c:pt idx="4">
                        <c:v>8</c:v>
                      </c:pt>
                      <c:pt idx="5">
                        <c:v>0</c:v>
                      </c:pt>
                      <c:pt idx="6">
                        <c:v>6</c:v>
                      </c:pt>
                      <c:pt idx="7">
                        <c:v>52</c:v>
                      </c:pt>
                      <c:pt idx="8">
                        <c:v>33</c:v>
                      </c:pt>
                      <c:pt idx="9">
                        <c:v>13</c:v>
                      </c:pt>
                      <c:pt idx="10">
                        <c:v>50</c:v>
                      </c:pt>
                      <c:pt idx="11">
                        <c:v>11</c:v>
                      </c:pt>
                    </c:numCache>
                  </c:numRef>
                </c:val>
                <c:extLst xmlns:c15="http://schemas.microsoft.com/office/drawing/2012/chart">
                  <c:ext xmlns:c16="http://schemas.microsoft.com/office/drawing/2014/chart" uri="{C3380CC4-5D6E-409C-BE32-E72D297353CC}">
                    <c16:uniqueId val="{000001BB-E73D-4684-990D-AD8C268F1328}"/>
                  </c:ext>
                </c:extLst>
              </c15:ser>
            </c15:filteredPieSeries>
            <c15:filteredPieSeries>
              <c15:ser>
                <c:idx val="11"/>
                <c:order val="11"/>
                <c:tx>
                  <c:strRef>
                    <c:extLst xmlns:c15="http://schemas.microsoft.com/office/drawing/2012/chart">
                      <c:ext xmlns:c15="http://schemas.microsoft.com/office/drawing/2012/chart" uri="{02D57815-91ED-43cb-92C2-25804820EDAC}">
                        <c15:formulaRef>
                          <c15:sqref>Sheet1!$M$23</c15:sqref>
                        </c15:formulaRef>
                      </c:ext>
                    </c:extLst>
                    <c:strCache>
                      <c:ptCount val="1"/>
                      <c:pt idx="0">
                        <c:v>Mar-25</c:v>
                      </c:pt>
                    </c:strCache>
                  </c:strRef>
                </c:tx>
                <c:dPt>
                  <c:idx val="0"/>
                  <c:bubble3D val="0"/>
                  <c:spPr>
                    <a:solidFill>
                      <a:schemeClr val="accent1"/>
                    </a:solidFill>
                    <a:ln w="19050">
                      <a:solidFill>
                        <a:schemeClr val="lt1"/>
                      </a:solidFill>
                    </a:ln>
                    <a:effectLst/>
                  </c:spPr>
                  <c:extLst xmlns:c15="http://schemas.microsoft.com/office/drawing/2012/chart">
                    <c:ext xmlns:c16="http://schemas.microsoft.com/office/drawing/2014/chart" uri="{C3380CC4-5D6E-409C-BE32-E72D297353CC}">
                      <c16:uniqueId val="{000001BD-E73D-4684-990D-AD8C268F1328}"/>
                    </c:ext>
                  </c:extLst>
                </c:dPt>
                <c:dPt>
                  <c:idx val="1"/>
                  <c:bubble3D val="0"/>
                  <c:spPr>
                    <a:solidFill>
                      <a:schemeClr val="accent2"/>
                    </a:solidFill>
                    <a:ln w="19050">
                      <a:solidFill>
                        <a:schemeClr val="lt1"/>
                      </a:solidFill>
                    </a:ln>
                    <a:effectLst/>
                  </c:spPr>
                  <c:extLst xmlns:c15="http://schemas.microsoft.com/office/drawing/2012/chart">
                    <c:ext xmlns:c16="http://schemas.microsoft.com/office/drawing/2014/chart" uri="{C3380CC4-5D6E-409C-BE32-E72D297353CC}">
                      <c16:uniqueId val="{000001BF-E73D-4684-990D-AD8C268F1328}"/>
                    </c:ext>
                  </c:extLst>
                </c:dPt>
                <c:dPt>
                  <c:idx val="2"/>
                  <c:bubble3D val="0"/>
                  <c:spPr>
                    <a:solidFill>
                      <a:schemeClr val="accent3"/>
                    </a:solidFill>
                    <a:ln w="19050">
                      <a:solidFill>
                        <a:schemeClr val="lt1"/>
                      </a:solidFill>
                    </a:ln>
                    <a:effectLst/>
                  </c:spPr>
                  <c:extLst xmlns:c15="http://schemas.microsoft.com/office/drawing/2012/chart">
                    <c:ext xmlns:c16="http://schemas.microsoft.com/office/drawing/2014/chart" uri="{C3380CC4-5D6E-409C-BE32-E72D297353CC}">
                      <c16:uniqueId val="{000001C1-E73D-4684-990D-AD8C268F1328}"/>
                    </c:ext>
                  </c:extLst>
                </c:dPt>
                <c:dPt>
                  <c:idx val="3"/>
                  <c:bubble3D val="0"/>
                  <c:spPr>
                    <a:solidFill>
                      <a:schemeClr val="accent4"/>
                    </a:solidFill>
                    <a:ln w="19050">
                      <a:solidFill>
                        <a:schemeClr val="lt1"/>
                      </a:solidFill>
                    </a:ln>
                    <a:effectLst/>
                  </c:spPr>
                  <c:extLst xmlns:c15="http://schemas.microsoft.com/office/drawing/2012/chart">
                    <c:ext xmlns:c16="http://schemas.microsoft.com/office/drawing/2014/chart" uri="{C3380CC4-5D6E-409C-BE32-E72D297353CC}">
                      <c16:uniqueId val="{000001C3-E73D-4684-990D-AD8C268F1328}"/>
                    </c:ext>
                  </c:extLst>
                </c:dPt>
                <c:dPt>
                  <c:idx val="4"/>
                  <c:bubble3D val="0"/>
                  <c:spPr>
                    <a:solidFill>
                      <a:schemeClr val="accent5"/>
                    </a:solidFill>
                    <a:ln w="19050">
                      <a:solidFill>
                        <a:schemeClr val="lt1"/>
                      </a:solidFill>
                    </a:ln>
                    <a:effectLst/>
                  </c:spPr>
                  <c:extLst xmlns:c15="http://schemas.microsoft.com/office/drawing/2012/chart">
                    <c:ext xmlns:c16="http://schemas.microsoft.com/office/drawing/2014/chart" uri="{C3380CC4-5D6E-409C-BE32-E72D297353CC}">
                      <c16:uniqueId val="{000001C5-E73D-4684-990D-AD8C268F1328}"/>
                    </c:ext>
                  </c:extLst>
                </c:dPt>
                <c:dPt>
                  <c:idx val="5"/>
                  <c:bubble3D val="0"/>
                  <c:spPr>
                    <a:solidFill>
                      <a:schemeClr val="accent6"/>
                    </a:solidFill>
                    <a:ln w="19050">
                      <a:solidFill>
                        <a:schemeClr val="lt1"/>
                      </a:solidFill>
                    </a:ln>
                    <a:effectLst/>
                  </c:spPr>
                  <c:extLst xmlns:c15="http://schemas.microsoft.com/office/drawing/2012/chart">
                    <c:ext xmlns:c16="http://schemas.microsoft.com/office/drawing/2014/chart" uri="{C3380CC4-5D6E-409C-BE32-E72D297353CC}">
                      <c16:uniqueId val="{000001C7-E73D-4684-990D-AD8C268F1328}"/>
                    </c:ext>
                  </c:extLst>
                </c:dPt>
                <c:dPt>
                  <c:idx val="6"/>
                  <c:bubble3D val="0"/>
                  <c:spPr>
                    <a:solidFill>
                      <a:schemeClr val="accent1">
                        <a:lumMod val="60000"/>
                      </a:schemeClr>
                    </a:solidFill>
                    <a:ln w="19050">
                      <a:solidFill>
                        <a:schemeClr val="lt1"/>
                      </a:solidFill>
                    </a:ln>
                    <a:effectLst/>
                  </c:spPr>
                  <c:extLst xmlns:c15="http://schemas.microsoft.com/office/drawing/2012/chart">
                    <c:ext xmlns:c16="http://schemas.microsoft.com/office/drawing/2014/chart" uri="{C3380CC4-5D6E-409C-BE32-E72D297353CC}">
                      <c16:uniqueId val="{000001C9-E73D-4684-990D-AD8C268F1328}"/>
                    </c:ext>
                  </c:extLst>
                </c:dPt>
                <c:dPt>
                  <c:idx val="7"/>
                  <c:bubble3D val="0"/>
                  <c:spPr>
                    <a:solidFill>
                      <a:schemeClr val="accent2">
                        <a:lumMod val="60000"/>
                      </a:schemeClr>
                    </a:solidFill>
                    <a:ln w="19050">
                      <a:solidFill>
                        <a:schemeClr val="lt1"/>
                      </a:solidFill>
                    </a:ln>
                    <a:effectLst/>
                  </c:spPr>
                  <c:extLst xmlns:c15="http://schemas.microsoft.com/office/drawing/2012/chart">
                    <c:ext xmlns:c16="http://schemas.microsoft.com/office/drawing/2014/chart" uri="{C3380CC4-5D6E-409C-BE32-E72D297353CC}">
                      <c16:uniqueId val="{000001CB-E73D-4684-990D-AD8C268F1328}"/>
                    </c:ext>
                  </c:extLst>
                </c:dPt>
                <c:dPt>
                  <c:idx val="8"/>
                  <c:bubble3D val="0"/>
                  <c:spPr>
                    <a:solidFill>
                      <a:schemeClr val="accent3">
                        <a:lumMod val="60000"/>
                      </a:schemeClr>
                    </a:solidFill>
                    <a:ln w="19050">
                      <a:solidFill>
                        <a:schemeClr val="lt1"/>
                      </a:solidFill>
                    </a:ln>
                    <a:effectLst/>
                  </c:spPr>
                  <c:extLst xmlns:c15="http://schemas.microsoft.com/office/drawing/2012/chart">
                    <c:ext xmlns:c16="http://schemas.microsoft.com/office/drawing/2014/chart" uri="{C3380CC4-5D6E-409C-BE32-E72D297353CC}">
                      <c16:uniqueId val="{000001CD-E73D-4684-990D-AD8C268F1328}"/>
                    </c:ext>
                  </c:extLst>
                </c:dPt>
                <c:dPt>
                  <c:idx val="9"/>
                  <c:bubble3D val="0"/>
                  <c:spPr>
                    <a:solidFill>
                      <a:schemeClr val="accent4">
                        <a:lumMod val="60000"/>
                      </a:schemeClr>
                    </a:solidFill>
                    <a:ln w="19050">
                      <a:solidFill>
                        <a:schemeClr val="lt1"/>
                      </a:solidFill>
                    </a:ln>
                    <a:effectLst/>
                  </c:spPr>
                  <c:extLst xmlns:c15="http://schemas.microsoft.com/office/drawing/2012/chart">
                    <c:ext xmlns:c16="http://schemas.microsoft.com/office/drawing/2014/chart" uri="{C3380CC4-5D6E-409C-BE32-E72D297353CC}">
                      <c16:uniqueId val="{000001CF-E73D-4684-990D-AD8C268F1328}"/>
                    </c:ext>
                  </c:extLst>
                </c:dPt>
                <c:dPt>
                  <c:idx val="10"/>
                  <c:bubble3D val="0"/>
                  <c:spPr>
                    <a:solidFill>
                      <a:schemeClr val="accent5">
                        <a:lumMod val="60000"/>
                      </a:schemeClr>
                    </a:solidFill>
                    <a:ln w="19050">
                      <a:solidFill>
                        <a:schemeClr val="lt1"/>
                      </a:solidFill>
                    </a:ln>
                    <a:effectLst/>
                  </c:spPr>
                  <c:extLst xmlns:c15="http://schemas.microsoft.com/office/drawing/2012/chart">
                    <c:ext xmlns:c16="http://schemas.microsoft.com/office/drawing/2014/chart" uri="{C3380CC4-5D6E-409C-BE32-E72D297353CC}">
                      <c16:uniqueId val="{000001D1-E73D-4684-990D-AD8C268F1328}"/>
                    </c:ext>
                  </c:extLst>
                </c:dPt>
                <c:dPt>
                  <c:idx val="11"/>
                  <c:bubble3D val="0"/>
                  <c:spPr>
                    <a:solidFill>
                      <a:schemeClr val="accent6">
                        <a:lumMod val="60000"/>
                      </a:schemeClr>
                    </a:solidFill>
                    <a:ln w="19050">
                      <a:solidFill>
                        <a:schemeClr val="lt1"/>
                      </a:solidFill>
                    </a:ln>
                    <a:effectLst/>
                  </c:spPr>
                  <c:extLst xmlns:c15="http://schemas.microsoft.com/office/drawing/2012/chart">
                    <c:ext xmlns:c16="http://schemas.microsoft.com/office/drawing/2014/chart" uri="{C3380CC4-5D6E-409C-BE32-E72D297353CC}">
                      <c16:uniqueId val="{000001D3-E73D-4684-990D-AD8C268F1328}"/>
                    </c:ext>
                  </c:extLst>
                </c:dPt>
                <c:dPt>
                  <c:idx val="12"/>
                  <c:bubble3D val="0"/>
                  <c:spPr>
                    <a:solidFill>
                      <a:schemeClr val="accent1">
                        <a:lumMod val="80000"/>
                        <a:lumOff val="20000"/>
                      </a:schemeClr>
                    </a:solidFill>
                    <a:ln w="19050">
                      <a:solidFill>
                        <a:schemeClr val="lt1"/>
                      </a:solidFill>
                    </a:ln>
                    <a:effectLst/>
                  </c:spPr>
                  <c:extLst xmlns:c15="http://schemas.microsoft.com/office/drawing/2012/chart">
                    <c:ext xmlns:c16="http://schemas.microsoft.com/office/drawing/2014/chart" uri="{C3380CC4-5D6E-409C-BE32-E72D297353CC}">
                      <c16:uniqueId val="{000001D5-E73D-4684-990D-AD8C268F1328}"/>
                    </c:ext>
                  </c:extLst>
                </c:dPt>
                <c:dPt>
                  <c:idx val="13"/>
                  <c:bubble3D val="0"/>
                  <c:spPr>
                    <a:solidFill>
                      <a:schemeClr val="accent2">
                        <a:lumMod val="80000"/>
                        <a:lumOff val="20000"/>
                      </a:schemeClr>
                    </a:solidFill>
                    <a:ln w="19050">
                      <a:solidFill>
                        <a:schemeClr val="lt1"/>
                      </a:solidFill>
                    </a:ln>
                    <a:effectLst/>
                  </c:spPr>
                  <c:extLst xmlns:c15="http://schemas.microsoft.com/office/drawing/2012/chart">
                    <c:ext xmlns:c16="http://schemas.microsoft.com/office/drawing/2014/chart" uri="{C3380CC4-5D6E-409C-BE32-E72D297353CC}">
                      <c16:uniqueId val="{000001D7-E73D-4684-990D-AD8C268F1328}"/>
                    </c:ext>
                  </c:extLst>
                </c:dPt>
                <c:dPt>
                  <c:idx val="14"/>
                  <c:bubble3D val="0"/>
                  <c:spPr>
                    <a:solidFill>
                      <a:schemeClr val="accent3">
                        <a:lumMod val="80000"/>
                        <a:lumOff val="20000"/>
                      </a:schemeClr>
                    </a:solidFill>
                    <a:ln w="19050">
                      <a:solidFill>
                        <a:schemeClr val="lt1"/>
                      </a:solidFill>
                    </a:ln>
                    <a:effectLst/>
                  </c:spPr>
                  <c:extLst xmlns:c15="http://schemas.microsoft.com/office/drawing/2012/chart">
                    <c:ext xmlns:c16="http://schemas.microsoft.com/office/drawing/2014/chart" uri="{C3380CC4-5D6E-409C-BE32-E72D297353CC}">
                      <c16:uniqueId val="{000001D9-E73D-4684-990D-AD8C268F1328}"/>
                    </c:ext>
                  </c:extLst>
                </c:dPt>
                <c:dPt>
                  <c:idx val="15"/>
                  <c:bubble3D val="0"/>
                  <c:spPr>
                    <a:solidFill>
                      <a:schemeClr val="accent4">
                        <a:lumMod val="80000"/>
                        <a:lumOff val="20000"/>
                      </a:schemeClr>
                    </a:solidFill>
                    <a:ln w="19050">
                      <a:solidFill>
                        <a:schemeClr val="lt1"/>
                      </a:solidFill>
                    </a:ln>
                    <a:effectLst/>
                  </c:spPr>
                  <c:extLst xmlns:c15="http://schemas.microsoft.com/office/drawing/2012/chart">
                    <c:ext xmlns:c16="http://schemas.microsoft.com/office/drawing/2014/chart" uri="{C3380CC4-5D6E-409C-BE32-E72D297353CC}">
                      <c16:uniqueId val="{000001DB-E73D-4684-990D-AD8C268F1328}"/>
                    </c:ext>
                  </c:extLst>
                </c:dPt>
                <c:dPt>
                  <c:idx val="16"/>
                  <c:bubble3D val="0"/>
                  <c:spPr>
                    <a:solidFill>
                      <a:schemeClr val="accent5">
                        <a:lumMod val="80000"/>
                        <a:lumOff val="20000"/>
                      </a:schemeClr>
                    </a:solidFill>
                    <a:ln w="19050">
                      <a:solidFill>
                        <a:schemeClr val="lt1"/>
                      </a:solidFill>
                    </a:ln>
                    <a:effectLst/>
                  </c:spPr>
                  <c:extLst xmlns:c15="http://schemas.microsoft.com/office/drawing/2012/chart">
                    <c:ext xmlns:c16="http://schemas.microsoft.com/office/drawing/2014/chart" uri="{C3380CC4-5D6E-409C-BE32-E72D297353CC}">
                      <c16:uniqueId val="{000001DD-E73D-4684-990D-AD8C268F1328}"/>
                    </c:ext>
                  </c:extLst>
                </c:dPt>
                <c:dPt>
                  <c:idx val="17"/>
                  <c:bubble3D val="0"/>
                  <c:spPr>
                    <a:solidFill>
                      <a:schemeClr val="accent6">
                        <a:lumMod val="80000"/>
                        <a:lumOff val="20000"/>
                      </a:schemeClr>
                    </a:solidFill>
                    <a:ln w="19050">
                      <a:solidFill>
                        <a:schemeClr val="lt1"/>
                      </a:solidFill>
                    </a:ln>
                    <a:effectLst/>
                  </c:spPr>
                  <c:extLst xmlns:c15="http://schemas.microsoft.com/office/drawing/2012/chart">
                    <c:ext xmlns:c16="http://schemas.microsoft.com/office/drawing/2014/chart" uri="{C3380CC4-5D6E-409C-BE32-E72D297353CC}">
                      <c16:uniqueId val="{000001DF-E73D-4684-990D-AD8C268F1328}"/>
                    </c:ext>
                  </c:extLst>
                </c:dPt>
                <c:cat>
                  <c:strRef>
                    <c:extLst xmlns:c15="http://schemas.microsoft.com/office/drawing/2012/chart">
                      <c:ext xmlns:c15="http://schemas.microsoft.com/office/drawing/2012/chart" uri="{02D57815-91ED-43cb-92C2-25804820EDAC}">
                        <c15:formulaRef>
                          <c15:sqref>Sheet1!$A$24:$A$41</c15:sqref>
                        </c15:formulaRef>
                      </c:ext>
                    </c:extLst>
                    <c:strCache>
                      <c:ptCount val="18"/>
                      <c:pt idx="0">
                        <c:v>ADKC Centre based Massage Therapy</c:v>
                      </c:pt>
                      <c:pt idx="1">
                        <c:v>ADKC Home based Massage </c:v>
                      </c:pt>
                      <c:pt idx="2">
                        <c:v>AUK Befriending</c:v>
                      </c:pt>
                      <c:pt idx="3">
                        <c:v>AUK Carers Respite </c:v>
                      </c:pt>
                      <c:pt idx="4">
                        <c:v>AUK Decluttering</c:v>
                      </c:pt>
                      <c:pt idx="5">
                        <c:v>AUK Dementia 1:1 </c:v>
                      </c:pt>
                      <c:pt idx="6">
                        <c:v>AUK Escorting</c:v>
                      </c:pt>
                      <c:pt idx="7">
                        <c:v>AUK Information And Advice</c:v>
                      </c:pt>
                      <c:pt idx="8">
                        <c:v>Chair based Exercise  and Walking Support combined </c:v>
                      </c:pt>
                      <c:pt idx="9">
                        <c:v>CABW Information &amp; Advice</c:v>
                      </c:pt>
                      <c:pt idx="10">
                        <c:v>OA Link Up</c:v>
                      </c:pt>
                      <c:pt idx="11">
                        <c:v>OA Men's Only Activity</c:v>
                      </c:pt>
                      <c:pt idx="12">
                        <c:v>OA Tech in Arabic </c:v>
                      </c:pt>
                      <c:pt idx="13">
                        <c:v>BME Health Forum</c:v>
                      </c:pt>
                      <c:pt idx="14">
                        <c:v>BME Health Forum spot </c:v>
                      </c:pt>
                      <c:pt idx="15">
                        <c:v>Pamodzi</c:v>
                      </c:pt>
                      <c:pt idx="16">
                        <c:v>Pamodzi spot </c:v>
                      </c:pt>
                      <c:pt idx="17">
                        <c:v>Playground </c:v>
                      </c:pt>
                    </c:strCache>
                  </c:strRef>
                </c:cat>
                <c:val>
                  <c:numRef>
                    <c:extLst xmlns:c15="http://schemas.microsoft.com/office/drawing/2012/chart">
                      <c:ext xmlns:c15="http://schemas.microsoft.com/office/drawing/2012/chart" uri="{02D57815-91ED-43cb-92C2-25804820EDAC}">
                        <c15:formulaRef>
                          <c15:sqref>Sheet1!$M$24:$M$41</c15:sqref>
                        </c15:formulaRef>
                      </c:ext>
                    </c:extLst>
                    <c:numCache>
                      <c:formatCode>General</c:formatCode>
                      <c:ptCount val="18"/>
                      <c:pt idx="0">
                        <c:v>27</c:v>
                      </c:pt>
                      <c:pt idx="1">
                        <c:v>50</c:v>
                      </c:pt>
                      <c:pt idx="2">
                        <c:v>12</c:v>
                      </c:pt>
                      <c:pt idx="3">
                        <c:v>3</c:v>
                      </c:pt>
                      <c:pt idx="4">
                        <c:v>4</c:v>
                      </c:pt>
                      <c:pt idx="5">
                        <c:v>5</c:v>
                      </c:pt>
                      <c:pt idx="6">
                        <c:v>7</c:v>
                      </c:pt>
                      <c:pt idx="7">
                        <c:v>41</c:v>
                      </c:pt>
                      <c:pt idx="8">
                        <c:v>32</c:v>
                      </c:pt>
                      <c:pt idx="9">
                        <c:v>16</c:v>
                      </c:pt>
                      <c:pt idx="10">
                        <c:v>68</c:v>
                      </c:pt>
                      <c:pt idx="11">
                        <c:v>12</c:v>
                      </c:pt>
                    </c:numCache>
                  </c:numRef>
                </c:val>
                <c:extLst xmlns:c15="http://schemas.microsoft.com/office/drawing/2012/chart">
                  <c:ext xmlns:c16="http://schemas.microsoft.com/office/drawing/2014/chart" uri="{C3380CC4-5D6E-409C-BE32-E72D297353CC}">
                    <c16:uniqueId val="{000001E0-E73D-4684-990D-AD8C268F1328}"/>
                  </c:ext>
                </c:extLst>
              </c15:ser>
            </c15:filteredPieSeries>
          </c:ext>
        </c:extLst>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800" b="0" i="0" u="none" strike="noStrike" kern="1200" spc="0" baseline="0">
                <a:solidFill>
                  <a:schemeClr val="tx1">
                    <a:lumMod val="65000"/>
                    <a:lumOff val="35000"/>
                  </a:schemeClr>
                </a:solidFill>
                <a:latin typeface="+mn-lt"/>
                <a:ea typeface="+mn-ea"/>
                <a:cs typeface="+mn-cs"/>
              </a:defRPr>
            </a:pPr>
            <a:r>
              <a:rPr lang="en-GB" sz="2800">
                <a:solidFill>
                  <a:srgbClr val="FFFF00"/>
                </a:solidFill>
              </a:rPr>
              <a:t>Completions </a:t>
            </a:r>
          </a:p>
        </c:rich>
      </c:tx>
      <c:layout>
        <c:manualLayout>
          <c:xMode val="edge"/>
          <c:yMode val="edge"/>
          <c:x val="0.82870204320978169"/>
          <c:y val="0.91913003456182252"/>
        </c:manualLayout>
      </c:layout>
      <c:overlay val="0"/>
      <c:spPr>
        <a:noFill/>
        <a:ln>
          <a:noFill/>
        </a:ln>
        <a:effectLst/>
      </c:spPr>
      <c:txPr>
        <a:bodyPr rot="0" spcFirstLastPara="1" vertOverflow="ellipsis" vert="horz" wrap="square" anchor="ctr" anchorCtr="1"/>
        <a:lstStyle/>
        <a:p>
          <a:pPr>
            <a:defRPr sz="2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4"/>
          <c:order val="4"/>
          <c:dPt>
            <c:idx val="0"/>
            <c:bubble3D val="0"/>
            <c:spPr>
              <a:solidFill>
                <a:schemeClr val="accent1"/>
              </a:solidFill>
              <a:ln w="19050">
                <a:solidFill>
                  <a:schemeClr val="lt1"/>
                </a:solidFill>
              </a:ln>
              <a:effectLst/>
            </c:spPr>
            <c:extLst>
              <c:ext xmlns:c16="http://schemas.microsoft.com/office/drawing/2014/chart" uri="{C3380CC4-5D6E-409C-BE32-E72D297353CC}">
                <c16:uniqueId val="{00000001-5D13-471E-9F67-10B19B8FF5BC}"/>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5D13-471E-9F67-10B19B8FF5BC}"/>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5D13-471E-9F67-10B19B8FF5BC}"/>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5D13-471E-9F67-10B19B8FF5BC}"/>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5D13-471E-9F67-10B19B8FF5BC}"/>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5D13-471E-9F67-10B19B8FF5BC}"/>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5D13-471E-9F67-10B19B8FF5BC}"/>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F-5D13-471E-9F67-10B19B8FF5BC}"/>
              </c:ext>
            </c:extLst>
          </c:dPt>
          <c:dPt>
            <c:idx val="8"/>
            <c:bubble3D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11-5D13-471E-9F67-10B19B8FF5BC}"/>
              </c:ext>
            </c:extLst>
          </c:dPt>
          <c:dPt>
            <c:idx val="9"/>
            <c:bubble3D val="0"/>
            <c:spPr>
              <a:solidFill>
                <a:schemeClr val="accent4">
                  <a:lumMod val="60000"/>
                </a:schemeClr>
              </a:solidFill>
              <a:ln w="19050">
                <a:solidFill>
                  <a:schemeClr val="lt1"/>
                </a:solidFill>
              </a:ln>
              <a:effectLst/>
            </c:spPr>
            <c:extLst>
              <c:ext xmlns:c16="http://schemas.microsoft.com/office/drawing/2014/chart" uri="{C3380CC4-5D6E-409C-BE32-E72D297353CC}">
                <c16:uniqueId val="{00000013-5D13-471E-9F67-10B19B8FF5BC}"/>
              </c:ext>
            </c:extLst>
          </c:dPt>
          <c:dPt>
            <c:idx val="10"/>
            <c:bubble3D val="0"/>
            <c:spPr>
              <a:solidFill>
                <a:schemeClr val="accent5">
                  <a:lumMod val="60000"/>
                </a:schemeClr>
              </a:solidFill>
              <a:ln w="19050">
                <a:solidFill>
                  <a:schemeClr val="lt1"/>
                </a:solidFill>
              </a:ln>
              <a:effectLst/>
            </c:spPr>
            <c:extLst>
              <c:ext xmlns:c16="http://schemas.microsoft.com/office/drawing/2014/chart" uri="{C3380CC4-5D6E-409C-BE32-E72D297353CC}">
                <c16:uniqueId val="{00000015-5D13-471E-9F67-10B19B8FF5BC}"/>
              </c:ext>
            </c:extLst>
          </c:dPt>
          <c:dLbls>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rgbClr val="FFFF00"/>
                    </a:solidFill>
                    <a:latin typeface="+mn-lt"/>
                    <a:ea typeface="+mn-ea"/>
                    <a:cs typeface="+mn-cs"/>
                  </a:defRPr>
                </a:pPr>
                <a:endParaRPr lang="en-US"/>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Completion!$A$4:$A$14</c:f>
              <c:strCache>
                <c:ptCount val="11"/>
                <c:pt idx="0">
                  <c:v>Cancelled</c:v>
                </c:pt>
                <c:pt idx="1">
                  <c:v>Client Dropped Out</c:v>
                </c:pt>
                <c:pt idx="2">
                  <c:v>Completed All Sessions</c:v>
                </c:pt>
                <c:pt idx="3">
                  <c:v>Completed Required Sessions</c:v>
                </c:pt>
                <c:pt idx="4">
                  <c:v>Completed Some Sessions</c:v>
                </c:pt>
                <c:pt idx="5">
                  <c:v>Deceased</c:v>
                </c:pt>
                <c:pt idx="6">
                  <c:v>None - Client Declined Service</c:v>
                </c:pt>
                <c:pt idx="7">
                  <c:v>None - Inappropriate Referral</c:v>
                </c:pt>
                <c:pt idx="8">
                  <c:v>None - Unable To Arrange</c:v>
                </c:pt>
                <c:pt idx="9">
                  <c:v>Other</c:v>
                </c:pt>
                <c:pt idx="10">
                  <c:v>(blank)</c:v>
                </c:pt>
              </c:strCache>
            </c:strRef>
          </c:cat>
          <c:val>
            <c:numRef>
              <c:f>Completion!$F$4:$F$14</c:f>
              <c:numCache>
                <c:formatCode>General</c:formatCode>
                <c:ptCount val="11"/>
                <c:pt idx="0">
                  <c:v>8</c:v>
                </c:pt>
                <c:pt idx="1">
                  <c:v>31</c:v>
                </c:pt>
                <c:pt idx="2">
                  <c:v>222</c:v>
                </c:pt>
                <c:pt idx="3">
                  <c:v>121</c:v>
                </c:pt>
                <c:pt idx="4">
                  <c:v>69</c:v>
                </c:pt>
                <c:pt idx="5">
                  <c:v>9</c:v>
                </c:pt>
                <c:pt idx="6">
                  <c:v>58</c:v>
                </c:pt>
                <c:pt idx="7">
                  <c:v>73</c:v>
                </c:pt>
                <c:pt idx="8">
                  <c:v>48</c:v>
                </c:pt>
                <c:pt idx="9">
                  <c:v>36</c:v>
                </c:pt>
                <c:pt idx="10">
                  <c:v>0</c:v>
                </c:pt>
              </c:numCache>
            </c:numRef>
          </c:val>
          <c:extLst>
            <c:ext xmlns:c16="http://schemas.microsoft.com/office/drawing/2014/chart" uri="{C3380CC4-5D6E-409C-BE32-E72D297353CC}">
              <c16:uniqueId val="{00000004-D8E4-42FE-A476-C8E7924B105F}"/>
            </c:ext>
          </c:extLst>
        </c:ser>
        <c:ser>
          <c:idx val="5"/>
          <c:order val="5"/>
          <c:dPt>
            <c:idx val="0"/>
            <c:bubble3D val="0"/>
            <c:spPr>
              <a:solidFill>
                <a:schemeClr val="accent1"/>
              </a:solidFill>
              <a:ln w="19050">
                <a:solidFill>
                  <a:schemeClr val="lt1"/>
                </a:solidFill>
              </a:ln>
              <a:effectLst/>
            </c:spPr>
            <c:extLst>
              <c:ext xmlns:c16="http://schemas.microsoft.com/office/drawing/2014/chart" uri="{C3380CC4-5D6E-409C-BE32-E72D297353CC}">
                <c16:uniqueId val="{00000017-5D13-471E-9F67-10B19B8FF5BC}"/>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19-5D13-471E-9F67-10B19B8FF5BC}"/>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1B-5D13-471E-9F67-10B19B8FF5BC}"/>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1D-5D13-471E-9F67-10B19B8FF5BC}"/>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1F-5D13-471E-9F67-10B19B8FF5BC}"/>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21-5D13-471E-9F67-10B19B8FF5BC}"/>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23-5D13-471E-9F67-10B19B8FF5BC}"/>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25-5D13-471E-9F67-10B19B8FF5BC}"/>
              </c:ext>
            </c:extLst>
          </c:dPt>
          <c:dPt>
            <c:idx val="8"/>
            <c:bubble3D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27-5D13-471E-9F67-10B19B8FF5BC}"/>
              </c:ext>
            </c:extLst>
          </c:dPt>
          <c:dPt>
            <c:idx val="9"/>
            <c:bubble3D val="0"/>
            <c:spPr>
              <a:solidFill>
                <a:schemeClr val="accent4">
                  <a:lumMod val="60000"/>
                </a:schemeClr>
              </a:solidFill>
              <a:ln w="19050">
                <a:solidFill>
                  <a:schemeClr val="lt1"/>
                </a:solidFill>
              </a:ln>
              <a:effectLst/>
            </c:spPr>
            <c:extLst>
              <c:ext xmlns:c16="http://schemas.microsoft.com/office/drawing/2014/chart" uri="{C3380CC4-5D6E-409C-BE32-E72D297353CC}">
                <c16:uniqueId val="{00000029-5D13-471E-9F67-10B19B8FF5BC}"/>
              </c:ext>
            </c:extLst>
          </c:dPt>
          <c:dPt>
            <c:idx val="10"/>
            <c:bubble3D val="0"/>
            <c:spPr>
              <a:solidFill>
                <a:schemeClr val="accent5">
                  <a:lumMod val="60000"/>
                </a:schemeClr>
              </a:solidFill>
              <a:ln w="19050">
                <a:solidFill>
                  <a:schemeClr val="lt1"/>
                </a:solidFill>
              </a:ln>
              <a:effectLst/>
            </c:spPr>
            <c:extLst>
              <c:ext xmlns:c16="http://schemas.microsoft.com/office/drawing/2014/chart" uri="{C3380CC4-5D6E-409C-BE32-E72D297353CC}">
                <c16:uniqueId val="{0000002B-5D13-471E-9F67-10B19B8FF5BC}"/>
              </c:ext>
            </c:extLst>
          </c:dPt>
          <c:cat>
            <c:strRef>
              <c:f>Completion!$A$4:$A$14</c:f>
              <c:strCache>
                <c:ptCount val="11"/>
                <c:pt idx="0">
                  <c:v>Cancelled</c:v>
                </c:pt>
                <c:pt idx="1">
                  <c:v>Client Dropped Out</c:v>
                </c:pt>
                <c:pt idx="2">
                  <c:v>Completed All Sessions</c:v>
                </c:pt>
                <c:pt idx="3">
                  <c:v>Completed Required Sessions</c:v>
                </c:pt>
                <c:pt idx="4">
                  <c:v>Completed Some Sessions</c:v>
                </c:pt>
                <c:pt idx="5">
                  <c:v>Deceased</c:v>
                </c:pt>
                <c:pt idx="6">
                  <c:v>None - Client Declined Service</c:v>
                </c:pt>
                <c:pt idx="7">
                  <c:v>None - Inappropriate Referral</c:v>
                </c:pt>
                <c:pt idx="8">
                  <c:v>None - Unable To Arrange</c:v>
                </c:pt>
                <c:pt idx="9">
                  <c:v>Other</c:v>
                </c:pt>
                <c:pt idx="10">
                  <c:v>(blank)</c:v>
                </c:pt>
              </c:strCache>
            </c:strRef>
          </c:cat>
          <c:val>
            <c:numRef>
              <c:f>Completion!$G$4:$G$14</c:f>
              <c:numCache>
                <c:formatCode>0%</c:formatCode>
                <c:ptCount val="11"/>
                <c:pt idx="0">
                  <c:v>1.1851851851851851E-2</c:v>
                </c:pt>
                <c:pt idx="1">
                  <c:v>4.5925925925925926E-2</c:v>
                </c:pt>
                <c:pt idx="2">
                  <c:v>0.3288888888888889</c:v>
                </c:pt>
                <c:pt idx="3">
                  <c:v>0.17925925925925926</c:v>
                </c:pt>
                <c:pt idx="4">
                  <c:v>0.10222222222222223</c:v>
                </c:pt>
                <c:pt idx="5">
                  <c:v>1.3333333333333334E-2</c:v>
                </c:pt>
                <c:pt idx="6">
                  <c:v>8.5925925925925919E-2</c:v>
                </c:pt>
                <c:pt idx="7">
                  <c:v>0.10814814814814815</c:v>
                </c:pt>
                <c:pt idx="8">
                  <c:v>7.1111111111111111E-2</c:v>
                </c:pt>
                <c:pt idx="9">
                  <c:v>5.3333333333333337E-2</c:v>
                </c:pt>
                <c:pt idx="10">
                  <c:v>0</c:v>
                </c:pt>
              </c:numCache>
            </c:numRef>
          </c:val>
          <c:extLst>
            <c:ext xmlns:c16="http://schemas.microsoft.com/office/drawing/2014/chart" uri="{C3380CC4-5D6E-409C-BE32-E72D297353CC}">
              <c16:uniqueId val="{00000005-D8E4-42FE-A476-C8E7924B105F}"/>
            </c:ext>
          </c:extLst>
        </c:ser>
        <c:dLbls>
          <c:showLegendKey val="0"/>
          <c:showVal val="0"/>
          <c:showCatName val="0"/>
          <c:showSerName val="0"/>
          <c:showPercent val="0"/>
          <c:showBubbleSize val="0"/>
          <c:showLeaderLines val="1"/>
        </c:dLbls>
        <c:firstSliceAng val="0"/>
        <c:extLst>
          <c:ext xmlns:c15="http://schemas.microsoft.com/office/drawing/2012/chart" uri="{02D57815-91ED-43cb-92C2-25804820EDAC}">
            <c15:filteredPieSeries>
              <c15: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2D-5D13-471E-9F67-10B19B8FF5BC}"/>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2F-5D13-471E-9F67-10B19B8FF5BC}"/>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31-5D13-471E-9F67-10B19B8FF5BC}"/>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33-5D13-471E-9F67-10B19B8FF5BC}"/>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35-5D13-471E-9F67-10B19B8FF5BC}"/>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37-5D13-471E-9F67-10B19B8FF5BC}"/>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39-5D13-471E-9F67-10B19B8FF5BC}"/>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3B-5D13-471E-9F67-10B19B8FF5BC}"/>
                    </c:ext>
                  </c:extLst>
                </c:dPt>
                <c:dPt>
                  <c:idx val="8"/>
                  <c:bubble3D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3D-5D13-471E-9F67-10B19B8FF5BC}"/>
                    </c:ext>
                  </c:extLst>
                </c:dPt>
                <c:dPt>
                  <c:idx val="9"/>
                  <c:bubble3D val="0"/>
                  <c:spPr>
                    <a:solidFill>
                      <a:schemeClr val="accent4">
                        <a:lumMod val="60000"/>
                      </a:schemeClr>
                    </a:solidFill>
                    <a:ln w="19050">
                      <a:solidFill>
                        <a:schemeClr val="lt1"/>
                      </a:solidFill>
                    </a:ln>
                    <a:effectLst/>
                  </c:spPr>
                  <c:extLst>
                    <c:ext xmlns:c16="http://schemas.microsoft.com/office/drawing/2014/chart" uri="{C3380CC4-5D6E-409C-BE32-E72D297353CC}">
                      <c16:uniqueId val="{0000003F-5D13-471E-9F67-10B19B8FF5BC}"/>
                    </c:ext>
                  </c:extLst>
                </c:dPt>
                <c:dPt>
                  <c:idx val="10"/>
                  <c:bubble3D val="0"/>
                  <c:spPr>
                    <a:solidFill>
                      <a:schemeClr val="accent5">
                        <a:lumMod val="60000"/>
                      </a:schemeClr>
                    </a:solidFill>
                    <a:ln w="19050">
                      <a:solidFill>
                        <a:schemeClr val="lt1"/>
                      </a:solidFill>
                    </a:ln>
                    <a:effectLst/>
                  </c:spPr>
                  <c:extLst>
                    <c:ext xmlns:c16="http://schemas.microsoft.com/office/drawing/2014/chart" uri="{C3380CC4-5D6E-409C-BE32-E72D297353CC}">
                      <c16:uniqueId val="{00000041-5D13-471E-9F67-10B19B8FF5BC}"/>
                    </c:ext>
                  </c:extLst>
                </c:dPt>
                <c:cat>
                  <c:strRef>
                    <c:extLst>
                      <c:ext uri="{02D57815-91ED-43cb-92C2-25804820EDAC}">
                        <c15:formulaRef>
                          <c15:sqref>Completion!$A$4:$A$14</c15:sqref>
                        </c15:formulaRef>
                      </c:ext>
                    </c:extLst>
                    <c:strCache>
                      <c:ptCount val="11"/>
                      <c:pt idx="0">
                        <c:v>Cancelled</c:v>
                      </c:pt>
                      <c:pt idx="1">
                        <c:v>Client Dropped Out</c:v>
                      </c:pt>
                      <c:pt idx="2">
                        <c:v>Completed All Sessions</c:v>
                      </c:pt>
                      <c:pt idx="3">
                        <c:v>Completed Required Sessions</c:v>
                      </c:pt>
                      <c:pt idx="4">
                        <c:v>Completed Some Sessions</c:v>
                      </c:pt>
                      <c:pt idx="5">
                        <c:v>Deceased</c:v>
                      </c:pt>
                      <c:pt idx="6">
                        <c:v>None - Client Declined Service</c:v>
                      </c:pt>
                      <c:pt idx="7">
                        <c:v>None - Inappropriate Referral</c:v>
                      </c:pt>
                      <c:pt idx="8">
                        <c:v>None - Unable To Arrange</c:v>
                      </c:pt>
                      <c:pt idx="9">
                        <c:v>Other</c:v>
                      </c:pt>
                      <c:pt idx="10">
                        <c:v>(blank)</c:v>
                      </c:pt>
                    </c:strCache>
                  </c:strRef>
                </c:cat>
                <c:val>
                  <c:numRef>
                    <c:extLst>
                      <c:ext uri="{02D57815-91ED-43cb-92C2-25804820EDAC}">
                        <c15:formulaRef>
                          <c15:sqref>Completion!$B$4:$B$14</c15:sqref>
                        </c15:formulaRef>
                      </c:ext>
                    </c:extLst>
                    <c:numCache>
                      <c:formatCode>General</c:formatCode>
                      <c:ptCount val="11"/>
                      <c:pt idx="0">
                        <c:v>4</c:v>
                      </c:pt>
                      <c:pt idx="1">
                        <c:v>8</c:v>
                      </c:pt>
                      <c:pt idx="2">
                        <c:v>67</c:v>
                      </c:pt>
                      <c:pt idx="3">
                        <c:v>27</c:v>
                      </c:pt>
                      <c:pt idx="4">
                        <c:v>23</c:v>
                      </c:pt>
                      <c:pt idx="5">
                        <c:v>2</c:v>
                      </c:pt>
                      <c:pt idx="6">
                        <c:v>27</c:v>
                      </c:pt>
                      <c:pt idx="7">
                        <c:v>13</c:v>
                      </c:pt>
                      <c:pt idx="8">
                        <c:v>13</c:v>
                      </c:pt>
                      <c:pt idx="9">
                        <c:v>32</c:v>
                      </c:pt>
                    </c:numCache>
                  </c:numRef>
                </c:val>
                <c:extLst>
                  <c:ext xmlns:c16="http://schemas.microsoft.com/office/drawing/2014/chart" uri="{C3380CC4-5D6E-409C-BE32-E72D297353CC}">
                    <c16:uniqueId val="{00000000-D8E4-42FE-A476-C8E7924B105F}"/>
                  </c:ext>
                </c:extLst>
              </c15:ser>
            </c15:filteredPieSeries>
            <c15:filteredPieSeries>
              <c15:ser>
                <c:idx val="1"/>
                <c:order val="1"/>
                <c:dPt>
                  <c:idx val="0"/>
                  <c:bubble3D val="0"/>
                  <c:spPr>
                    <a:solidFill>
                      <a:schemeClr val="accent1"/>
                    </a:solidFill>
                    <a:ln w="19050">
                      <a:solidFill>
                        <a:schemeClr val="lt1"/>
                      </a:solidFill>
                    </a:ln>
                    <a:effectLst/>
                  </c:spPr>
                  <c:extLst xmlns:c15="http://schemas.microsoft.com/office/drawing/2012/chart">
                    <c:ext xmlns:c16="http://schemas.microsoft.com/office/drawing/2014/chart" uri="{C3380CC4-5D6E-409C-BE32-E72D297353CC}">
                      <c16:uniqueId val="{00000043-5D13-471E-9F67-10B19B8FF5BC}"/>
                    </c:ext>
                  </c:extLst>
                </c:dPt>
                <c:dPt>
                  <c:idx val="1"/>
                  <c:bubble3D val="0"/>
                  <c:spPr>
                    <a:solidFill>
                      <a:schemeClr val="accent2"/>
                    </a:solidFill>
                    <a:ln w="19050">
                      <a:solidFill>
                        <a:schemeClr val="lt1"/>
                      </a:solidFill>
                    </a:ln>
                    <a:effectLst/>
                  </c:spPr>
                  <c:extLst xmlns:c15="http://schemas.microsoft.com/office/drawing/2012/chart">
                    <c:ext xmlns:c16="http://schemas.microsoft.com/office/drawing/2014/chart" uri="{C3380CC4-5D6E-409C-BE32-E72D297353CC}">
                      <c16:uniqueId val="{00000045-5D13-471E-9F67-10B19B8FF5BC}"/>
                    </c:ext>
                  </c:extLst>
                </c:dPt>
                <c:dPt>
                  <c:idx val="2"/>
                  <c:bubble3D val="0"/>
                  <c:spPr>
                    <a:solidFill>
                      <a:schemeClr val="accent3"/>
                    </a:solidFill>
                    <a:ln w="19050">
                      <a:solidFill>
                        <a:schemeClr val="lt1"/>
                      </a:solidFill>
                    </a:ln>
                    <a:effectLst/>
                  </c:spPr>
                  <c:extLst xmlns:c15="http://schemas.microsoft.com/office/drawing/2012/chart">
                    <c:ext xmlns:c16="http://schemas.microsoft.com/office/drawing/2014/chart" uri="{C3380CC4-5D6E-409C-BE32-E72D297353CC}">
                      <c16:uniqueId val="{00000047-5D13-471E-9F67-10B19B8FF5BC}"/>
                    </c:ext>
                  </c:extLst>
                </c:dPt>
                <c:dPt>
                  <c:idx val="3"/>
                  <c:bubble3D val="0"/>
                  <c:spPr>
                    <a:solidFill>
                      <a:schemeClr val="accent4"/>
                    </a:solidFill>
                    <a:ln w="19050">
                      <a:solidFill>
                        <a:schemeClr val="lt1"/>
                      </a:solidFill>
                    </a:ln>
                    <a:effectLst/>
                  </c:spPr>
                  <c:extLst xmlns:c15="http://schemas.microsoft.com/office/drawing/2012/chart">
                    <c:ext xmlns:c16="http://schemas.microsoft.com/office/drawing/2014/chart" uri="{C3380CC4-5D6E-409C-BE32-E72D297353CC}">
                      <c16:uniqueId val="{00000049-5D13-471E-9F67-10B19B8FF5BC}"/>
                    </c:ext>
                  </c:extLst>
                </c:dPt>
                <c:dPt>
                  <c:idx val="4"/>
                  <c:bubble3D val="0"/>
                  <c:spPr>
                    <a:solidFill>
                      <a:schemeClr val="accent5"/>
                    </a:solidFill>
                    <a:ln w="19050">
                      <a:solidFill>
                        <a:schemeClr val="lt1"/>
                      </a:solidFill>
                    </a:ln>
                    <a:effectLst/>
                  </c:spPr>
                  <c:extLst xmlns:c15="http://schemas.microsoft.com/office/drawing/2012/chart">
                    <c:ext xmlns:c16="http://schemas.microsoft.com/office/drawing/2014/chart" uri="{C3380CC4-5D6E-409C-BE32-E72D297353CC}">
                      <c16:uniqueId val="{0000004B-5D13-471E-9F67-10B19B8FF5BC}"/>
                    </c:ext>
                  </c:extLst>
                </c:dPt>
                <c:dPt>
                  <c:idx val="5"/>
                  <c:bubble3D val="0"/>
                  <c:spPr>
                    <a:solidFill>
                      <a:schemeClr val="accent6"/>
                    </a:solidFill>
                    <a:ln w="19050">
                      <a:solidFill>
                        <a:schemeClr val="lt1"/>
                      </a:solidFill>
                    </a:ln>
                    <a:effectLst/>
                  </c:spPr>
                  <c:extLst xmlns:c15="http://schemas.microsoft.com/office/drawing/2012/chart">
                    <c:ext xmlns:c16="http://schemas.microsoft.com/office/drawing/2014/chart" uri="{C3380CC4-5D6E-409C-BE32-E72D297353CC}">
                      <c16:uniqueId val="{0000004D-5D13-471E-9F67-10B19B8FF5BC}"/>
                    </c:ext>
                  </c:extLst>
                </c:dPt>
                <c:dPt>
                  <c:idx val="6"/>
                  <c:bubble3D val="0"/>
                  <c:spPr>
                    <a:solidFill>
                      <a:schemeClr val="accent1">
                        <a:lumMod val="60000"/>
                      </a:schemeClr>
                    </a:solidFill>
                    <a:ln w="19050">
                      <a:solidFill>
                        <a:schemeClr val="lt1"/>
                      </a:solidFill>
                    </a:ln>
                    <a:effectLst/>
                  </c:spPr>
                  <c:extLst xmlns:c15="http://schemas.microsoft.com/office/drawing/2012/chart">
                    <c:ext xmlns:c16="http://schemas.microsoft.com/office/drawing/2014/chart" uri="{C3380CC4-5D6E-409C-BE32-E72D297353CC}">
                      <c16:uniqueId val="{0000004F-5D13-471E-9F67-10B19B8FF5BC}"/>
                    </c:ext>
                  </c:extLst>
                </c:dPt>
                <c:dPt>
                  <c:idx val="7"/>
                  <c:bubble3D val="0"/>
                  <c:spPr>
                    <a:solidFill>
                      <a:schemeClr val="accent2">
                        <a:lumMod val="60000"/>
                      </a:schemeClr>
                    </a:solidFill>
                    <a:ln w="19050">
                      <a:solidFill>
                        <a:schemeClr val="lt1"/>
                      </a:solidFill>
                    </a:ln>
                    <a:effectLst/>
                  </c:spPr>
                  <c:extLst xmlns:c15="http://schemas.microsoft.com/office/drawing/2012/chart">
                    <c:ext xmlns:c16="http://schemas.microsoft.com/office/drawing/2014/chart" uri="{C3380CC4-5D6E-409C-BE32-E72D297353CC}">
                      <c16:uniqueId val="{00000051-5D13-471E-9F67-10B19B8FF5BC}"/>
                    </c:ext>
                  </c:extLst>
                </c:dPt>
                <c:dPt>
                  <c:idx val="8"/>
                  <c:bubble3D val="0"/>
                  <c:spPr>
                    <a:solidFill>
                      <a:schemeClr val="accent3">
                        <a:lumMod val="60000"/>
                      </a:schemeClr>
                    </a:solidFill>
                    <a:ln w="19050">
                      <a:solidFill>
                        <a:schemeClr val="lt1"/>
                      </a:solidFill>
                    </a:ln>
                    <a:effectLst/>
                  </c:spPr>
                  <c:extLst xmlns:c15="http://schemas.microsoft.com/office/drawing/2012/chart">
                    <c:ext xmlns:c16="http://schemas.microsoft.com/office/drawing/2014/chart" uri="{C3380CC4-5D6E-409C-BE32-E72D297353CC}">
                      <c16:uniqueId val="{00000053-5D13-471E-9F67-10B19B8FF5BC}"/>
                    </c:ext>
                  </c:extLst>
                </c:dPt>
                <c:dPt>
                  <c:idx val="9"/>
                  <c:bubble3D val="0"/>
                  <c:spPr>
                    <a:solidFill>
                      <a:schemeClr val="accent4">
                        <a:lumMod val="60000"/>
                      </a:schemeClr>
                    </a:solidFill>
                    <a:ln w="19050">
                      <a:solidFill>
                        <a:schemeClr val="lt1"/>
                      </a:solidFill>
                    </a:ln>
                    <a:effectLst/>
                  </c:spPr>
                  <c:extLst xmlns:c15="http://schemas.microsoft.com/office/drawing/2012/chart">
                    <c:ext xmlns:c16="http://schemas.microsoft.com/office/drawing/2014/chart" uri="{C3380CC4-5D6E-409C-BE32-E72D297353CC}">
                      <c16:uniqueId val="{00000055-5D13-471E-9F67-10B19B8FF5BC}"/>
                    </c:ext>
                  </c:extLst>
                </c:dPt>
                <c:dPt>
                  <c:idx val="10"/>
                  <c:bubble3D val="0"/>
                  <c:spPr>
                    <a:solidFill>
                      <a:schemeClr val="accent5">
                        <a:lumMod val="60000"/>
                      </a:schemeClr>
                    </a:solidFill>
                    <a:ln w="19050">
                      <a:solidFill>
                        <a:schemeClr val="lt1"/>
                      </a:solidFill>
                    </a:ln>
                    <a:effectLst/>
                  </c:spPr>
                  <c:extLst xmlns:c15="http://schemas.microsoft.com/office/drawing/2012/chart">
                    <c:ext xmlns:c16="http://schemas.microsoft.com/office/drawing/2014/chart" uri="{C3380CC4-5D6E-409C-BE32-E72D297353CC}">
                      <c16:uniqueId val="{00000057-5D13-471E-9F67-10B19B8FF5BC}"/>
                    </c:ext>
                  </c:extLst>
                </c:dPt>
                <c:cat>
                  <c:strRef>
                    <c:extLst xmlns:c15="http://schemas.microsoft.com/office/drawing/2012/chart">
                      <c:ext xmlns:c15="http://schemas.microsoft.com/office/drawing/2012/chart" uri="{02D57815-91ED-43cb-92C2-25804820EDAC}">
                        <c15:formulaRef>
                          <c15:sqref>Completion!$A$4:$A$14</c15:sqref>
                        </c15:formulaRef>
                      </c:ext>
                    </c:extLst>
                    <c:strCache>
                      <c:ptCount val="11"/>
                      <c:pt idx="0">
                        <c:v>Cancelled</c:v>
                      </c:pt>
                      <c:pt idx="1">
                        <c:v>Client Dropped Out</c:v>
                      </c:pt>
                      <c:pt idx="2">
                        <c:v>Completed All Sessions</c:v>
                      </c:pt>
                      <c:pt idx="3">
                        <c:v>Completed Required Sessions</c:v>
                      </c:pt>
                      <c:pt idx="4">
                        <c:v>Completed Some Sessions</c:v>
                      </c:pt>
                      <c:pt idx="5">
                        <c:v>Deceased</c:v>
                      </c:pt>
                      <c:pt idx="6">
                        <c:v>None - Client Declined Service</c:v>
                      </c:pt>
                      <c:pt idx="7">
                        <c:v>None - Inappropriate Referral</c:v>
                      </c:pt>
                      <c:pt idx="8">
                        <c:v>None - Unable To Arrange</c:v>
                      </c:pt>
                      <c:pt idx="9">
                        <c:v>Other</c:v>
                      </c:pt>
                      <c:pt idx="10">
                        <c:v>(blank)</c:v>
                      </c:pt>
                    </c:strCache>
                  </c:strRef>
                </c:cat>
                <c:val>
                  <c:numRef>
                    <c:extLst xmlns:c15="http://schemas.microsoft.com/office/drawing/2012/chart">
                      <c:ext xmlns:c15="http://schemas.microsoft.com/office/drawing/2012/chart" uri="{02D57815-91ED-43cb-92C2-25804820EDAC}">
                        <c15:formulaRef>
                          <c15:sqref>Completion!$C$4:$C$14</c15:sqref>
                        </c15:formulaRef>
                      </c:ext>
                    </c:extLst>
                    <c:numCache>
                      <c:formatCode>General</c:formatCode>
                      <c:ptCount val="11"/>
                      <c:pt idx="0">
                        <c:v>1</c:v>
                      </c:pt>
                      <c:pt idx="1">
                        <c:v>8</c:v>
                      </c:pt>
                      <c:pt idx="2">
                        <c:v>42</c:v>
                      </c:pt>
                      <c:pt idx="3">
                        <c:v>44</c:v>
                      </c:pt>
                      <c:pt idx="4">
                        <c:v>9</c:v>
                      </c:pt>
                      <c:pt idx="5">
                        <c:v>3</c:v>
                      </c:pt>
                      <c:pt idx="6">
                        <c:v>10</c:v>
                      </c:pt>
                      <c:pt idx="7">
                        <c:v>16</c:v>
                      </c:pt>
                      <c:pt idx="8">
                        <c:v>9</c:v>
                      </c:pt>
                      <c:pt idx="9">
                        <c:v>0</c:v>
                      </c:pt>
                    </c:numCache>
                  </c:numRef>
                </c:val>
                <c:extLst xmlns:c15="http://schemas.microsoft.com/office/drawing/2012/chart">
                  <c:ext xmlns:c16="http://schemas.microsoft.com/office/drawing/2014/chart" uri="{C3380CC4-5D6E-409C-BE32-E72D297353CC}">
                    <c16:uniqueId val="{00000001-D8E4-42FE-A476-C8E7924B105F}"/>
                  </c:ext>
                </c:extLst>
              </c15:ser>
            </c15:filteredPieSeries>
            <c15:filteredPieSeries>
              <c15:ser>
                <c:idx val="2"/>
                <c:order val="2"/>
                <c:dPt>
                  <c:idx val="0"/>
                  <c:bubble3D val="0"/>
                  <c:spPr>
                    <a:solidFill>
                      <a:schemeClr val="accent1"/>
                    </a:solidFill>
                    <a:ln w="19050">
                      <a:solidFill>
                        <a:schemeClr val="lt1"/>
                      </a:solidFill>
                    </a:ln>
                    <a:effectLst/>
                  </c:spPr>
                  <c:extLst xmlns:c15="http://schemas.microsoft.com/office/drawing/2012/chart">
                    <c:ext xmlns:c16="http://schemas.microsoft.com/office/drawing/2014/chart" uri="{C3380CC4-5D6E-409C-BE32-E72D297353CC}">
                      <c16:uniqueId val="{00000059-5D13-471E-9F67-10B19B8FF5BC}"/>
                    </c:ext>
                  </c:extLst>
                </c:dPt>
                <c:dPt>
                  <c:idx val="1"/>
                  <c:bubble3D val="0"/>
                  <c:spPr>
                    <a:solidFill>
                      <a:schemeClr val="accent2"/>
                    </a:solidFill>
                    <a:ln w="19050">
                      <a:solidFill>
                        <a:schemeClr val="lt1"/>
                      </a:solidFill>
                    </a:ln>
                    <a:effectLst/>
                  </c:spPr>
                  <c:extLst xmlns:c15="http://schemas.microsoft.com/office/drawing/2012/chart">
                    <c:ext xmlns:c16="http://schemas.microsoft.com/office/drawing/2014/chart" uri="{C3380CC4-5D6E-409C-BE32-E72D297353CC}">
                      <c16:uniqueId val="{0000005B-5D13-471E-9F67-10B19B8FF5BC}"/>
                    </c:ext>
                  </c:extLst>
                </c:dPt>
                <c:dPt>
                  <c:idx val="2"/>
                  <c:bubble3D val="0"/>
                  <c:spPr>
                    <a:solidFill>
                      <a:schemeClr val="accent3"/>
                    </a:solidFill>
                    <a:ln w="19050">
                      <a:solidFill>
                        <a:schemeClr val="lt1"/>
                      </a:solidFill>
                    </a:ln>
                    <a:effectLst/>
                  </c:spPr>
                  <c:extLst xmlns:c15="http://schemas.microsoft.com/office/drawing/2012/chart">
                    <c:ext xmlns:c16="http://schemas.microsoft.com/office/drawing/2014/chart" uri="{C3380CC4-5D6E-409C-BE32-E72D297353CC}">
                      <c16:uniqueId val="{0000005D-5D13-471E-9F67-10B19B8FF5BC}"/>
                    </c:ext>
                  </c:extLst>
                </c:dPt>
                <c:dPt>
                  <c:idx val="3"/>
                  <c:bubble3D val="0"/>
                  <c:spPr>
                    <a:solidFill>
                      <a:schemeClr val="accent4"/>
                    </a:solidFill>
                    <a:ln w="19050">
                      <a:solidFill>
                        <a:schemeClr val="lt1"/>
                      </a:solidFill>
                    </a:ln>
                    <a:effectLst/>
                  </c:spPr>
                  <c:extLst xmlns:c15="http://schemas.microsoft.com/office/drawing/2012/chart">
                    <c:ext xmlns:c16="http://schemas.microsoft.com/office/drawing/2014/chart" uri="{C3380CC4-5D6E-409C-BE32-E72D297353CC}">
                      <c16:uniqueId val="{0000005F-5D13-471E-9F67-10B19B8FF5BC}"/>
                    </c:ext>
                  </c:extLst>
                </c:dPt>
                <c:dPt>
                  <c:idx val="4"/>
                  <c:bubble3D val="0"/>
                  <c:spPr>
                    <a:solidFill>
                      <a:schemeClr val="accent5"/>
                    </a:solidFill>
                    <a:ln w="19050">
                      <a:solidFill>
                        <a:schemeClr val="lt1"/>
                      </a:solidFill>
                    </a:ln>
                    <a:effectLst/>
                  </c:spPr>
                  <c:extLst xmlns:c15="http://schemas.microsoft.com/office/drawing/2012/chart">
                    <c:ext xmlns:c16="http://schemas.microsoft.com/office/drawing/2014/chart" uri="{C3380CC4-5D6E-409C-BE32-E72D297353CC}">
                      <c16:uniqueId val="{00000061-5D13-471E-9F67-10B19B8FF5BC}"/>
                    </c:ext>
                  </c:extLst>
                </c:dPt>
                <c:dPt>
                  <c:idx val="5"/>
                  <c:bubble3D val="0"/>
                  <c:spPr>
                    <a:solidFill>
                      <a:schemeClr val="accent6"/>
                    </a:solidFill>
                    <a:ln w="19050">
                      <a:solidFill>
                        <a:schemeClr val="lt1"/>
                      </a:solidFill>
                    </a:ln>
                    <a:effectLst/>
                  </c:spPr>
                  <c:extLst xmlns:c15="http://schemas.microsoft.com/office/drawing/2012/chart">
                    <c:ext xmlns:c16="http://schemas.microsoft.com/office/drawing/2014/chart" uri="{C3380CC4-5D6E-409C-BE32-E72D297353CC}">
                      <c16:uniqueId val="{00000063-5D13-471E-9F67-10B19B8FF5BC}"/>
                    </c:ext>
                  </c:extLst>
                </c:dPt>
                <c:dPt>
                  <c:idx val="6"/>
                  <c:bubble3D val="0"/>
                  <c:spPr>
                    <a:solidFill>
                      <a:schemeClr val="accent1">
                        <a:lumMod val="60000"/>
                      </a:schemeClr>
                    </a:solidFill>
                    <a:ln w="19050">
                      <a:solidFill>
                        <a:schemeClr val="lt1"/>
                      </a:solidFill>
                    </a:ln>
                    <a:effectLst/>
                  </c:spPr>
                  <c:extLst xmlns:c15="http://schemas.microsoft.com/office/drawing/2012/chart">
                    <c:ext xmlns:c16="http://schemas.microsoft.com/office/drawing/2014/chart" uri="{C3380CC4-5D6E-409C-BE32-E72D297353CC}">
                      <c16:uniqueId val="{00000065-5D13-471E-9F67-10B19B8FF5BC}"/>
                    </c:ext>
                  </c:extLst>
                </c:dPt>
                <c:dPt>
                  <c:idx val="7"/>
                  <c:bubble3D val="0"/>
                  <c:spPr>
                    <a:solidFill>
                      <a:schemeClr val="accent2">
                        <a:lumMod val="60000"/>
                      </a:schemeClr>
                    </a:solidFill>
                    <a:ln w="19050">
                      <a:solidFill>
                        <a:schemeClr val="lt1"/>
                      </a:solidFill>
                    </a:ln>
                    <a:effectLst/>
                  </c:spPr>
                  <c:extLst xmlns:c15="http://schemas.microsoft.com/office/drawing/2012/chart">
                    <c:ext xmlns:c16="http://schemas.microsoft.com/office/drawing/2014/chart" uri="{C3380CC4-5D6E-409C-BE32-E72D297353CC}">
                      <c16:uniqueId val="{00000067-5D13-471E-9F67-10B19B8FF5BC}"/>
                    </c:ext>
                  </c:extLst>
                </c:dPt>
                <c:dPt>
                  <c:idx val="8"/>
                  <c:bubble3D val="0"/>
                  <c:spPr>
                    <a:solidFill>
                      <a:schemeClr val="accent3">
                        <a:lumMod val="60000"/>
                      </a:schemeClr>
                    </a:solidFill>
                    <a:ln w="19050">
                      <a:solidFill>
                        <a:schemeClr val="lt1"/>
                      </a:solidFill>
                    </a:ln>
                    <a:effectLst/>
                  </c:spPr>
                  <c:extLst xmlns:c15="http://schemas.microsoft.com/office/drawing/2012/chart">
                    <c:ext xmlns:c16="http://schemas.microsoft.com/office/drawing/2014/chart" uri="{C3380CC4-5D6E-409C-BE32-E72D297353CC}">
                      <c16:uniqueId val="{00000069-5D13-471E-9F67-10B19B8FF5BC}"/>
                    </c:ext>
                  </c:extLst>
                </c:dPt>
                <c:dPt>
                  <c:idx val="9"/>
                  <c:bubble3D val="0"/>
                  <c:spPr>
                    <a:solidFill>
                      <a:schemeClr val="accent4">
                        <a:lumMod val="60000"/>
                      </a:schemeClr>
                    </a:solidFill>
                    <a:ln w="19050">
                      <a:solidFill>
                        <a:schemeClr val="lt1"/>
                      </a:solidFill>
                    </a:ln>
                    <a:effectLst/>
                  </c:spPr>
                  <c:extLst xmlns:c15="http://schemas.microsoft.com/office/drawing/2012/chart">
                    <c:ext xmlns:c16="http://schemas.microsoft.com/office/drawing/2014/chart" uri="{C3380CC4-5D6E-409C-BE32-E72D297353CC}">
                      <c16:uniqueId val="{0000006B-5D13-471E-9F67-10B19B8FF5BC}"/>
                    </c:ext>
                  </c:extLst>
                </c:dPt>
                <c:dPt>
                  <c:idx val="10"/>
                  <c:bubble3D val="0"/>
                  <c:spPr>
                    <a:solidFill>
                      <a:schemeClr val="accent5">
                        <a:lumMod val="60000"/>
                      </a:schemeClr>
                    </a:solidFill>
                    <a:ln w="19050">
                      <a:solidFill>
                        <a:schemeClr val="lt1"/>
                      </a:solidFill>
                    </a:ln>
                    <a:effectLst/>
                  </c:spPr>
                  <c:extLst xmlns:c15="http://schemas.microsoft.com/office/drawing/2012/chart">
                    <c:ext xmlns:c16="http://schemas.microsoft.com/office/drawing/2014/chart" uri="{C3380CC4-5D6E-409C-BE32-E72D297353CC}">
                      <c16:uniqueId val="{0000006D-5D13-471E-9F67-10B19B8FF5BC}"/>
                    </c:ext>
                  </c:extLst>
                </c:dPt>
                <c:cat>
                  <c:strRef>
                    <c:extLst xmlns:c15="http://schemas.microsoft.com/office/drawing/2012/chart">
                      <c:ext xmlns:c15="http://schemas.microsoft.com/office/drawing/2012/chart" uri="{02D57815-91ED-43cb-92C2-25804820EDAC}">
                        <c15:formulaRef>
                          <c15:sqref>Completion!$A$4:$A$14</c15:sqref>
                        </c15:formulaRef>
                      </c:ext>
                    </c:extLst>
                    <c:strCache>
                      <c:ptCount val="11"/>
                      <c:pt idx="0">
                        <c:v>Cancelled</c:v>
                      </c:pt>
                      <c:pt idx="1">
                        <c:v>Client Dropped Out</c:v>
                      </c:pt>
                      <c:pt idx="2">
                        <c:v>Completed All Sessions</c:v>
                      </c:pt>
                      <c:pt idx="3">
                        <c:v>Completed Required Sessions</c:v>
                      </c:pt>
                      <c:pt idx="4">
                        <c:v>Completed Some Sessions</c:v>
                      </c:pt>
                      <c:pt idx="5">
                        <c:v>Deceased</c:v>
                      </c:pt>
                      <c:pt idx="6">
                        <c:v>None - Client Declined Service</c:v>
                      </c:pt>
                      <c:pt idx="7">
                        <c:v>None - Inappropriate Referral</c:v>
                      </c:pt>
                      <c:pt idx="8">
                        <c:v>None - Unable To Arrange</c:v>
                      </c:pt>
                      <c:pt idx="9">
                        <c:v>Other</c:v>
                      </c:pt>
                      <c:pt idx="10">
                        <c:v>(blank)</c:v>
                      </c:pt>
                    </c:strCache>
                  </c:strRef>
                </c:cat>
                <c:val>
                  <c:numRef>
                    <c:extLst xmlns:c15="http://schemas.microsoft.com/office/drawing/2012/chart">
                      <c:ext xmlns:c15="http://schemas.microsoft.com/office/drawing/2012/chart" uri="{02D57815-91ED-43cb-92C2-25804820EDAC}">
                        <c15:formulaRef>
                          <c15:sqref>Completion!$D$4:$D$14</c15:sqref>
                        </c15:formulaRef>
                      </c:ext>
                    </c:extLst>
                    <c:numCache>
                      <c:formatCode>General</c:formatCode>
                      <c:ptCount val="11"/>
                      <c:pt idx="0">
                        <c:v>2</c:v>
                      </c:pt>
                      <c:pt idx="1">
                        <c:v>10</c:v>
                      </c:pt>
                      <c:pt idx="2">
                        <c:v>61</c:v>
                      </c:pt>
                      <c:pt idx="3">
                        <c:v>23</c:v>
                      </c:pt>
                      <c:pt idx="4">
                        <c:v>22</c:v>
                      </c:pt>
                      <c:pt idx="5">
                        <c:v>1</c:v>
                      </c:pt>
                      <c:pt idx="6">
                        <c:v>13</c:v>
                      </c:pt>
                      <c:pt idx="7">
                        <c:v>20</c:v>
                      </c:pt>
                      <c:pt idx="8">
                        <c:v>12</c:v>
                      </c:pt>
                    </c:numCache>
                  </c:numRef>
                </c:val>
                <c:extLst xmlns:c15="http://schemas.microsoft.com/office/drawing/2012/chart">
                  <c:ext xmlns:c16="http://schemas.microsoft.com/office/drawing/2014/chart" uri="{C3380CC4-5D6E-409C-BE32-E72D297353CC}">
                    <c16:uniqueId val="{00000002-D8E4-42FE-A476-C8E7924B105F}"/>
                  </c:ext>
                </c:extLst>
              </c15:ser>
            </c15:filteredPieSeries>
            <c15:filteredPieSeries>
              <c15:ser>
                <c:idx val="3"/>
                <c:order val="3"/>
                <c:dPt>
                  <c:idx val="0"/>
                  <c:bubble3D val="0"/>
                  <c:spPr>
                    <a:solidFill>
                      <a:schemeClr val="accent1"/>
                    </a:solidFill>
                    <a:ln w="19050">
                      <a:solidFill>
                        <a:schemeClr val="lt1"/>
                      </a:solidFill>
                    </a:ln>
                    <a:effectLst/>
                  </c:spPr>
                  <c:extLst xmlns:c15="http://schemas.microsoft.com/office/drawing/2012/chart">
                    <c:ext xmlns:c16="http://schemas.microsoft.com/office/drawing/2014/chart" uri="{C3380CC4-5D6E-409C-BE32-E72D297353CC}">
                      <c16:uniqueId val="{0000006F-5D13-471E-9F67-10B19B8FF5BC}"/>
                    </c:ext>
                  </c:extLst>
                </c:dPt>
                <c:dPt>
                  <c:idx val="1"/>
                  <c:bubble3D val="0"/>
                  <c:spPr>
                    <a:solidFill>
                      <a:schemeClr val="accent2"/>
                    </a:solidFill>
                    <a:ln w="19050">
                      <a:solidFill>
                        <a:schemeClr val="lt1"/>
                      </a:solidFill>
                    </a:ln>
                    <a:effectLst/>
                  </c:spPr>
                  <c:extLst xmlns:c15="http://schemas.microsoft.com/office/drawing/2012/chart">
                    <c:ext xmlns:c16="http://schemas.microsoft.com/office/drawing/2014/chart" uri="{C3380CC4-5D6E-409C-BE32-E72D297353CC}">
                      <c16:uniqueId val="{00000071-5D13-471E-9F67-10B19B8FF5BC}"/>
                    </c:ext>
                  </c:extLst>
                </c:dPt>
                <c:dPt>
                  <c:idx val="2"/>
                  <c:bubble3D val="0"/>
                  <c:spPr>
                    <a:solidFill>
                      <a:schemeClr val="accent3"/>
                    </a:solidFill>
                    <a:ln w="19050">
                      <a:solidFill>
                        <a:schemeClr val="lt1"/>
                      </a:solidFill>
                    </a:ln>
                    <a:effectLst/>
                  </c:spPr>
                  <c:extLst xmlns:c15="http://schemas.microsoft.com/office/drawing/2012/chart">
                    <c:ext xmlns:c16="http://schemas.microsoft.com/office/drawing/2014/chart" uri="{C3380CC4-5D6E-409C-BE32-E72D297353CC}">
                      <c16:uniqueId val="{00000073-5D13-471E-9F67-10B19B8FF5BC}"/>
                    </c:ext>
                  </c:extLst>
                </c:dPt>
                <c:dPt>
                  <c:idx val="3"/>
                  <c:bubble3D val="0"/>
                  <c:spPr>
                    <a:solidFill>
                      <a:schemeClr val="accent4"/>
                    </a:solidFill>
                    <a:ln w="19050">
                      <a:solidFill>
                        <a:schemeClr val="lt1"/>
                      </a:solidFill>
                    </a:ln>
                    <a:effectLst/>
                  </c:spPr>
                  <c:extLst xmlns:c15="http://schemas.microsoft.com/office/drawing/2012/chart">
                    <c:ext xmlns:c16="http://schemas.microsoft.com/office/drawing/2014/chart" uri="{C3380CC4-5D6E-409C-BE32-E72D297353CC}">
                      <c16:uniqueId val="{00000075-5D13-471E-9F67-10B19B8FF5BC}"/>
                    </c:ext>
                  </c:extLst>
                </c:dPt>
                <c:dPt>
                  <c:idx val="4"/>
                  <c:bubble3D val="0"/>
                  <c:spPr>
                    <a:solidFill>
                      <a:schemeClr val="accent5"/>
                    </a:solidFill>
                    <a:ln w="19050">
                      <a:solidFill>
                        <a:schemeClr val="lt1"/>
                      </a:solidFill>
                    </a:ln>
                    <a:effectLst/>
                  </c:spPr>
                  <c:extLst xmlns:c15="http://schemas.microsoft.com/office/drawing/2012/chart">
                    <c:ext xmlns:c16="http://schemas.microsoft.com/office/drawing/2014/chart" uri="{C3380CC4-5D6E-409C-BE32-E72D297353CC}">
                      <c16:uniqueId val="{00000077-5D13-471E-9F67-10B19B8FF5BC}"/>
                    </c:ext>
                  </c:extLst>
                </c:dPt>
                <c:dPt>
                  <c:idx val="5"/>
                  <c:bubble3D val="0"/>
                  <c:spPr>
                    <a:solidFill>
                      <a:schemeClr val="accent6"/>
                    </a:solidFill>
                    <a:ln w="19050">
                      <a:solidFill>
                        <a:schemeClr val="lt1"/>
                      </a:solidFill>
                    </a:ln>
                    <a:effectLst/>
                  </c:spPr>
                  <c:extLst xmlns:c15="http://schemas.microsoft.com/office/drawing/2012/chart">
                    <c:ext xmlns:c16="http://schemas.microsoft.com/office/drawing/2014/chart" uri="{C3380CC4-5D6E-409C-BE32-E72D297353CC}">
                      <c16:uniqueId val="{00000079-5D13-471E-9F67-10B19B8FF5BC}"/>
                    </c:ext>
                  </c:extLst>
                </c:dPt>
                <c:dPt>
                  <c:idx val="6"/>
                  <c:bubble3D val="0"/>
                  <c:spPr>
                    <a:solidFill>
                      <a:schemeClr val="accent1">
                        <a:lumMod val="60000"/>
                      </a:schemeClr>
                    </a:solidFill>
                    <a:ln w="19050">
                      <a:solidFill>
                        <a:schemeClr val="lt1"/>
                      </a:solidFill>
                    </a:ln>
                    <a:effectLst/>
                  </c:spPr>
                  <c:extLst xmlns:c15="http://schemas.microsoft.com/office/drawing/2012/chart">
                    <c:ext xmlns:c16="http://schemas.microsoft.com/office/drawing/2014/chart" uri="{C3380CC4-5D6E-409C-BE32-E72D297353CC}">
                      <c16:uniqueId val="{0000007B-5D13-471E-9F67-10B19B8FF5BC}"/>
                    </c:ext>
                  </c:extLst>
                </c:dPt>
                <c:dPt>
                  <c:idx val="7"/>
                  <c:bubble3D val="0"/>
                  <c:spPr>
                    <a:solidFill>
                      <a:schemeClr val="accent2">
                        <a:lumMod val="60000"/>
                      </a:schemeClr>
                    </a:solidFill>
                    <a:ln w="19050">
                      <a:solidFill>
                        <a:schemeClr val="lt1"/>
                      </a:solidFill>
                    </a:ln>
                    <a:effectLst/>
                  </c:spPr>
                  <c:extLst xmlns:c15="http://schemas.microsoft.com/office/drawing/2012/chart">
                    <c:ext xmlns:c16="http://schemas.microsoft.com/office/drawing/2014/chart" uri="{C3380CC4-5D6E-409C-BE32-E72D297353CC}">
                      <c16:uniqueId val="{0000007D-5D13-471E-9F67-10B19B8FF5BC}"/>
                    </c:ext>
                  </c:extLst>
                </c:dPt>
                <c:dPt>
                  <c:idx val="8"/>
                  <c:bubble3D val="0"/>
                  <c:spPr>
                    <a:solidFill>
                      <a:schemeClr val="accent3">
                        <a:lumMod val="60000"/>
                      </a:schemeClr>
                    </a:solidFill>
                    <a:ln w="19050">
                      <a:solidFill>
                        <a:schemeClr val="lt1"/>
                      </a:solidFill>
                    </a:ln>
                    <a:effectLst/>
                  </c:spPr>
                  <c:extLst xmlns:c15="http://schemas.microsoft.com/office/drawing/2012/chart">
                    <c:ext xmlns:c16="http://schemas.microsoft.com/office/drawing/2014/chart" uri="{C3380CC4-5D6E-409C-BE32-E72D297353CC}">
                      <c16:uniqueId val="{0000007F-5D13-471E-9F67-10B19B8FF5BC}"/>
                    </c:ext>
                  </c:extLst>
                </c:dPt>
                <c:dPt>
                  <c:idx val="9"/>
                  <c:bubble3D val="0"/>
                  <c:spPr>
                    <a:solidFill>
                      <a:schemeClr val="accent4">
                        <a:lumMod val="60000"/>
                      </a:schemeClr>
                    </a:solidFill>
                    <a:ln w="19050">
                      <a:solidFill>
                        <a:schemeClr val="lt1"/>
                      </a:solidFill>
                    </a:ln>
                    <a:effectLst/>
                  </c:spPr>
                  <c:extLst xmlns:c15="http://schemas.microsoft.com/office/drawing/2012/chart">
                    <c:ext xmlns:c16="http://schemas.microsoft.com/office/drawing/2014/chart" uri="{C3380CC4-5D6E-409C-BE32-E72D297353CC}">
                      <c16:uniqueId val="{00000081-5D13-471E-9F67-10B19B8FF5BC}"/>
                    </c:ext>
                  </c:extLst>
                </c:dPt>
                <c:dPt>
                  <c:idx val="10"/>
                  <c:bubble3D val="0"/>
                  <c:spPr>
                    <a:solidFill>
                      <a:schemeClr val="accent5">
                        <a:lumMod val="60000"/>
                      </a:schemeClr>
                    </a:solidFill>
                    <a:ln w="19050">
                      <a:solidFill>
                        <a:schemeClr val="lt1"/>
                      </a:solidFill>
                    </a:ln>
                    <a:effectLst/>
                  </c:spPr>
                  <c:extLst xmlns:c15="http://schemas.microsoft.com/office/drawing/2012/chart">
                    <c:ext xmlns:c16="http://schemas.microsoft.com/office/drawing/2014/chart" uri="{C3380CC4-5D6E-409C-BE32-E72D297353CC}">
                      <c16:uniqueId val="{00000083-5D13-471E-9F67-10B19B8FF5BC}"/>
                    </c:ext>
                  </c:extLst>
                </c:dPt>
                <c:cat>
                  <c:strRef>
                    <c:extLst xmlns:c15="http://schemas.microsoft.com/office/drawing/2012/chart">
                      <c:ext xmlns:c15="http://schemas.microsoft.com/office/drawing/2012/chart" uri="{02D57815-91ED-43cb-92C2-25804820EDAC}">
                        <c15:formulaRef>
                          <c15:sqref>Completion!$A$4:$A$14</c15:sqref>
                        </c15:formulaRef>
                      </c:ext>
                    </c:extLst>
                    <c:strCache>
                      <c:ptCount val="11"/>
                      <c:pt idx="0">
                        <c:v>Cancelled</c:v>
                      </c:pt>
                      <c:pt idx="1">
                        <c:v>Client Dropped Out</c:v>
                      </c:pt>
                      <c:pt idx="2">
                        <c:v>Completed All Sessions</c:v>
                      </c:pt>
                      <c:pt idx="3">
                        <c:v>Completed Required Sessions</c:v>
                      </c:pt>
                      <c:pt idx="4">
                        <c:v>Completed Some Sessions</c:v>
                      </c:pt>
                      <c:pt idx="5">
                        <c:v>Deceased</c:v>
                      </c:pt>
                      <c:pt idx="6">
                        <c:v>None - Client Declined Service</c:v>
                      </c:pt>
                      <c:pt idx="7">
                        <c:v>None - Inappropriate Referral</c:v>
                      </c:pt>
                      <c:pt idx="8">
                        <c:v>None - Unable To Arrange</c:v>
                      </c:pt>
                      <c:pt idx="9">
                        <c:v>Other</c:v>
                      </c:pt>
                      <c:pt idx="10">
                        <c:v>(blank)</c:v>
                      </c:pt>
                    </c:strCache>
                  </c:strRef>
                </c:cat>
                <c:val>
                  <c:numRef>
                    <c:extLst xmlns:c15="http://schemas.microsoft.com/office/drawing/2012/chart">
                      <c:ext xmlns:c15="http://schemas.microsoft.com/office/drawing/2012/chart" uri="{02D57815-91ED-43cb-92C2-25804820EDAC}">
                        <c15:formulaRef>
                          <c15:sqref>Completion!$E$4:$E$14</c15:sqref>
                        </c15:formulaRef>
                      </c:ext>
                    </c:extLst>
                    <c:numCache>
                      <c:formatCode>General</c:formatCode>
                      <c:ptCount val="11"/>
                      <c:pt idx="0">
                        <c:v>1</c:v>
                      </c:pt>
                      <c:pt idx="1">
                        <c:v>5</c:v>
                      </c:pt>
                      <c:pt idx="2">
                        <c:v>52</c:v>
                      </c:pt>
                      <c:pt idx="3">
                        <c:v>27</c:v>
                      </c:pt>
                      <c:pt idx="4">
                        <c:v>15</c:v>
                      </c:pt>
                      <c:pt idx="5">
                        <c:v>3</c:v>
                      </c:pt>
                      <c:pt idx="6">
                        <c:v>8</c:v>
                      </c:pt>
                      <c:pt idx="7">
                        <c:v>24</c:v>
                      </c:pt>
                      <c:pt idx="8">
                        <c:v>14</c:v>
                      </c:pt>
                      <c:pt idx="9">
                        <c:v>4</c:v>
                      </c:pt>
                    </c:numCache>
                  </c:numRef>
                </c:val>
                <c:extLst xmlns:c15="http://schemas.microsoft.com/office/drawing/2012/chart">
                  <c:ext xmlns:c16="http://schemas.microsoft.com/office/drawing/2014/chart" uri="{C3380CC4-5D6E-409C-BE32-E72D297353CC}">
                    <c16:uniqueId val="{00000003-D8E4-42FE-A476-C8E7924B105F}"/>
                  </c:ext>
                </c:extLst>
              </c15:ser>
            </c15:filteredPieSeries>
          </c:ext>
        </c:extLst>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664D-4C59-8B88-2E40B167F545}"/>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664D-4C59-8B88-2E40B167F545}"/>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664D-4C59-8B88-2E40B167F545}"/>
              </c:ext>
            </c:extLst>
          </c:dPt>
          <c:dLbls>
            <c:spPr>
              <a:noFill/>
              <a:ln>
                <a:noFill/>
              </a:ln>
              <a:effectLst/>
            </c:spPr>
            <c:txPr>
              <a:bodyPr rot="0" spcFirstLastPara="1" vertOverflow="ellipsis" vert="horz" wrap="square" lIns="38100" tIns="19050" rIns="38100" bIns="19050" anchor="ctr" anchorCtr="1">
                <a:spAutoFit/>
              </a:bodyPr>
              <a:lstStyle/>
              <a:p>
                <a:pPr>
                  <a:defRPr sz="2800" b="0" i="0" u="none" strike="noStrike" kern="1200" baseline="0">
                    <a:solidFill>
                      <a:srgbClr val="002060"/>
                    </a:solidFill>
                    <a:latin typeface="+mn-lt"/>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multiLvlStrRef>
              <c:f>Sheet1!$B$1:$D$2</c:f>
              <c:multiLvlStrCache>
                <c:ptCount val="3"/>
                <c:lvl>
                  <c:pt idx="0">
                    <c:v>No</c:v>
                  </c:pt>
                  <c:pt idx="1">
                    <c:v>Sometimes</c:v>
                  </c:pt>
                  <c:pt idx="2">
                    <c:v>Yes</c:v>
                  </c:pt>
                </c:lvl>
                <c:lvl>
                  <c:pt idx="0">
                    <c:v>Were the sessions beneficial?</c:v>
                  </c:pt>
                </c:lvl>
              </c:multiLvlStrCache>
            </c:multiLvlStrRef>
          </c:cat>
          <c:val>
            <c:numRef>
              <c:f>Sheet1!$B$3:$D$3</c:f>
              <c:numCache>
                <c:formatCode>General</c:formatCode>
                <c:ptCount val="3"/>
                <c:pt idx="0">
                  <c:v>1</c:v>
                </c:pt>
                <c:pt idx="1">
                  <c:v>9</c:v>
                </c:pt>
                <c:pt idx="2">
                  <c:v>95</c:v>
                </c:pt>
              </c:numCache>
            </c:numRef>
          </c:val>
          <c:extLst>
            <c:ext xmlns:c16="http://schemas.microsoft.com/office/drawing/2014/chart" uri="{C3380CC4-5D6E-409C-BE32-E72D297353CC}">
              <c16:uniqueId val="{00000006-664D-4C59-8B88-2E40B167F545}"/>
            </c:ext>
          </c:extLst>
        </c:ser>
        <c:ser>
          <c:idx val="1"/>
          <c:order val="1"/>
          <c:dPt>
            <c:idx val="0"/>
            <c:bubble3D val="0"/>
            <c:spPr>
              <a:solidFill>
                <a:schemeClr val="accent1"/>
              </a:solidFill>
              <a:ln w="19050">
                <a:solidFill>
                  <a:schemeClr val="lt1"/>
                </a:solidFill>
              </a:ln>
              <a:effectLst/>
            </c:spPr>
            <c:extLst>
              <c:ext xmlns:c16="http://schemas.microsoft.com/office/drawing/2014/chart" uri="{C3380CC4-5D6E-409C-BE32-E72D297353CC}">
                <c16:uniqueId val="{00000008-664D-4C59-8B88-2E40B167F545}"/>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A-664D-4C59-8B88-2E40B167F545}"/>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C-664D-4C59-8B88-2E40B167F545}"/>
              </c:ext>
            </c:extLst>
          </c:dPt>
          <c:cat>
            <c:multiLvlStrRef>
              <c:f>Sheet1!$B$1:$D$2</c:f>
              <c:multiLvlStrCache>
                <c:ptCount val="3"/>
                <c:lvl>
                  <c:pt idx="0">
                    <c:v>No</c:v>
                  </c:pt>
                  <c:pt idx="1">
                    <c:v>Sometimes</c:v>
                  </c:pt>
                  <c:pt idx="2">
                    <c:v>Yes</c:v>
                  </c:pt>
                </c:lvl>
                <c:lvl>
                  <c:pt idx="0">
                    <c:v>Were the sessions beneficial?</c:v>
                  </c:pt>
                </c:lvl>
              </c:multiLvlStrCache>
            </c:multiLvlStrRef>
          </c:cat>
          <c:val>
            <c:numRef>
              <c:f>Sheet1!$B$4:$D$4</c:f>
              <c:numCache>
                <c:formatCode>0%</c:formatCode>
                <c:ptCount val="3"/>
                <c:pt idx="0">
                  <c:v>9.5238095238095247E-3</c:v>
                </c:pt>
                <c:pt idx="1">
                  <c:v>8.5714285714285715E-2</c:v>
                </c:pt>
                <c:pt idx="2">
                  <c:v>0.90476190476190477</c:v>
                </c:pt>
              </c:numCache>
            </c:numRef>
          </c:val>
          <c:extLst>
            <c:ext xmlns:c16="http://schemas.microsoft.com/office/drawing/2014/chart" uri="{C3380CC4-5D6E-409C-BE32-E72D297353CC}">
              <c16:uniqueId val="{0000000D-664D-4C59-8B88-2E40B167F545}"/>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2252-445A-A6B8-60F7B769B1A5}"/>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2252-445A-A6B8-60F7B769B1A5}"/>
              </c:ext>
            </c:extLst>
          </c:dPt>
          <c:dLbls>
            <c:spPr>
              <a:noFill/>
              <a:ln>
                <a:noFill/>
              </a:ln>
              <a:effectLst/>
            </c:spPr>
            <c:txPr>
              <a:bodyPr rot="0" spcFirstLastPara="1" vertOverflow="ellipsis" vert="horz" wrap="square" lIns="38100" tIns="19050" rIns="38100" bIns="19050" anchor="ctr" anchorCtr="1">
                <a:spAutoFit/>
              </a:bodyPr>
              <a:lstStyle/>
              <a:p>
                <a:pPr>
                  <a:defRPr sz="4000" b="0" i="0" u="none" strike="noStrike" kern="1200" baseline="0">
                    <a:solidFill>
                      <a:srgbClr val="00B0F0"/>
                    </a:solidFill>
                    <a:latin typeface="+mn-lt"/>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multiLvlStrRef>
              <c:f>Sheet1!$E$1:$F$2</c:f>
              <c:multiLvlStrCache>
                <c:ptCount val="2"/>
                <c:lvl>
                  <c:pt idx="0">
                    <c:v>Good</c:v>
                  </c:pt>
                  <c:pt idx="1">
                    <c:v>Neither Good Or Bad</c:v>
                  </c:pt>
                </c:lvl>
                <c:lvl>
                  <c:pt idx="0">
                    <c:v>What do you think about the quality of the service?</c:v>
                  </c:pt>
                </c:lvl>
              </c:multiLvlStrCache>
            </c:multiLvlStrRef>
          </c:cat>
          <c:val>
            <c:numRef>
              <c:f>Sheet1!$E$3:$F$3</c:f>
              <c:numCache>
                <c:formatCode>General</c:formatCode>
                <c:ptCount val="2"/>
                <c:pt idx="0">
                  <c:v>99</c:v>
                </c:pt>
                <c:pt idx="1">
                  <c:v>6</c:v>
                </c:pt>
              </c:numCache>
            </c:numRef>
          </c:val>
          <c:extLst>
            <c:ext xmlns:c16="http://schemas.microsoft.com/office/drawing/2014/chart" uri="{C3380CC4-5D6E-409C-BE32-E72D297353CC}">
              <c16:uniqueId val="{00000004-2252-445A-A6B8-60F7B769B1A5}"/>
            </c:ext>
          </c:extLst>
        </c:ser>
        <c:ser>
          <c:idx val="1"/>
          <c:order val="1"/>
          <c:dPt>
            <c:idx val="0"/>
            <c:bubble3D val="0"/>
            <c:spPr>
              <a:solidFill>
                <a:schemeClr val="accent1"/>
              </a:solidFill>
              <a:ln w="19050">
                <a:solidFill>
                  <a:schemeClr val="lt1"/>
                </a:solidFill>
              </a:ln>
              <a:effectLst/>
            </c:spPr>
            <c:extLst>
              <c:ext xmlns:c16="http://schemas.microsoft.com/office/drawing/2014/chart" uri="{C3380CC4-5D6E-409C-BE32-E72D297353CC}">
                <c16:uniqueId val="{00000006-2252-445A-A6B8-60F7B769B1A5}"/>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8-2252-445A-A6B8-60F7B769B1A5}"/>
              </c:ext>
            </c:extLst>
          </c:dPt>
          <c:cat>
            <c:multiLvlStrRef>
              <c:f>Sheet1!$E$1:$F$2</c:f>
              <c:multiLvlStrCache>
                <c:ptCount val="2"/>
                <c:lvl>
                  <c:pt idx="0">
                    <c:v>Good</c:v>
                  </c:pt>
                  <c:pt idx="1">
                    <c:v>Neither Good Or Bad</c:v>
                  </c:pt>
                </c:lvl>
                <c:lvl>
                  <c:pt idx="0">
                    <c:v>What do you think about the quality of the service?</c:v>
                  </c:pt>
                </c:lvl>
              </c:multiLvlStrCache>
            </c:multiLvlStrRef>
          </c:cat>
          <c:val>
            <c:numRef>
              <c:f>Sheet1!$E$4:$F$4</c:f>
              <c:numCache>
                <c:formatCode>0%</c:formatCode>
                <c:ptCount val="2"/>
                <c:pt idx="0">
                  <c:v>0.94285714285714284</c:v>
                </c:pt>
                <c:pt idx="1">
                  <c:v>5.7142857142857141E-2</c:v>
                </c:pt>
              </c:numCache>
            </c:numRef>
          </c:val>
          <c:extLst>
            <c:ext xmlns:c16="http://schemas.microsoft.com/office/drawing/2014/chart" uri="{C3380CC4-5D6E-409C-BE32-E72D297353CC}">
              <c16:uniqueId val="{00000009-2252-445A-A6B8-60F7B769B1A5}"/>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manualLayout>
          <c:xMode val="edge"/>
          <c:yMode val="edge"/>
          <c:x val="5.7036502453037527E-2"/>
          <c:y val="0.77337447209525945"/>
          <c:w val="0.91361411491637179"/>
          <c:h val="0.21326768220194547"/>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rtl="0">
              <a:defRPr lang="en-GB" sz="4400" b="0" i="0" u="none" strike="noStrike" kern="1200" spc="0" baseline="0">
                <a:solidFill>
                  <a:srgbClr val="FFFF00"/>
                </a:solidFill>
                <a:latin typeface="+mn-lt"/>
                <a:ea typeface="+mn-ea"/>
                <a:cs typeface="+mn-cs"/>
              </a:defRPr>
            </a:pPr>
            <a:r>
              <a:rPr lang="en-GB" sz="2800" b="0" i="0" u="none" strike="noStrike" kern="1200" spc="0" baseline="0" dirty="0">
                <a:solidFill>
                  <a:srgbClr val="FFFF00"/>
                </a:solidFill>
                <a:latin typeface="+mn-lt"/>
                <a:ea typeface="+mn-ea"/>
                <a:cs typeface="+mn-cs"/>
              </a:rPr>
              <a:t>Referrals by postcode </a:t>
            </a:r>
          </a:p>
        </c:rich>
      </c:tx>
      <c:layout>
        <c:manualLayout>
          <c:xMode val="edge"/>
          <c:yMode val="edge"/>
          <c:x val="0.63890911617985202"/>
          <c:y val="3.4005078934774537E-2"/>
        </c:manualLayout>
      </c:layout>
      <c:overlay val="0"/>
      <c:spPr>
        <a:noFill/>
        <a:ln>
          <a:noFill/>
        </a:ln>
        <a:effectLst/>
      </c:spPr>
      <c:txPr>
        <a:bodyPr rot="0" spcFirstLastPara="1" vertOverflow="ellipsis" vert="horz" wrap="square" anchor="ctr" anchorCtr="1"/>
        <a:lstStyle/>
        <a:p>
          <a:pPr algn="ctr" rtl="0">
            <a:defRPr lang="en-GB" sz="4400" b="0" i="0" u="none" strike="noStrike" kern="1200" spc="0" baseline="0">
              <a:solidFill>
                <a:srgbClr val="FFFF00"/>
              </a:solidFill>
              <a:latin typeface="+mn-lt"/>
              <a:ea typeface="+mn-ea"/>
              <a:cs typeface="+mn-cs"/>
            </a:defRPr>
          </a:pPr>
          <a:endParaRPr lang="en-US"/>
        </a:p>
      </c:txPr>
    </c:title>
    <c:autoTitleDeleted val="0"/>
    <c:plotArea>
      <c:layout>
        <c:manualLayout>
          <c:layoutTarget val="inner"/>
          <c:xMode val="edge"/>
          <c:yMode val="edge"/>
          <c:x val="8.321919408119916E-4"/>
          <c:y val="0.15836023952621239"/>
          <c:w val="0.82502260898506985"/>
          <c:h val="0.81966179305216968"/>
        </c:manualLayout>
      </c:layout>
      <c:pieChart>
        <c:varyColors val="1"/>
        <c:ser>
          <c:idx val="5"/>
          <c:order val="5"/>
          <c:dPt>
            <c:idx val="0"/>
            <c:bubble3D val="0"/>
            <c:spPr>
              <a:solidFill>
                <a:schemeClr val="accent1"/>
              </a:solidFill>
              <a:ln w="19050">
                <a:solidFill>
                  <a:schemeClr val="lt1"/>
                </a:solidFill>
              </a:ln>
              <a:effectLst/>
            </c:spPr>
            <c:extLst>
              <c:ext xmlns:c16="http://schemas.microsoft.com/office/drawing/2014/chart" uri="{C3380CC4-5D6E-409C-BE32-E72D297353CC}">
                <c16:uniqueId val="{00000001-4993-4316-BF6C-363F222924F2}"/>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4993-4316-BF6C-363F222924F2}"/>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4993-4316-BF6C-363F222924F2}"/>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4993-4316-BF6C-363F222924F2}"/>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4993-4316-BF6C-363F222924F2}"/>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4993-4316-BF6C-363F222924F2}"/>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4993-4316-BF6C-363F222924F2}"/>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F-4993-4316-BF6C-363F222924F2}"/>
              </c:ext>
            </c:extLst>
          </c:dPt>
          <c:dPt>
            <c:idx val="8"/>
            <c:bubble3D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11-4993-4316-BF6C-363F222924F2}"/>
              </c:ext>
            </c:extLst>
          </c:dPt>
          <c:dPt>
            <c:idx val="9"/>
            <c:bubble3D val="0"/>
            <c:spPr>
              <a:solidFill>
                <a:schemeClr val="accent4">
                  <a:lumMod val="60000"/>
                </a:schemeClr>
              </a:solidFill>
              <a:ln w="19050">
                <a:solidFill>
                  <a:schemeClr val="lt1"/>
                </a:solidFill>
              </a:ln>
              <a:effectLst/>
            </c:spPr>
            <c:extLst>
              <c:ext xmlns:c16="http://schemas.microsoft.com/office/drawing/2014/chart" uri="{C3380CC4-5D6E-409C-BE32-E72D297353CC}">
                <c16:uniqueId val="{00000013-4993-4316-BF6C-363F222924F2}"/>
              </c:ext>
            </c:extLst>
          </c:dPt>
          <c:dPt>
            <c:idx val="10"/>
            <c:bubble3D val="0"/>
            <c:spPr>
              <a:solidFill>
                <a:schemeClr val="accent5">
                  <a:lumMod val="60000"/>
                </a:schemeClr>
              </a:solidFill>
              <a:ln w="19050">
                <a:solidFill>
                  <a:schemeClr val="lt1"/>
                </a:solidFill>
              </a:ln>
              <a:effectLst/>
            </c:spPr>
            <c:extLst>
              <c:ext xmlns:c16="http://schemas.microsoft.com/office/drawing/2014/chart" uri="{C3380CC4-5D6E-409C-BE32-E72D297353CC}">
                <c16:uniqueId val="{00000015-4993-4316-BF6C-363F222924F2}"/>
              </c:ext>
            </c:extLst>
          </c:dPt>
          <c:dPt>
            <c:idx val="11"/>
            <c:bubble3D val="0"/>
            <c:spPr>
              <a:solidFill>
                <a:schemeClr val="accent6">
                  <a:lumMod val="60000"/>
                </a:schemeClr>
              </a:solidFill>
              <a:ln w="19050">
                <a:solidFill>
                  <a:schemeClr val="lt1"/>
                </a:solidFill>
              </a:ln>
              <a:effectLst/>
            </c:spPr>
            <c:extLst>
              <c:ext xmlns:c16="http://schemas.microsoft.com/office/drawing/2014/chart" uri="{C3380CC4-5D6E-409C-BE32-E72D297353CC}">
                <c16:uniqueId val="{00000017-4993-4316-BF6C-363F222924F2}"/>
              </c:ext>
            </c:extLst>
          </c:dPt>
          <c:dPt>
            <c:idx val="12"/>
            <c:bubble3D val="0"/>
            <c:spPr>
              <a:solidFill>
                <a:schemeClr val="accent1">
                  <a:lumMod val="80000"/>
                  <a:lumOff val="20000"/>
                </a:schemeClr>
              </a:solidFill>
              <a:ln w="19050">
                <a:solidFill>
                  <a:schemeClr val="lt1"/>
                </a:solidFill>
              </a:ln>
              <a:effectLst/>
            </c:spPr>
            <c:extLst>
              <c:ext xmlns:c16="http://schemas.microsoft.com/office/drawing/2014/chart" uri="{C3380CC4-5D6E-409C-BE32-E72D297353CC}">
                <c16:uniqueId val="{00000019-4993-4316-BF6C-363F222924F2}"/>
              </c:ext>
            </c:extLst>
          </c:dPt>
          <c:dPt>
            <c:idx val="13"/>
            <c:bubble3D val="0"/>
            <c:spPr>
              <a:solidFill>
                <a:schemeClr val="accent2">
                  <a:lumMod val="80000"/>
                  <a:lumOff val="20000"/>
                </a:schemeClr>
              </a:solidFill>
              <a:ln w="19050">
                <a:solidFill>
                  <a:schemeClr val="lt1"/>
                </a:solidFill>
              </a:ln>
              <a:effectLst/>
            </c:spPr>
            <c:extLst>
              <c:ext xmlns:c16="http://schemas.microsoft.com/office/drawing/2014/chart" uri="{C3380CC4-5D6E-409C-BE32-E72D297353CC}">
                <c16:uniqueId val="{0000001B-4993-4316-BF6C-363F222924F2}"/>
              </c:ext>
            </c:extLst>
          </c:dPt>
          <c:dPt>
            <c:idx val="14"/>
            <c:bubble3D val="0"/>
            <c:spPr>
              <a:solidFill>
                <a:schemeClr val="accent3">
                  <a:lumMod val="80000"/>
                  <a:lumOff val="20000"/>
                </a:schemeClr>
              </a:solidFill>
              <a:ln w="19050">
                <a:solidFill>
                  <a:schemeClr val="lt1"/>
                </a:solidFill>
              </a:ln>
              <a:effectLst/>
            </c:spPr>
            <c:extLst>
              <c:ext xmlns:c16="http://schemas.microsoft.com/office/drawing/2014/chart" uri="{C3380CC4-5D6E-409C-BE32-E72D297353CC}">
                <c16:uniqueId val="{0000001D-4993-4316-BF6C-363F222924F2}"/>
              </c:ext>
            </c:extLst>
          </c:dPt>
          <c:dPt>
            <c:idx val="15"/>
            <c:bubble3D val="0"/>
            <c:spPr>
              <a:solidFill>
                <a:schemeClr val="accent4">
                  <a:lumMod val="80000"/>
                  <a:lumOff val="20000"/>
                </a:schemeClr>
              </a:solidFill>
              <a:ln w="19050">
                <a:solidFill>
                  <a:schemeClr val="lt1"/>
                </a:solidFill>
              </a:ln>
              <a:effectLst/>
            </c:spPr>
            <c:extLst>
              <c:ext xmlns:c16="http://schemas.microsoft.com/office/drawing/2014/chart" uri="{C3380CC4-5D6E-409C-BE32-E72D297353CC}">
                <c16:uniqueId val="{0000001F-4993-4316-BF6C-363F222924F2}"/>
              </c:ext>
            </c:extLst>
          </c:dPt>
          <c:dPt>
            <c:idx val="16"/>
            <c:bubble3D val="0"/>
            <c:spPr>
              <a:solidFill>
                <a:schemeClr val="accent5">
                  <a:lumMod val="80000"/>
                  <a:lumOff val="20000"/>
                </a:schemeClr>
              </a:solidFill>
              <a:ln w="19050">
                <a:solidFill>
                  <a:schemeClr val="lt1"/>
                </a:solidFill>
              </a:ln>
              <a:effectLst/>
            </c:spPr>
            <c:extLst>
              <c:ext xmlns:c16="http://schemas.microsoft.com/office/drawing/2014/chart" uri="{C3380CC4-5D6E-409C-BE32-E72D297353CC}">
                <c16:uniqueId val="{00000021-4993-4316-BF6C-363F222924F2}"/>
              </c:ext>
            </c:extLst>
          </c:dPt>
          <c:dPt>
            <c:idx val="17"/>
            <c:bubble3D val="0"/>
            <c:spPr>
              <a:solidFill>
                <a:schemeClr val="accent6">
                  <a:lumMod val="80000"/>
                  <a:lumOff val="20000"/>
                </a:schemeClr>
              </a:solidFill>
              <a:ln w="19050">
                <a:solidFill>
                  <a:schemeClr val="lt1"/>
                </a:solidFill>
              </a:ln>
              <a:effectLst/>
            </c:spPr>
            <c:extLst>
              <c:ext xmlns:c16="http://schemas.microsoft.com/office/drawing/2014/chart" uri="{C3380CC4-5D6E-409C-BE32-E72D297353CC}">
                <c16:uniqueId val="{00000023-4993-4316-BF6C-363F222924F2}"/>
              </c:ext>
            </c:extLst>
          </c:dPt>
          <c:dPt>
            <c:idx val="18"/>
            <c:bubble3D val="0"/>
            <c:spPr>
              <a:solidFill>
                <a:schemeClr val="accent1">
                  <a:lumMod val="80000"/>
                </a:schemeClr>
              </a:solidFill>
              <a:ln w="19050">
                <a:solidFill>
                  <a:schemeClr val="lt1"/>
                </a:solidFill>
              </a:ln>
              <a:effectLst/>
            </c:spPr>
            <c:extLst>
              <c:ext xmlns:c16="http://schemas.microsoft.com/office/drawing/2014/chart" uri="{C3380CC4-5D6E-409C-BE32-E72D297353CC}">
                <c16:uniqueId val="{00000025-4993-4316-BF6C-363F222924F2}"/>
              </c:ext>
            </c:extLst>
          </c:dPt>
          <c:dPt>
            <c:idx val="19"/>
            <c:bubble3D val="0"/>
            <c:spPr>
              <a:solidFill>
                <a:schemeClr val="accent2">
                  <a:lumMod val="80000"/>
                </a:schemeClr>
              </a:solidFill>
              <a:ln w="19050">
                <a:solidFill>
                  <a:schemeClr val="lt1"/>
                </a:solidFill>
              </a:ln>
              <a:effectLst/>
            </c:spPr>
            <c:extLst>
              <c:ext xmlns:c16="http://schemas.microsoft.com/office/drawing/2014/chart" uri="{C3380CC4-5D6E-409C-BE32-E72D297353CC}">
                <c16:uniqueId val="{00000027-4993-4316-BF6C-363F222924F2}"/>
              </c:ext>
            </c:extLst>
          </c:dPt>
          <c:dPt>
            <c:idx val="20"/>
            <c:bubble3D val="0"/>
            <c:spPr>
              <a:solidFill>
                <a:schemeClr val="accent3">
                  <a:lumMod val="80000"/>
                </a:schemeClr>
              </a:solidFill>
              <a:ln w="19050">
                <a:solidFill>
                  <a:schemeClr val="lt1"/>
                </a:solidFill>
              </a:ln>
              <a:effectLst/>
            </c:spPr>
            <c:extLst>
              <c:ext xmlns:c16="http://schemas.microsoft.com/office/drawing/2014/chart" uri="{C3380CC4-5D6E-409C-BE32-E72D297353CC}">
                <c16:uniqueId val="{00000029-4993-4316-BF6C-363F222924F2}"/>
              </c:ext>
            </c:extLst>
          </c:dPt>
          <c:dPt>
            <c:idx val="21"/>
            <c:bubble3D val="0"/>
            <c:spPr>
              <a:solidFill>
                <a:schemeClr val="accent4">
                  <a:lumMod val="80000"/>
                </a:schemeClr>
              </a:solidFill>
              <a:ln w="19050">
                <a:solidFill>
                  <a:schemeClr val="lt1"/>
                </a:solidFill>
              </a:ln>
              <a:effectLst/>
            </c:spPr>
            <c:extLst>
              <c:ext xmlns:c16="http://schemas.microsoft.com/office/drawing/2014/chart" uri="{C3380CC4-5D6E-409C-BE32-E72D297353CC}">
                <c16:uniqueId val="{0000002B-4993-4316-BF6C-363F222924F2}"/>
              </c:ext>
            </c:extLst>
          </c:dPt>
          <c:dPt>
            <c:idx val="22"/>
            <c:bubble3D val="0"/>
            <c:spPr>
              <a:solidFill>
                <a:schemeClr val="accent5">
                  <a:lumMod val="80000"/>
                </a:schemeClr>
              </a:solidFill>
              <a:ln w="19050">
                <a:solidFill>
                  <a:schemeClr val="lt1"/>
                </a:solidFill>
              </a:ln>
              <a:effectLst/>
            </c:spPr>
            <c:extLst>
              <c:ext xmlns:c16="http://schemas.microsoft.com/office/drawing/2014/chart" uri="{C3380CC4-5D6E-409C-BE32-E72D297353CC}">
                <c16:uniqueId val="{0000002D-4993-4316-BF6C-363F222924F2}"/>
              </c:ext>
            </c:extLst>
          </c:dPt>
          <c:dLbls>
            <c:dLbl>
              <c:idx val="17"/>
              <c:delete val="1"/>
              <c:extLst>
                <c:ext xmlns:c15="http://schemas.microsoft.com/office/drawing/2012/chart" uri="{CE6537A1-D6FC-4f65-9D91-7224C49458BB}"/>
                <c:ext xmlns:c16="http://schemas.microsoft.com/office/drawing/2014/chart" uri="{C3380CC4-5D6E-409C-BE32-E72D297353CC}">
                  <c16:uniqueId val="{00000023-4993-4316-BF6C-363F222924F2}"/>
                </c:ext>
              </c:extLst>
            </c:dLbl>
            <c:dLbl>
              <c:idx val="19"/>
              <c:delete val="1"/>
              <c:extLst>
                <c:ext xmlns:c15="http://schemas.microsoft.com/office/drawing/2012/chart" uri="{CE6537A1-D6FC-4f65-9D91-7224C49458BB}"/>
                <c:ext xmlns:c16="http://schemas.microsoft.com/office/drawing/2014/chart" uri="{C3380CC4-5D6E-409C-BE32-E72D297353CC}">
                  <c16:uniqueId val="{00000027-4993-4316-BF6C-363F222924F2}"/>
                </c:ext>
              </c:extLst>
            </c:dLbl>
            <c:dLbl>
              <c:idx val="20"/>
              <c:delete val="1"/>
              <c:extLst>
                <c:ext xmlns:c15="http://schemas.microsoft.com/office/drawing/2012/chart" uri="{CE6537A1-D6FC-4f65-9D91-7224C49458BB}"/>
                <c:ext xmlns:c16="http://schemas.microsoft.com/office/drawing/2014/chart" uri="{C3380CC4-5D6E-409C-BE32-E72D297353CC}">
                  <c16:uniqueId val="{00000029-4993-4316-BF6C-363F222924F2}"/>
                </c:ext>
              </c:extLst>
            </c:dLbl>
            <c:dLbl>
              <c:idx val="21"/>
              <c:delete val="1"/>
              <c:extLst>
                <c:ext xmlns:c15="http://schemas.microsoft.com/office/drawing/2012/chart" uri="{CE6537A1-D6FC-4f65-9D91-7224C49458BB}"/>
                <c:ext xmlns:c16="http://schemas.microsoft.com/office/drawing/2014/chart" uri="{C3380CC4-5D6E-409C-BE32-E72D297353CC}">
                  <c16:uniqueId val="{0000002B-4993-4316-BF6C-363F222924F2}"/>
                </c:ext>
              </c:extLst>
            </c:dLbl>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rgbClr val="FFFF00"/>
                    </a:solidFill>
                    <a:latin typeface="+mn-lt"/>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'Demographic '!$A$51:$A$73</c:f>
              <c:strCache>
                <c:ptCount val="23"/>
                <c:pt idx="0">
                  <c:v>Postcode</c:v>
                </c:pt>
                <c:pt idx="1">
                  <c:v>SW1W</c:v>
                </c:pt>
                <c:pt idx="2">
                  <c:v>SW1P</c:v>
                </c:pt>
                <c:pt idx="3">
                  <c:v>SW1X</c:v>
                </c:pt>
                <c:pt idx="4">
                  <c:v>SW3</c:v>
                </c:pt>
                <c:pt idx="5">
                  <c:v>SW5</c:v>
                </c:pt>
                <c:pt idx="6">
                  <c:v>SW6</c:v>
                </c:pt>
                <c:pt idx="7">
                  <c:v>SW7</c:v>
                </c:pt>
                <c:pt idx="8">
                  <c:v>SW10</c:v>
                </c:pt>
                <c:pt idx="9">
                  <c:v>W1J</c:v>
                </c:pt>
                <c:pt idx="10">
                  <c:v>W2</c:v>
                </c:pt>
                <c:pt idx="11">
                  <c:v>W8</c:v>
                </c:pt>
                <c:pt idx="12">
                  <c:v>W9</c:v>
                </c:pt>
                <c:pt idx="13">
                  <c:v>W10</c:v>
                </c:pt>
                <c:pt idx="14">
                  <c:v>W11</c:v>
                </c:pt>
                <c:pt idx="15">
                  <c:v>W14</c:v>
                </c:pt>
                <c:pt idx="16">
                  <c:v>NW1</c:v>
                </c:pt>
                <c:pt idx="17">
                  <c:v>NW2</c:v>
                </c:pt>
                <c:pt idx="18">
                  <c:v>NW6</c:v>
                </c:pt>
                <c:pt idx="19">
                  <c:v>NW8</c:v>
                </c:pt>
                <c:pt idx="20">
                  <c:v>NW9</c:v>
                </c:pt>
                <c:pt idx="21">
                  <c:v>NW10</c:v>
                </c:pt>
                <c:pt idx="22">
                  <c:v>OTHER</c:v>
                </c:pt>
              </c:strCache>
            </c:strRef>
          </c:cat>
          <c:val>
            <c:numRef>
              <c:f>'Demographic '!$G$51:$G$73</c:f>
              <c:numCache>
                <c:formatCode>0%</c:formatCode>
                <c:ptCount val="23"/>
                <c:pt idx="1">
                  <c:v>4.5300113250283129E-3</c:v>
                </c:pt>
                <c:pt idx="2">
                  <c:v>0</c:v>
                </c:pt>
                <c:pt idx="3">
                  <c:v>4.5300113250283129E-3</c:v>
                </c:pt>
                <c:pt idx="4">
                  <c:v>0.11551528878822197</c:v>
                </c:pt>
                <c:pt idx="5">
                  <c:v>9.0600226500566247E-2</c:v>
                </c:pt>
                <c:pt idx="6">
                  <c:v>9.0600226500566258E-3</c:v>
                </c:pt>
                <c:pt idx="7">
                  <c:v>4.9830124575311441E-2</c:v>
                </c:pt>
                <c:pt idx="8">
                  <c:v>0.10419026047565119</c:v>
                </c:pt>
                <c:pt idx="9">
                  <c:v>0</c:v>
                </c:pt>
                <c:pt idx="10">
                  <c:v>7.5877689694224232E-2</c:v>
                </c:pt>
                <c:pt idx="11">
                  <c:v>4.8697621744054363E-2</c:v>
                </c:pt>
                <c:pt idx="12">
                  <c:v>8.0407701019252542E-2</c:v>
                </c:pt>
                <c:pt idx="13">
                  <c:v>0.19479048697621745</c:v>
                </c:pt>
                <c:pt idx="14">
                  <c:v>0.1710079275198188</c:v>
                </c:pt>
                <c:pt idx="15">
                  <c:v>2.491506228765572E-2</c:v>
                </c:pt>
                <c:pt idx="16">
                  <c:v>1.1325028312570782E-3</c:v>
                </c:pt>
                <c:pt idx="17">
                  <c:v>0</c:v>
                </c:pt>
                <c:pt idx="18">
                  <c:v>5.6625141562853904E-3</c:v>
                </c:pt>
                <c:pt idx="19">
                  <c:v>3.3975084937712344E-3</c:v>
                </c:pt>
                <c:pt idx="20">
                  <c:v>0</c:v>
                </c:pt>
                <c:pt idx="21">
                  <c:v>5.6625141562853904E-3</c:v>
                </c:pt>
                <c:pt idx="22">
                  <c:v>1.0192525481313703E-2</c:v>
                </c:pt>
              </c:numCache>
            </c:numRef>
          </c:val>
          <c:extLst>
            <c:ext xmlns:c16="http://schemas.microsoft.com/office/drawing/2014/chart" uri="{C3380CC4-5D6E-409C-BE32-E72D297353CC}">
              <c16:uniqueId val="{0000002E-4993-4316-BF6C-363F222924F2}"/>
            </c:ext>
          </c:extLst>
        </c:ser>
        <c:dLbls>
          <c:showLegendKey val="0"/>
          <c:showVal val="0"/>
          <c:showCatName val="0"/>
          <c:showSerName val="0"/>
          <c:showPercent val="0"/>
          <c:showBubbleSize val="0"/>
          <c:showLeaderLines val="1"/>
        </c:dLbls>
        <c:firstSliceAng val="0"/>
        <c:extLst>
          <c:ext xmlns:c15="http://schemas.microsoft.com/office/drawing/2012/chart" uri="{02D57815-91ED-43cb-92C2-25804820EDAC}">
            <c15:filteredPieSeries>
              <c15: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30-4993-4316-BF6C-363F222924F2}"/>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32-4993-4316-BF6C-363F222924F2}"/>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34-4993-4316-BF6C-363F222924F2}"/>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36-4993-4316-BF6C-363F222924F2}"/>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38-4993-4316-BF6C-363F222924F2}"/>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3A-4993-4316-BF6C-363F222924F2}"/>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3C-4993-4316-BF6C-363F222924F2}"/>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3E-4993-4316-BF6C-363F222924F2}"/>
                    </c:ext>
                  </c:extLst>
                </c:dPt>
                <c:dPt>
                  <c:idx val="8"/>
                  <c:bubble3D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40-4993-4316-BF6C-363F222924F2}"/>
                    </c:ext>
                  </c:extLst>
                </c:dPt>
                <c:dPt>
                  <c:idx val="9"/>
                  <c:bubble3D val="0"/>
                  <c:spPr>
                    <a:solidFill>
                      <a:schemeClr val="accent4">
                        <a:lumMod val="60000"/>
                      </a:schemeClr>
                    </a:solidFill>
                    <a:ln w="19050">
                      <a:solidFill>
                        <a:schemeClr val="lt1"/>
                      </a:solidFill>
                    </a:ln>
                    <a:effectLst/>
                  </c:spPr>
                  <c:extLst>
                    <c:ext xmlns:c16="http://schemas.microsoft.com/office/drawing/2014/chart" uri="{C3380CC4-5D6E-409C-BE32-E72D297353CC}">
                      <c16:uniqueId val="{00000042-4993-4316-BF6C-363F222924F2}"/>
                    </c:ext>
                  </c:extLst>
                </c:dPt>
                <c:dPt>
                  <c:idx val="10"/>
                  <c:bubble3D val="0"/>
                  <c:spPr>
                    <a:solidFill>
                      <a:schemeClr val="accent5">
                        <a:lumMod val="60000"/>
                      </a:schemeClr>
                    </a:solidFill>
                    <a:ln w="19050">
                      <a:solidFill>
                        <a:schemeClr val="lt1"/>
                      </a:solidFill>
                    </a:ln>
                    <a:effectLst/>
                  </c:spPr>
                  <c:extLst>
                    <c:ext xmlns:c16="http://schemas.microsoft.com/office/drawing/2014/chart" uri="{C3380CC4-5D6E-409C-BE32-E72D297353CC}">
                      <c16:uniqueId val="{00000044-4993-4316-BF6C-363F222924F2}"/>
                    </c:ext>
                  </c:extLst>
                </c:dPt>
                <c:dPt>
                  <c:idx val="11"/>
                  <c:bubble3D val="0"/>
                  <c:spPr>
                    <a:solidFill>
                      <a:schemeClr val="accent6">
                        <a:lumMod val="60000"/>
                      </a:schemeClr>
                    </a:solidFill>
                    <a:ln w="19050">
                      <a:solidFill>
                        <a:schemeClr val="lt1"/>
                      </a:solidFill>
                    </a:ln>
                    <a:effectLst/>
                  </c:spPr>
                  <c:extLst>
                    <c:ext xmlns:c16="http://schemas.microsoft.com/office/drawing/2014/chart" uri="{C3380CC4-5D6E-409C-BE32-E72D297353CC}">
                      <c16:uniqueId val="{00000046-4993-4316-BF6C-363F222924F2}"/>
                    </c:ext>
                  </c:extLst>
                </c:dPt>
                <c:dPt>
                  <c:idx val="12"/>
                  <c:bubble3D val="0"/>
                  <c:spPr>
                    <a:solidFill>
                      <a:schemeClr val="accent1">
                        <a:lumMod val="80000"/>
                        <a:lumOff val="20000"/>
                      </a:schemeClr>
                    </a:solidFill>
                    <a:ln w="19050">
                      <a:solidFill>
                        <a:schemeClr val="lt1"/>
                      </a:solidFill>
                    </a:ln>
                    <a:effectLst/>
                  </c:spPr>
                  <c:extLst>
                    <c:ext xmlns:c16="http://schemas.microsoft.com/office/drawing/2014/chart" uri="{C3380CC4-5D6E-409C-BE32-E72D297353CC}">
                      <c16:uniqueId val="{00000048-4993-4316-BF6C-363F222924F2}"/>
                    </c:ext>
                  </c:extLst>
                </c:dPt>
                <c:dPt>
                  <c:idx val="13"/>
                  <c:bubble3D val="0"/>
                  <c:spPr>
                    <a:solidFill>
                      <a:schemeClr val="accent2">
                        <a:lumMod val="80000"/>
                        <a:lumOff val="20000"/>
                      </a:schemeClr>
                    </a:solidFill>
                    <a:ln w="19050">
                      <a:solidFill>
                        <a:schemeClr val="lt1"/>
                      </a:solidFill>
                    </a:ln>
                    <a:effectLst/>
                  </c:spPr>
                  <c:extLst>
                    <c:ext xmlns:c16="http://schemas.microsoft.com/office/drawing/2014/chart" uri="{C3380CC4-5D6E-409C-BE32-E72D297353CC}">
                      <c16:uniqueId val="{0000004A-4993-4316-BF6C-363F222924F2}"/>
                    </c:ext>
                  </c:extLst>
                </c:dPt>
                <c:dPt>
                  <c:idx val="14"/>
                  <c:bubble3D val="0"/>
                  <c:spPr>
                    <a:solidFill>
                      <a:schemeClr val="accent3">
                        <a:lumMod val="80000"/>
                        <a:lumOff val="20000"/>
                      </a:schemeClr>
                    </a:solidFill>
                    <a:ln w="19050">
                      <a:solidFill>
                        <a:schemeClr val="lt1"/>
                      </a:solidFill>
                    </a:ln>
                    <a:effectLst/>
                  </c:spPr>
                  <c:extLst>
                    <c:ext xmlns:c16="http://schemas.microsoft.com/office/drawing/2014/chart" uri="{C3380CC4-5D6E-409C-BE32-E72D297353CC}">
                      <c16:uniqueId val="{0000004C-4993-4316-BF6C-363F222924F2}"/>
                    </c:ext>
                  </c:extLst>
                </c:dPt>
                <c:dPt>
                  <c:idx val="15"/>
                  <c:bubble3D val="0"/>
                  <c:spPr>
                    <a:solidFill>
                      <a:schemeClr val="accent4">
                        <a:lumMod val="80000"/>
                        <a:lumOff val="20000"/>
                      </a:schemeClr>
                    </a:solidFill>
                    <a:ln w="19050">
                      <a:solidFill>
                        <a:schemeClr val="lt1"/>
                      </a:solidFill>
                    </a:ln>
                    <a:effectLst/>
                  </c:spPr>
                  <c:extLst>
                    <c:ext xmlns:c16="http://schemas.microsoft.com/office/drawing/2014/chart" uri="{C3380CC4-5D6E-409C-BE32-E72D297353CC}">
                      <c16:uniqueId val="{0000004E-4993-4316-BF6C-363F222924F2}"/>
                    </c:ext>
                  </c:extLst>
                </c:dPt>
                <c:dPt>
                  <c:idx val="16"/>
                  <c:bubble3D val="0"/>
                  <c:spPr>
                    <a:solidFill>
                      <a:schemeClr val="accent5">
                        <a:lumMod val="80000"/>
                        <a:lumOff val="20000"/>
                      </a:schemeClr>
                    </a:solidFill>
                    <a:ln w="19050">
                      <a:solidFill>
                        <a:schemeClr val="lt1"/>
                      </a:solidFill>
                    </a:ln>
                    <a:effectLst/>
                  </c:spPr>
                  <c:extLst>
                    <c:ext xmlns:c16="http://schemas.microsoft.com/office/drawing/2014/chart" uri="{C3380CC4-5D6E-409C-BE32-E72D297353CC}">
                      <c16:uniqueId val="{00000050-4993-4316-BF6C-363F222924F2}"/>
                    </c:ext>
                  </c:extLst>
                </c:dPt>
                <c:dPt>
                  <c:idx val="17"/>
                  <c:bubble3D val="0"/>
                  <c:spPr>
                    <a:solidFill>
                      <a:schemeClr val="accent6">
                        <a:lumMod val="80000"/>
                        <a:lumOff val="20000"/>
                      </a:schemeClr>
                    </a:solidFill>
                    <a:ln w="19050">
                      <a:solidFill>
                        <a:schemeClr val="lt1"/>
                      </a:solidFill>
                    </a:ln>
                    <a:effectLst/>
                  </c:spPr>
                  <c:extLst>
                    <c:ext xmlns:c16="http://schemas.microsoft.com/office/drawing/2014/chart" uri="{C3380CC4-5D6E-409C-BE32-E72D297353CC}">
                      <c16:uniqueId val="{00000052-4993-4316-BF6C-363F222924F2}"/>
                    </c:ext>
                  </c:extLst>
                </c:dPt>
                <c:dPt>
                  <c:idx val="18"/>
                  <c:bubble3D val="0"/>
                  <c:spPr>
                    <a:solidFill>
                      <a:schemeClr val="accent1">
                        <a:lumMod val="80000"/>
                      </a:schemeClr>
                    </a:solidFill>
                    <a:ln w="19050">
                      <a:solidFill>
                        <a:schemeClr val="lt1"/>
                      </a:solidFill>
                    </a:ln>
                    <a:effectLst/>
                  </c:spPr>
                  <c:extLst>
                    <c:ext xmlns:c16="http://schemas.microsoft.com/office/drawing/2014/chart" uri="{C3380CC4-5D6E-409C-BE32-E72D297353CC}">
                      <c16:uniqueId val="{00000054-4993-4316-BF6C-363F222924F2}"/>
                    </c:ext>
                  </c:extLst>
                </c:dPt>
                <c:dPt>
                  <c:idx val="19"/>
                  <c:bubble3D val="0"/>
                  <c:spPr>
                    <a:solidFill>
                      <a:schemeClr val="accent2">
                        <a:lumMod val="80000"/>
                      </a:schemeClr>
                    </a:solidFill>
                    <a:ln w="19050">
                      <a:solidFill>
                        <a:schemeClr val="lt1"/>
                      </a:solidFill>
                    </a:ln>
                    <a:effectLst/>
                  </c:spPr>
                  <c:extLst>
                    <c:ext xmlns:c16="http://schemas.microsoft.com/office/drawing/2014/chart" uri="{C3380CC4-5D6E-409C-BE32-E72D297353CC}">
                      <c16:uniqueId val="{00000056-4993-4316-BF6C-363F222924F2}"/>
                    </c:ext>
                  </c:extLst>
                </c:dPt>
                <c:dPt>
                  <c:idx val="20"/>
                  <c:bubble3D val="0"/>
                  <c:spPr>
                    <a:solidFill>
                      <a:schemeClr val="accent3">
                        <a:lumMod val="80000"/>
                      </a:schemeClr>
                    </a:solidFill>
                    <a:ln w="19050">
                      <a:solidFill>
                        <a:schemeClr val="lt1"/>
                      </a:solidFill>
                    </a:ln>
                    <a:effectLst/>
                  </c:spPr>
                  <c:extLst>
                    <c:ext xmlns:c16="http://schemas.microsoft.com/office/drawing/2014/chart" uri="{C3380CC4-5D6E-409C-BE32-E72D297353CC}">
                      <c16:uniqueId val="{00000058-4993-4316-BF6C-363F222924F2}"/>
                    </c:ext>
                  </c:extLst>
                </c:dPt>
                <c:dPt>
                  <c:idx val="21"/>
                  <c:bubble3D val="0"/>
                  <c:spPr>
                    <a:solidFill>
                      <a:schemeClr val="accent4">
                        <a:lumMod val="80000"/>
                      </a:schemeClr>
                    </a:solidFill>
                    <a:ln w="19050">
                      <a:solidFill>
                        <a:schemeClr val="lt1"/>
                      </a:solidFill>
                    </a:ln>
                    <a:effectLst/>
                  </c:spPr>
                  <c:extLst>
                    <c:ext xmlns:c16="http://schemas.microsoft.com/office/drawing/2014/chart" uri="{C3380CC4-5D6E-409C-BE32-E72D297353CC}">
                      <c16:uniqueId val="{0000005A-4993-4316-BF6C-363F222924F2}"/>
                    </c:ext>
                  </c:extLst>
                </c:dPt>
                <c:dPt>
                  <c:idx val="22"/>
                  <c:bubble3D val="0"/>
                  <c:spPr>
                    <a:solidFill>
                      <a:schemeClr val="accent5">
                        <a:lumMod val="80000"/>
                      </a:schemeClr>
                    </a:solidFill>
                    <a:ln w="19050">
                      <a:solidFill>
                        <a:schemeClr val="lt1"/>
                      </a:solidFill>
                    </a:ln>
                    <a:effectLst/>
                  </c:spPr>
                  <c:extLst>
                    <c:ext xmlns:c16="http://schemas.microsoft.com/office/drawing/2014/chart" uri="{C3380CC4-5D6E-409C-BE32-E72D297353CC}">
                      <c16:uniqueId val="{0000005C-4993-4316-BF6C-363F222924F2}"/>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uri="{CE6537A1-D6FC-4f65-9D91-7224C49458BB}"/>
                  </c:extLst>
                </c:dLbls>
                <c:cat>
                  <c:strRef>
                    <c:extLst>
                      <c:ext uri="{02D57815-91ED-43cb-92C2-25804820EDAC}">
                        <c15:formulaRef>
                          <c15:sqref>'Demographic '!$A$51:$A$73</c15:sqref>
                        </c15:formulaRef>
                      </c:ext>
                    </c:extLst>
                    <c:strCache>
                      <c:ptCount val="23"/>
                      <c:pt idx="0">
                        <c:v>Postcode</c:v>
                      </c:pt>
                      <c:pt idx="1">
                        <c:v>SW1W</c:v>
                      </c:pt>
                      <c:pt idx="2">
                        <c:v>SW1P</c:v>
                      </c:pt>
                      <c:pt idx="3">
                        <c:v>SW1X</c:v>
                      </c:pt>
                      <c:pt idx="4">
                        <c:v>SW3</c:v>
                      </c:pt>
                      <c:pt idx="5">
                        <c:v>SW5</c:v>
                      </c:pt>
                      <c:pt idx="6">
                        <c:v>SW6</c:v>
                      </c:pt>
                      <c:pt idx="7">
                        <c:v>SW7</c:v>
                      </c:pt>
                      <c:pt idx="8">
                        <c:v>SW10</c:v>
                      </c:pt>
                      <c:pt idx="9">
                        <c:v>W1J</c:v>
                      </c:pt>
                      <c:pt idx="10">
                        <c:v>W2</c:v>
                      </c:pt>
                      <c:pt idx="11">
                        <c:v>W8</c:v>
                      </c:pt>
                      <c:pt idx="12">
                        <c:v>W9</c:v>
                      </c:pt>
                      <c:pt idx="13">
                        <c:v>W10</c:v>
                      </c:pt>
                      <c:pt idx="14">
                        <c:v>W11</c:v>
                      </c:pt>
                      <c:pt idx="15">
                        <c:v>W14</c:v>
                      </c:pt>
                      <c:pt idx="16">
                        <c:v>NW1</c:v>
                      </c:pt>
                      <c:pt idx="17">
                        <c:v>NW2</c:v>
                      </c:pt>
                      <c:pt idx="18">
                        <c:v>NW6</c:v>
                      </c:pt>
                      <c:pt idx="19">
                        <c:v>NW8</c:v>
                      </c:pt>
                      <c:pt idx="20">
                        <c:v>NW9</c:v>
                      </c:pt>
                      <c:pt idx="21">
                        <c:v>NW10</c:v>
                      </c:pt>
                      <c:pt idx="22">
                        <c:v>OTHER</c:v>
                      </c:pt>
                    </c:strCache>
                  </c:strRef>
                </c:cat>
                <c:val>
                  <c:numRef>
                    <c:extLst>
                      <c:ext uri="{02D57815-91ED-43cb-92C2-25804820EDAC}">
                        <c15:formulaRef>
                          <c15:sqref>'Demographic '!$B$51:$B$73</c15:sqref>
                        </c15:formulaRef>
                      </c:ext>
                    </c:extLst>
                    <c:numCache>
                      <c:formatCode>General</c:formatCode>
                      <c:ptCount val="23"/>
                      <c:pt idx="0">
                        <c:v>0</c:v>
                      </c:pt>
                      <c:pt idx="1">
                        <c:v>3</c:v>
                      </c:pt>
                      <c:pt idx="4">
                        <c:v>17</c:v>
                      </c:pt>
                      <c:pt idx="5">
                        <c:v>17</c:v>
                      </c:pt>
                      <c:pt idx="7">
                        <c:v>9</c:v>
                      </c:pt>
                      <c:pt idx="8">
                        <c:v>26</c:v>
                      </c:pt>
                      <c:pt idx="10">
                        <c:v>19</c:v>
                      </c:pt>
                      <c:pt idx="11">
                        <c:v>13</c:v>
                      </c:pt>
                      <c:pt idx="12">
                        <c:v>3</c:v>
                      </c:pt>
                      <c:pt idx="13">
                        <c:v>22</c:v>
                      </c:pt>
                      <c:pt idx="14">
                        <c:v>41</c:v>
                      </c:pt>
                      <c:pt idx="15">
                        <c:v>6</c:v>
                      </c:pt>
                      <c:pt idx="16">
                        <c:v>1</c:v>
                      </c:pt>
                      <c:pt idx="19">
                        <c:v>1</c:v>
                      </c:pt>
                      <c:pt idx="21">
                        <c:v>1</c:v>
                      </c:pt>
                      <c:pt idx="22">
                        <c:v>5</c:v>
                      </c:pt>
                    </c:numCache>
                  </c:numRef>
                </c:val>
                <c:extLst>
                  <c:ext xmlns:c16="http://schemas.microsoft.com/office/drawing/2014/chart" uri="{C3380CC4-5D6E-409C-BE32-E72D297353CC}">
                    <c16:uniqueId val="{0000005D-4993-4316-BF6C-363F222924F2}"/>
                  </c:ext>
                </c:extLst>
              </c15:ser>
            </c15:filteredPieSeries>
            <c15:filteredPieSeries>
              <c15:ser>
                <c:idx val="1"/>
                <c:order val="1"/>
                <c:dPt>
                  <c:idx val="0"/>
                  <c:bubble3D val="0"/>
                  <c:spPr>
                    <a:solidFill>
                      <a:schemeClr val="accent1"/>
                    </a:solidFill>
                    <a:ln w="19050">
                      <a:solidFill>
                        <a:schemeClr val="lt1"/>
                      </a:solidFill>
                    </a:ln>
                    <a:effectLst/>
                  </c:spPr>
                  <c:extLst xmlns:c15="http://schemas.microsoft.com/office/drawing/2012/chart">
                    <c:ext xmlns:c16="http://schemas.microsoft.com/office/drawing/2014/chart" uri="{C3380CC4-5D6E-409C-BE32-E72D297353CC}">
                      <c16:uniqueId val="{0000005F-4993-4316-BF6C-363F222924F2}"/>
                    </c:ext>
                  </c:extLst>
                </c:dPt>
                <c:dPt>
                  <c:idx val="1"/>
                  <c:bubble3D val="0"/>
                  <c:spPr>
                    <a:solidFill>
                      <a:schemeClr val="accent2"/>
                    </a:solidFill>
                    <a:ln w="19050">
                      <a:solidFill>
                        <a:schemeClr val="lt1"/>
                      </a:solidFill>
                    </a:ln>
                    <a:effectLst/>
                  </c:spPr>
                  <c:extLst xmlns:c15="http://schemas.microsoft.com/office/drawing/2012/chart">
                    <c:ext xmlns:c16="http://schemas.microsoft.com/office/drawing/2014/chart" uri="{C3380CC4-5D6E-409C-BE32-E72D297353CC}">
                      <c16:uniqueId val="{00000061-4993-4316-BF6C-363F222924F2}"/>
                    </c:ext>
                  </c:extLst>
                </c:dPt>
                <c:dPt>
                  <c:idx val="2"/>
                  <c:bubble3D val="0"/>
                  <c:spPr>
                    <a:solidFill>
                      <a:schemeClr val="accent3"/>
                    </a:solidFill>
                    <a:ln w="19050">
                      <a:solidFill>
                        <a:schemeClr val="lt1"/>
                      </a:solidFill>
                    </a:ln>
                    <a:effectLst/>
                  </c:spPr>
                  <c:extLst xmlns:c15="http://schemas.microsoft.com/office/drawing/2012/chart">
                    <c:ext xmlns:c16="http://schemas.microsoft.com/office/drawing/2014/chart" uri="{C3380CC4-5D6E-409C-BE32-E72D297353CC}">
                      <c16:uniqueId val="{00000063-4993-4316-BF6C-363F222924F2}"/>
                    </c:ext>
                  </c:extLst>
                </c:dPt>
                <c:dPt>
                  <c:idx val="3"/>
                  <c:bubble3D val="0"/>
                  <c:spPr>
                    <a:solidFill>
                      <a:schemeClr val="accent4"/>
                    </a:solidFill>
                    <a:ln w="19050">
                      <a:solidFill>
                        <a:schemeClr val="lt1"/>
                      </a:solidFill>
                    </a:ln>
                    <a:effectLst/>
                  </c:spPr>
                  <c:extLst xmlns:c15="http://schemas.microsoft.com/office/drawing/2012/chart">
                    <c:ext xmlns:c16="http://schemas.microsoft.com/office/drawing/2014/chart" uri="{C3380CC4-5D6E-409C-BE32-E72D297353CC}">
                      <c16:uniqueId val="{00000065-4993-4316-BF6C-363F222924F2}"/>
                    </c:ext>
                  </c:extLst>
                </c:dPt>
                <c:dPt>
                  <c:idx val="4"/>
                  <c:bubble3D val="0"/>
                  <c:spPr>
                    <a:solidFill>
                      <a:schemeClr val="accent5"/>
                    </a:solidFill>
                    <a:ln w="19050">
                      <a:solidFill>
                        <a:schemeClr val="lt1"/>
                      </a:solidFill>
                    </a:ln>
                    <a:effectLst/>
                  </c:spPr>
                  <c:extLst xmlns:c15="http://schemas.microsoft.com/office/drawing/2012/chart">
                    <c:ext xmlns:c16="http://schemas.microsoft.com/office/drawing/2014/chart" uri="{C3380CC4-5D6E-409C-BE32-E72D297353CC}">
                      <c16:uniqueId val="{00000067-4993-4316-BF6C-363F222924F2}"/>
                    </c:ext>
                  </c:extLst>
                </c:dPt>
                <c:dPt>
                  <c:idx val="5"/>
                  <c:bubble3D val="0"/>
                  <c:spPr>
                    <a:solidFill>
                      <a:schemeClr val="accent6"/>
                    </a:solidFill>
                    <a:ln w="19050">
                      <a:solidFill>
                        <a:schemeClr val="lt1"/>
                      </a:solidFill>
                    </a:ln>
                    <a:effectLst/>
                  </c:spPr>
                  <c:extLst xmlns:c15="http://schemas.microsoft.com/office/drawing/2012/chart">
                    <c:ext xmlns:c16="http://schemas.microsoft.com/office/drawing/2014/chart" uri="{C3380CC4-5D6E-409C-BE32-E72D297353CC}">
                      <c16:uniqueId val="{00000069-4993-4316-BF6C-363F222924F2}"/>
                    </c:ext>
                  </c:extLst>
                </c:dPt>
                <c:dPt>
                  <c:idx val="6"/>
                  <c:bubble3D val="0"/>
                  <c:spPr>
                    <a:solidFill>
                      <a:schemeClr val="accent1">
                        <a:lumMod val="60000"/>
                      </a:schemeClr>
                    </a:solidFill>
                    <a:ln w="19050">
                      <a:solidFill>
                        <a:schemeClr val="lt1"/>
                      </a:solidFill>
                    </a:ln>
                    <a:effectLst/>
                  </c:spPr>
                  <c:extLst xmlns:c15="http://schemas.microsoft.com/office/drawing/2012/chart">
                    <c:ext xmlns:c16="http://schemas.microsoft.com/office/drawing/2014/chart" uri="{C3380CC4-5D6E-409C-BE32-E72D297353CC}">
                      <c16:uniqueId val="{0000006B-4993-4316-BF6C-363F222924F2}"/>
                    </c:ext>
                  </c:extLst>
                </c:dPt>
                <c:dPt>
                  <c:idx val="7"/>
                  <c:bubble3D val="0"/>
                  <c:spPr>
                    <a:solidFill>
                      <a:schemeClr val="accent2">
                        <a:lumMod val="60000"/>
                      </a:schemeClr>
                    </a:solidFill>
                    <a:ln w="19050">
                      <a:solidFill>
                        <a:schemeClr val="lt1"/>
                      </a:solidFill>
                    </a:ln>
                    <a:effectLst/>
                  </c:spPr>
                  <c:extLst xmlns:c15="http://schemas.microsoft.com/office/drawing/2012/chart">
                    <c:ext xmlns:c16="http://schemas.microsoft.com/office/drawing/2014/chart" uri="{C3380CC4-5D6E-409C-BE32-E72D297353CC}">
                      <c16:uniqueId val="{0000006D-4993-4316-BF6C-363F222924F2}"/>
                    </c:ext>
                  </c:extLst>
                </c:dPt>
                <c:dPt>
                  <c:idx val="8"/>
                  <c:bubble3D val="0"/>
                  <c:spPr>
                    <a:solidFill>
                      <a:schemeClr val="accent3">
                        <a:lumMod val="60000"/>
                      </a:schemeClr>
                    </a:solidFill>
                    <a:ln w="19050">
                      <a:solidFill>
                        <a:schemeClr val="lt1"/>
                      </a:solidFill>
                    </a:ln>
                    <a:effectLst/>
                  </c:spPr>
                  <c:extLst xmlns:c15="http://schemas.microsoft.com/office/drawing/2012/chart">
                    <c:ext xmlns:c16="http://schemas.microsoft.com/office/drawing/2014/chart" uri="{C3380CC4-5D6E-409C-BE32-E72D297353CC}">
                      <c16:uniqueId val="{0000006F-4993-4316-BF6C-363F222924F2}"/>
                    </c:ext>
                  </c:extLst>
                </c:dPt>
                <c:dPt>
                  <c:idx val="9"/>
                  <c:bubble3D val="0"/>
                  <c:spPr>
                    <a:solidFill>
                      <a:schemeClr val="accent4">
                        <a:lumMod val="60000"/>
                      </a:schemeClr>
                    </a:solidFill>
                    <a:ln w="19050">
                      <a:solidFill>
                        <a:schemeClr val="lt1"/>
                      </a:solidFill>
                    </a:ln>
                    <a:effectLst/>
                  </c:spPr>
                  <c:extLst xmlns:c15="http://schemas.microsoft.com/office/drawing/2012/chart">
                    <c:ext xmlns:c16="http://schemas.microsoft.com/office/drawing/2014/chart" uri="{C3380CC4-5D6E-409C-BE32-E72D297353CC}">
                      <c16:uniqueId val="{00000071-4993-4316-BF6C-363F222924F2}"/>
                    </c:ext>
                  </c:extLst>
                </c:dPt>
                <c:dPt>
                  <c:idx val="10"/>
                  <c:bubble3D val="0"/>
                  <c:spPr>
                    <a:solidFill>
                      <a:schemeClr val="accent5">
                        <a:lumMod val="60000"/>
                      </a:schemeClr>
                    </a:solidFill>
                    <a:ln w="19050">
                      <a:solidFill>
                        <a:schemeClr val="lt1"/>
                      </a:solidFill>
                    </a:ln>
                    <a:effectLst/>
                  </c:spPr>
                  <c:extLst xmlns:c15="http://schemas.microsoft.com/office/drawing/2012/chart">
                    <c:ext xmlns:c16="http://schemas.microsoft.com/office/drawing/2014/chart" uri="{C3380CC4-5D6E-409C-BE32-E72D297353CC}">
                      <c16:uniqueId val="{00000073-4993-4316-BF6C-363F222924F2}"/>
                    </c:ext>
                  </c:extLst>
                </c:dPt>
                <c:dPt>
                  <c:idx val="11"/>
                  <c:bubble3D val="0"/>
                  <c:spPr>
                    <a:solidFill>
                      <a:schemeClr val="accent6">
                        <a:lumMod val="60000"/>
                      </a:schemeClr>
                    </a:solidFill>
                    <a:ln w="19050">
                      <a:solidFill>
                        <a:schemeClr val="lt1"/>
                      </a:solidFill>
                    </a:ln>
                    <a:effectLst/>
                  </c:spPr>
                  <c:extLst xmlns:c15="http://schemas.microsoft.com/office/drawing/2012/chart">
                    <c:ext xmlns:c16="http://schemas.microsoft.com/office/drawing/2014/chart" uri="{C3380CC4-5D6E-409C-BE32-E72D297353CC}">
                      <c16:uniqueId val="{00000075-4993-4316-BF6C-363F222924F2}"/>
                    </c:ext>
                  </c:extLst>
                </c:dPt>
                <c:dPt>
                  <c:idx val="12"/>
                  <c:bubble3D val="0"/>
                  <c:spPr>
                    <a:solidFill>
                      <a:schemeClr val="accent1">
                        <a:lumMod val="80000"/>
                        <a:lumOff val="20000"/>
                      </a:schemeClr>
                    </a:solidFill>
                    <a:ln w="19050">
                      <a:solidFill>
                        <a:schemeClr val="lt1"/>
                      </a:solidFill>
                    </a:ln>
                    <a:effectLst/>
                  </c:spPr>
                  <c:extLst xmlns:c15="http://schemas.microsoft.com/office/drawing/2012/chart">
                    <c:ext xmlns:c16="http://schemas.microsoft.com/office/drawing/2014/chart" uri="{C3380CC4-5D6E-409C-BE32-E72D297353CC}">
                      <c16:uniqueId val="{00000077-4993-4316-BF6C-363F222924F2}"/>
                    </c:ext>
                  </c:extLst>
                </c:dPt>
                <c:dPt>
                  <c:idx val="13"/>
                  <c:bubble3D val="0"/>
                  <c:spPr>
                    <a:solidFill>
                      <a:schemeClr val="accent2">
                        <a:lumMod val="80000"/>
                        <a:lumOff val="20000"/>
                      </a:schemeClr>
                    </a:solidFill>
                    <a:ln w="19050">
                      <a:solidFill>
                        <a:schemeClr val="lt1"/>
                      </a:solidFill>
                    </a:ln>
                    <a:effectLst/>
                  </c:spPr>
                  <c:extLst xmlns:c15="http://schemas.microsoft.com/office/drawing/2012/chart">
                    <c:ext xmlns:c16="http://schemas.microsoft.com/office/drawing/2014/chart" uri="{C3380CC4-5D6E-409C-BE32-E72D297353CC}">
                      <c16:uniqueId val="{00000079-4993-4316-BF6C-363F222924F2}"/>
                    </c:ext>
                  </c:extLst>
                </c:dPt>
                <c:dPt>
                  <c:idx val="14"/>
                  <c:bubble3D val="0"/>
                  <c:spPr>
                    <a:solidFill>
                      <a:schemeClr val="accent3">
                        <a:lumMod val="80000"/>
                        <a:lumOff val="20000"/>
                      </a:schemeClr>
                    </a:solidFill>
                    <a:ln w="19050">
                      <a:solidFill>
                        <a:schemeClr val="lt1"/>
                      </a:solidFill>
                    </a:ln>
                    <a:effectLst/>
                  </c:spPr>
                  <c:extLst xmlns:c15="http://schemas.microsoft.com/office/drawing/2012/chart">
                    <c:ext xmlns:c16="http://schemas.microsoft.com/office/drawing/2014/chart" uri="{C3380CC4-5D6E-409C-BE32-E72D297353CC}">
                      <c16:uniqueId val="{0000007B-4993-4316-BF6C-363F222924F2}"/>
                    </c:ext>
                  </c:extLst>
                </c:dPt>
                <c:dPt>
                  <c:idx val="15"/>
                  <c:bubble3D val="0"/>
                  <c:spPr>
                    <a:solidFill>
                      <a:schemeClr val="accent4">
                        <a:lumMod val="80000"/>
                        <a:lumOff val="20000"/>
                      </a:schemeClr>
                    </a:solidFill>
                    <a:ln w="19050">
                      <a:solidFill>
                        <a:schemeClr val="lt1"/>
                      </a:solidFill>
                    </a:ln>
                    <a:effectLst/>
                  </c:spPr>
                  <c:extLst xmlns:c15="http://schemas.microsoft.com/office/drawing/2012/chart">
                    <c:ext xmlns:c16="http://schemas.microsoft.com/office/drawing/2014/chart" uri="{C3380CC4-5D6E-409C-BE32-E72D297353CC}">
                      <c16:uniqueId val="{0000007D-4993-4316-BF6C-363F222924F2}"/>
                    </c:ext>
                  </c:extLst>
                </c:dPt>
                <c:dPt>
                  <c:idx val="16"/>
                  <c:bubble3D val="0"/>
                  <c:spPr>
                    <a:solidFill>
                      <a:schemeClr val="accent5">
                        <a:lumMod val="80000"/>
                        <a:lumOff val="20000"/>
                      </a:schemeClr>
                    </a:solidFill>
                    <a:ln w="19050">
                      <a:solidFill>
                        <a:schemeClr val="lt1"/>
                      </a:solidFill>
                    </a:ln>
                    <a:effectLst/>
                  </c:spPr>
                  <c:extLst xmlns:c15="http://schemas.microsoft.com/office/drawing/2012/chart">
                    <c:ext xmlns:c16="http://schemas.microsoft.com/office/drawing/2014/chart" uri="{C3380CC4-5D6E-409C-BE32-E72D297353CC}">
                      <c16:uniqueId val="{0000007F-4993-4316-BF6C-363F222924F2}"/>
                    </c:ext>
                  </c:extLst>
                </c:dPt>
                <c:dPt>
                  <c:idx val="17"/>
                  <c:bubble3D val="0"/>
                  <c:spPr>
                    <a:solidFill>
                      <a:schemeClr val="accent6">
                        <a:lumMod val="80000"/>
                        <a:lumOff val="20000"/>
                      </a:schemeClr>
                    </a:solidFill>
                    <a:ln w="19050">
                      <a:solidFill>
                        <a:schemeClr val="lt1"/>
                      </a:solidFill>
                    </a:ln>
                    <a:effectLst/>
                  </c:spPr>
                  <c:extLst xmlns:c15="http://schemas.microsoft.com/office/drawing/2012/chart">
                    <c:ext xmlns:c16="http://schemas.microsoft.com/office/drawing/2014/chart" uri="{C3380CC4-5D6E-409C-BE32-E72D297353CC}">
                      <c16:uniqueId val="{00000081-4993-4316-BF6C-363F222924F2}"/>
                    </c:ext>
                  </c:extLst>
                </c:dPt>
                <c:dPt>
                  <c:idx val="18"/>
                  <c:bubble3D val="0"/>
                  <c:spPr>
                    <a:solidFill>
                      <a:schemeClr val="accent1">
                        <a:lumMod val="80000"/>
                      </a:schemeClr>
                    </a:solidFill>
                    <a:ln w="19050">
                      <a:solidFill>
                        <a:schemeClr val="lt1"/>
                      </a:solidFill>
                    </a:ln>
                    <a:effectLst/>
                  </c:spPr>
                  <c:extLst xmlns:c15="http://schemas.microsoft.com/office/drawing/2012/chart">
                    <c:ext xmlns:c16="http://schemas.microsoft.com/office/drawing/2014/chart" uri="{C3380CC4-5D6E-409C-BE32-E72D297353CC}">
                      <c16:uniqueId val="{00000083-4993-4316-BF6C-363F222924F2}"/>
                    </c:ext>
                  </c:extLst>
                </c:dPt>
                <c:dPt>
                  <c:idx val="19"/>
                  <c:bubble3D val="0"/>
                  <c:spPr>
                    <a:solidFill>
                      <a:schemeClr val="accent2">
                        <a:lumMod val="80000"/>
                      </a:schemeClr>
                    </a:solidFill>
                    <a:ln w="19050">
                      <a:solidFill>
                        <a:schemeClr val="lt1"/>
                      </a:solidFill>
                    </a:ln>
                    <a:effectLst/>
                  </c:spPr>
                  <c:extLst xmlns:c15="http://schemas.microsoft.com/office/drawing/2012/chart">
                    <c:ext xmlns:c16="http://schemas.microsoft.com/office/drawing/2014/chart" uri="{C3380CC4-5D6E-409C-BE32-E72D297353CC}">
                      <c16:uniqueId val="{00000085-4993-4316-BF6C-363F222924F2}"/>
                    </c:ext>
                  </c:extLst>
                </c:dPt>
                <c:dPt>
                  <c:idx val="20"/>
                  <c:bubble3D val="0"/>
                  <c:spPr>
                    <a:solidFill>
                      <a:schemeClr val="accent3">
                        <a:lumMod val="80000"/>
                      </a:schemeClr>
                    </a:solidFill>
                    <a:ln w="19050">
                      <a:solidFill>
                        <a:schemeClr val="lt1"/>
                      </a:solidFill>
                    </a:ln>
                    <a:effectLst/>
                  </c:spPr>
                  <c:extLst xmlns:c15="http://schemas.microsoft.com/office/drawing/2012/chart">
                    <c:ext xmlns:c16="http://schemas.microsoft.com/office/drawing/2014/chart" uri="{C3380CC4-5D6E-409C-BE32-E72D297353CC}">
                      <c16:uniqueId val="{00000087-4993-4316-BF6C-363F222924F2}"/>
                    </c:ext>
                  </c:extLst>
                </c:dPt>
                <c:dPt>
                  <c:idx val="21"/>
                  <c:bubble3D val="0"/>
                  <c:spPr>
                    <a:solidFill>
                      <a:schemeClr val="accent4">
                        <a:lumMod val="80000"/>
                      </a:schemeClr>
                    </a:solidFill>
                    <a:ln w="19050">
                      <a:solidFill>
                        <a:schemeClr val="lt1"/>
                      </a:solidFill>
                    </a:ln>
                    <a:effectLst/>
                  </c:spPr>
                  <c:extLst xmlns:c15="http://schemas.microsoft.com/office/drawing/2012/chart">
                    <c:ext xmlns:c16="http://schemas.microsoft.com/office/drawing/2014/chart" uri="{C3380CC4-5D6E-409C-BE32-E72D297353CC}">
                      <c16:uniqueId val="{00000089-4993-4316-BF6C-363F222924F2}"/>
                    </c:ext>
                  </c:extLst>
                </c:dPt>
                <c:dPt>
                  <c:idx val="22"/>
                  <c:bubble3D val="0"/>
                  <c:spPr>
                    <a:solidFill>
                      <a:schemeClr val="accent5">
                        <a:lumMod val="80000"/>
                      </a:schemeClr>
                    </a:solidFill>
                    <a:ln w="19050">
                      <a:solidFill>
                        <a:schemeClr val="lt1"/>
                      </a:solidFill>
                    </a:ln>
                    <a:effectLst/>
                  </c:spPr>
                  <c:extLst xmlns:c15="http://schemas.microsoft.com/office/drawing/2012/chart">
                    <c:ext xmlns:c16="http://schemas.microsoft.com/office/drawing/2014/chart" uri="{C3380CC4-5D6E-409C-BE32-E72D297353CC}">
                      <c16:uniqueId val="{0000008B-4993-4316-BF6C-363F222924F2}"/>
                    </c:ext>
                  </c:extLst>
                </c:dPt>
                <c:cat>
                  <c:strRef>
                    <c:extLst xmlns:c15="http://schemas.microsoft.com/office/drawing/2012/chart">
                      <c:ext xmlns:c15="http://schemas.microsoft.com/office/drawing/2012/chart" uri="{02D57815-91ED-43cb-92C2-25804820EDAC}">
                        <c15:formulaRef>
                          <c15:sqref>'Demographic '!$A$51:$A$73</c15:sqref>
                        </c15:formulaRef>
                      </c:ext>
                    </c:extLst>
                    <c:strCache>
                      <c:ptCount val="23"/>
                      <c:pt idx="0">
                        <c:v>Postcode</c:v>
                      </c:pt>
                      <c:pt idx="1">
                        <c:v>SW1W</c:v>
                      </c:pt>
                      <c:pt idx="2">
                        <c:v>SW1P</c:v>
                      </c:pt>
                      <c:pt idx="3">
                        <c:v>SW1X</c:v>
                      </c:pt>
                      <c:pt idx="4">
                        <c:v>SW3</c:v>
                      </c:pt>
                      <c:pt idx="5">
                        <c:v>SW5</c:v>
                      </c:pt>
                      <c:pt idx="6">
                        <c:v>SW6</c:v>
                      </c:pt>
                      <c:pt idx="7">
                        <c:v>SW7</c:v>
                      </c:pt>
                      <c:pt idx="8">
                        <c:v>SW10</c:v>
                      </c:pt>
                      <c:pt idx="9">
                        <c:v>W1J</c:v>
                      </c:pt>
                      <c:pt idx="10">
                        <c:v>W2</c:v>
                      </c:pt>
                      <c:pt idx="11">
                        <c:v>W8</c:v>
                      </c:pt>
                      <c:pt idx="12">
                        <c:v>W9</c:v>
                      </c:pt>
                      <c:pt idx="13">
                        <c:v>W10</c:v>
                      </c:pt>
                      <c:pt idx="14">
                        <c:v>W11</c:v>
                      </c:pt>
                      <c:pt idx="15">
                        <c:v>W14</c:v>
                      </c:pt>
                      <c:pt idx="16">
                        <c:v>NW1</c:v>
                      </c:pt>
                      <c:pt idx="17">
                        <c:v>NW2</c:v>
                      </c:pt>
                      <c:pt idx="18">
                        <c:v>NW6</c:v>
                      </c:pt>
                      <c:pt idx="19">
                        <c:v>NW8</c:v>
                      </c:pt>
                      <c:pt idx="20">
                        <c:v>NW9</c:v>
                      </c:pt>
                      <c:pt idx="21">
                        <c:v>NW10</c:v>
                      </c:pt>
                      <c:pt idx="22">
                        <c:v>OTHER</c:v>
                      </c:pt>
                    </c:strCache>
                  </c:strRef>
                </c:cat>
                <c:val>
                  <c:numRef>
                    <c:extLst xmlns:c15="http://schemas.microsoft.com/office/drawing/2012/chart">
                      <c:ext xmlns:c15="http://schemas.microsoft.com/office/drawing/2012/chart" uri="{02D57815-91ED-43cb-92C2-25804820EDAC}">
                        <c15:formulaRef>
                          <c15:sqref>'Demographic '!$C$51:$C$73</c15:sqref>
                        </c15:formulaRef>
                      </c:ext>
                    </c:extLst>
                    <c:numCache>
                      <c:formatCode>General</c:formatCode>
                      <c:ptCount val="23"/>
                      <c:pt idx="0">
                        <c:v>0</c:v>
                      </c:pt>
                      <c:pt idx="1">
                        <c:v>1</c:v>
                      </c:pt>
                      <c:pt idx="4">
                        <c:v>29</c:v>
                      </c:pt>
                      <c:pt idx="5">
                        <c:v>20</c:v>
                      </c:pt>
                      <c:pt idx="6">
                        <c:v>4</c:v>
                      </c:pt>
                      <c:pt idx="7">
                        <c:v>11</c:v>
                      </c:pt>
                      <c:pt idx="8">
                        <c:v>15</c:v>
                      </c:pt>
                      <c:pt idx="10">
                        <c:v>18</c:v>
                      </c:pt>
                      <c:pt idx="11">
                        <c:v>10</c:v>
                      </c:pt>
                      <c:pt idx="12">
                        <c:v>17</c:v>
                      </c:pt>
                      <c:pt idx="13">
                        <c:v>40</c:v>
                      </c:pt>
                      <c:pt idx="14">
                        <c:v>32</c:v>
                      </c:pt>
                      <c:pt idx="15">
                        <c:v>5</c:v>
                      </c:pt>
                      <c:pt idx="18">
                        <c:v>4</c:v>
                      </c:pt>
                      <c:pt idx="19">
                        <c:v>1</c:v>
                      </c:pt>
                      <c:pt idx="21">
                        <c:v>3</c:v>
                      </c:pt>
                      <c:pt idx="22">
                        <c:v>1</c:v>
                      </c:pt>
                    </c:numCache>
                  </c:numRef>
                </c:val>
                <c:extLst xmlns:c15="http://schemas.microsoft.com/office/drawing/2012/chart">
                  <c:ext xmlns:c16="http://schemas.microsoft.com/office/drawing/2014/chart" uri="{C3380CC4-5D6E-409C-BE32-E72D297353CC}">
                    <c16:uniqueId val="{0000008C-4993-4316-BF6C-363F222924F2}"/>
                  </c:ext>
                </c:extLst>
              </c15:ser>
            </c15:filteredPieSeries>
            <c15:filteredPieSeries>
              <c15:ser>
                <c:idx val="2"/>
                <c:order val="2"/>
                <c:dPt>
                  <c:idx val="0"/>
                  <c:bubble3D val="0"/>
                  <c:spPr>
                    <a:solidFill>
                      <a:schemeClr val="accent1"/>
                    </a:solidFill>
                    <a:ln w="19050">
                      <a:solidFill>
                        <a:schemeClr val="lt1"/>
                      </a:solidFill>
                    </a:ln>
                    <a:effectLst/>
                  </c:spPr>
                  <c:extLst xmlns:c15="http://schemas.microsoft.com/office/drawing/2012/chart">
                    <c:ext xmlns:c16="http://schemas.microsoft.com/office/drawing/2014/chart" uri="{C3380CC4-5D6E-409C-BE32-E72D297353CC}">
                      <c16:uniqueId val="{0000008E-4993-4316-BF6C-363F222924F2}"/>
                    </c:ext>
                  </c:extLst>
                </c:dPt>
                <c:dPt>
                  <c:idx val="1"/>
                  <c:bubble3D val="0"/>
                  <c:spPr>
                    <a:solidFill>
                      <a:schemeClr val="accent2"/>
                    </a:solidFill>
                    <a:ln w="19050">
                      <a:solidFill>
                        <a:schemeClr val="lt1"/>
                      </a:solidFill>
                    </a:ln>
                    <a:effectLst/>
                  </c:spPr>
                  <c:extLst xmlns:c15="http://schemas.microsoft.com/office/drawing/2012/chart">
                    <c:ext xmlns:c16="http://schemas.microsoft.com/office/drawing/2014/chart" uri="{C3380CC4-5D6E-409C-BE32-E72D297353CC}">
                      <c16:uniqueId val="{00000090-4993-4316-BF6C-363F222924F2}"/>
                    </c:ext>
                  </c:extLst>
                </c:dPt>
                <c:dPt>
                  <c:idx val="2"/>
                  <c:bubble3D val="0"/>
                  <c:spPr>
                    <a:solidFill>
                      <a:schemeClr val="accent3"/>
                    </a:solidFill>
                    <a:ln w="19050">
                      <a:solidFill>
                        <a:schemeClr val="lt1"/>
                      </a:solidFill>
                    </a:ln>
                    <a:effectLst/>
                  </c:spPr>
                  <c:extLst xmlns:c15="http://schemas.microsoft.com/office/drawing/2012/chart">
                    <c:ext xmlns:c16="http://schemas.microsoft.com/office/drawing/2014/chart" uri="{C3380CC4-5D6E-409C-BE32-E72D297353CC}">
                      <c16:uniqueId val="{00000092-4993-4316-BF6C-363F222924F2}"/>
                    </c:ext>
                  </c:extLst>
                </c:dPt>
                <c:dPt>
                  <c:idx val="3"/>
                  <c:bubble3D val="0"/>
                  <c:spPr>
                    <a:solidFill>
                      <a:schemeClr val="accent4"/>
                    </a:solidFill>
                    <a:ln w="19050">
                      <a:solidFill>
                        <a:schemeClr val="lt1"/>
                      </a:solidFill>
                    </a:ln>
                    <a:effectLst/>
                  </c:spPr>
                  <c:extLst xmlns:c15="http://schemas.microsoft.com/office/drawing/2012/chart">
                    <c:ext xmlns:c16="http://schemas.microsoft.com/office/drawing/2014/chart" uri="{C3380CC4-5D6E-409C-BE32-E72D297353CC}">
                      <c16:uniqueId val="{00000094-4993-4316-BF6C-363F222924F2}"/>
                    </c:ext>
                  </c:extLst>
                </c:dPt>
                <c:dPt>
                  <c:idx val="4"/>
                  <c:bubble3D val="0"/>
                  <c:spPr>
                    <a:solidFill>
                      <a:schemeClr val="accent5"/>
                    </a:solidFill>
                    <a:ln w="19050">
                      <a:solidFill>
                        <a:schemeClr val="lt1"/>
                      </a:solidFill>
                    </a:ln>
                    <a:effectLst/>
                  </c:spPr>
                  <c:extLst xmlns:c15="http://schemas.microsoft.com/office/drawing/2012/chart">
                    <c:ext xmlns:c16="http://schemas.microsoft.com/office/drawing/2014/chart" uri="{C3380CC4-5D6E-409C-BE32-E72D297353CC}">
                      <c16:uniqueId val="{00000096-4993-4316-BF6C-363F222924F2}"/>
                    </c:ext>
                  </c:extLst>
                </c:dPt>
                <c:dPt>
                  <c:idx val="5"/>
                  <c:bubble3D val="0"/>
                  <c:spPr>
                    <a:solidFill>
                      <a:schemeClr val="accent6"/>
                    </a:solidFill>
                    <a:ln w="19050">
                      <a:solidFill>
                        <a:schemeClr val="lt1"/>
                      </a:solidFill>
                    </a:ln>
                    <a:effectLst/>
                  </c:spPr>
                  <c:extLst xmlns:c15="http://schemas.microsoft.com/office/drawing/2012/chart">
                    <c:ext xmlns:c16="http://schemas.microsoft.com/office/drawing/2014/chart" uri="{C3380CC4-5D6E-409C-BE32-E72D297353CC}">
                      <c16:uniqueId val="{00000098-4993-4316-BF6C-363F222924F2}"/>
                    </c:ext>
                  </c:extLst>
                </c:dPt>
                <c:dPt>
                  <c:idx val="6"/>
                  <c:bubble3D val="0"/>
                  <c:spPr>
                    <a:solidFill>
                      <a:schemeClr val="accent1">
                        <a:lumMod val="60000"/>
                      </a:schemeClr>
                    </a:solidFill>
                    <a:ln w="19050">
                      <a:solidFill>
                        <a:schemeClr val="lt1"/>
                      </a:solidFill>
                    </a:ln>
                    <a:effectLst/>
                  </c:spPr>
                  <c:extLst xmlns:c15="http://schemas.microsoft.com/office/drawing/2012/chart">
                    <c:ext xmlns:c16="http://schemas.microsoft.com/office/drawing/2014/chart" uri="{C3380CC4-5D6E-409C-BE32-E72D297353CC}">
                      <c16:uniqueId val="{0000009A-4993-4316-BF6C-363F222924F2}"/>
                    </c:ext>
                  </c:extLst>
                </c:dPt>
                <c:dPt>
                  <c:idx val="7"/>
                  <c:bubble3D val="0"/>
                  <c:spPr>
                    <a:solidFill>
                      <a:schemeClr val="accent2">
                        <a:lumMod val="60000"/>
                      </a:schemeClr>
                    </a:solidFill>
                    <a:ln w="19050">
                      <a:solidFill>
                        <a:schemeClr val="lt1"/>
                      </a:solidFill>
                    </a:ln>
                    <a:effectLst/>
                  </c:spPr>
                  <c:extLst xmlns:c15="http://schemas.microsoft.com/office/drawing/2012/chart">
                    <c:ext xmlns:c16="http://schemas.microsoft.com/office/drawing/2014/chart" uri="{C3380CC4-5D6E-409C-BE32-E72D297353CC}">
                      <c16:uniqueId val="{0000009C-4993-4316-BF6C-363F222924F2}"/>
                    </c:ext>
                  </c:extLst>
                </c:dPt>
                <c:dPt>
                  <c:idx val="8"/>
                  <c:bubble3D val="0"/>
                  <c:spPr>
                    <a:solidFill>
                      <a:schemeClr val="accent3">
                        <a:lumMod val="60000"/>
                      </a:schemeClr>
                    </a:solidFill>
                    <a:ln w="19050">
                      <a:solidFill>
                        <a:schemeClr val="lt1"/>
                      </a:solidFill>
                    </a:ln>
                    <a:effectLst/>
                  </c:spPr>
                  <c:extLst xmlns:c15="http://schemas.microsoft.com/office/drawing/2012/chart">
                    <c:ext xmlns:c16="http://schemas.microsoft.com/office/drawing/2014/chart" uri="{C3380CC4-5D6E-409C-BE32-E72D297353CC}">
                      <c16:uniqueId val="{0000009E-4993-4316-BF6C-363F222924F2}"/>
                    </c:ext>
                  </c:extLst>
                </c:dPt>
                <c:dPt>
                  <c:idx val="9"/>
                  <c:bubble3D val="0"/>
                  <c:spPr>
                    <a:solidFill>
                      <a:schemeClr val="accent4">
                        <a:lumMod val="60000"/>
                      </a:schemeClr>
                    </a:solidFill>
                    <a:ln w="19050">
                      <a:solidFill>
                        <a:schemeClr val="lt1"/>
                      </a:solidFill>
                    </a:ln>
                    <a:effectLst/>
                  </c:spPr>
                  <c:extLst xmlns:c15="http://schemas.microsoft.com/office/drawing/2012/chart">
                    <c:ext xmlns:c16="http://schemas.microsoft.com/office/drawing/2014/chart" uri="{C3380CC4-5D6E-409C-BE32-E72D297353CC}">
                      <c16:uniqueId val="{000000A0-4993-4316-BF6C-363F222924F2}"/>
                    </c:ext>
                  </c:extLst>
                </c:dPt>
                <c:dPt>
                  <c:idx val="10"/>
                  <c:bubble3D val="0"/>
                  <c:spPr>
                    <a:solidFill>
                      <a:schemeClr val="accent5">
                        <a:lumMod val="60000"/>
                      </a:schemeClr>
                    </a:solidFill>
                    <a:ln w="19050">
                      <a:solidFill>
                        <a:schemeClr val="lt1"/>
                      </a:solidFill>
                    </a:ln>
                    <a:effectLst/>
                  </c:spPr>
                  <c:extLst xmlns:c15="http://schemas.microsoft.com/office/drawing/2012/chart">
                    <c:ext xmlns:c16="http://schemas.microsoft.com/office/drawing/2014/chart" uri="{C3380CC4-5D6E-409C-BE32-E72D297353CC}">
                      <c16:uniqueId val="{000000A2-4993-4316-BF6C-363F222924F2}"/>
                    </c:ext>
                  </c:extLst>
                </c:dPt>
                <c:dPt>
                  <c:idx val="11"/>
                  <c:bubble3D val="0"/>
                  <c:spPr>
                    <a:solidFill>
                      <a:schemeClr val="accent6">
                        <a:lumMod val="60000"/>
                      </a:schemeClr>
                    </a:solidFill>
                    <a:ln w="19050">
                      <a:solidFill>
                        <a:schemeClr val="lt1"/>
                      </a:solidFill>
                    </a:ln>
                    <a:effectLst/>
                  </c:spPr>
                  <c:extLst xmlns:c15="http://schemas.microsoft.com/office/drawing/2012/chart">
                    <c:ext xmlns:c16="http://schemas.microsoft.com/office/drawing/2014/chart" uri="{C3380CC4-5D6E-409C-BE32-E72D297353CC}">
                      <c16:uniqueId val="{000000A4-4993-4316-BF6C-363F222924F2}"/>
                    </c:ext>
                  </c:extLst>
                </c:dPt>
                <c:dPt>
                  <c:idx val="12"/>
                  <c:bubble3D val="0"/>
                  <c:spPr>
                    <a:solidFill>
                      <a:schemeClr val="accent1">
                        <a:lumMod val="80000"/>
                        <a:lumOff val="20000"/>
                      </a:schemeClr>
                    </a:solidFill>
                    <a:ln w="19050">
                      <a:solidFill>
                        <a:schemeClr val="lt1"/>
                      </a:solidFill>
                    </a:ln>
                    <a:effectLst/>
                  </c:spPr>
                  <c:extLst xmlns:c15="http://schemas.microsoft.com/office/drawing/2012/chart">
                    <c:ext xmlns:c16="http://schemas.microsoft.com/office/drawing/2014/chart" uri="{C3380CC4-5D6E-409C-BE32-E72D297353CC}">
                      <c16:uniqueId val="{000000A6-4993-4316-BF6C-363F222924F2}"/>
                    </c:ext>
                  </c:extLst>
                </c:dPt>
                <c:dPt>
                  <c:idx val="13"/>
                  <c:bubble3D val="0"/>
                  <c:spPr>
                    <a:solidFill>
                      <a:schemeClr val="accent2">
                        <a:lumMod val="80000"/>
                        <a:lumOff val="20000"/>
                      </a:schemeClr>
                    </a:solidFill>
                    <a:ln w="19050">
                      <a:solidFill>
                        <a:schemeClr val="lt1"/>
                      </a:solidFill>
                    </a:ln>
                    <a:effectLst/>
                  </c:spPr>
                  <c:extLst xmlns:c15="http://schemas.microsoft.com/office/drawing/2012/chart">
                    <c:ext xmlns:c16="http://schemas.microsoft.com/office/drawing/2014/chart" uri="{C3380CC4-5D6E-409C-BE32-E72D297353CC}">
                      <c16:uniqueId val="{000000A8-4993-4316-BF6C-363F222924F2}"/>
                    </c:ext>
                  </c:extLst>
                </c:dPt>
                <c:dPt>
                  <c:idx val="14"/>
                  <c:bubble3D val="0"/>
                  <c:spPr>
                    <a:solidFill>
                      <a:schemeClr val="accent3">
                        <a:lumMod val="80000"/>
                        <a:lumOff val="20000"/>
                      </a:schemeClr>
                    </a:solidFill>
                    <a:ln w="19050">
                      <a:solidFill>
                        <a:schemeClr val="lt1"/>
                      </a:solidFill>
                    </a:ln>
                    <a:effectLst/>
                  </c:spPr>
                  <c:extLst xmlns:c15="http://schemas.microsoft.com/office/drawing/2012/chart">
                    <c:ext xmlns:c16="http://schemas.microsoft.com/office/drawing/2014/chart" uri="{C3380CC4-5D6E-409C-BE32-E72D297353CC}">
                      <c16:uniqueId val="{000000AA-4993-4316-BF6C-363F222924F2}"/>
                    </c:ext>
                  </c:extLst>
                </c:dPt>
                <c:dPt>
                  <c:idx val="15"/>
                  <c:bubble3D val="0"/>
                  <c:spPr>
                    <a:solidFill>
                      <a:schemeClr val="accent4">
                        <a:lumMod val="80000"/>
                        <a:lumOff val="20000"/>
                      </a:schemeClr>
                    </a:solidFill>
                    <a:ln w="19050">
                      <a:solidFill>
                        <a:schemeClr val="lt1"/>
                      </a:solidFill>
                    </a:ln>
                    <a:effectLst/>
                  </c:spPr>
                  <c:extLst xmlns:c15="http://schemas.microsoft.com/office/drawing/2012/chart">
                    <c:ext xmlns:c16="http://schemas.microsoft.com/office/drawing/2014/chart" uri="{C3380CC4-5D6E-409C-BE32-E72D297353CC}">
                      <c16:uniqueId val="{000000AC-4993-4316-BF6C-363F222924F2}"/>
                    </c:ext>
                  </c:extLst>
                </c:dPt>
                <c:dPt>
                  <c:idx val="16"/>
                  <c:bubble3D val="0"/>
                  <c:spPr>
                    <a:solidFill>
                      <a:schemeClr val="accent5">
                        <a:lumMod val="80000"/>
                        <a:lumOff val="20000"/>
                      </a:schemeClr>
                    </a:solidFill>
                    <a:ln w="19050">
                      <a:solidFill>
                        <a:schemeClr val="lt1"/>
                      </a:solidFill>
                    </a:ln>
                    <a:effectLst/>
                  </c:spPr>
                  <c:extLst xmlns:c15="http://schemas.microsoft.com/office/drawing/2012/chart">
                    <c:ext xmlns:c16="http://schemas.microsoft.com/office/drawing/2014/chart" uri="{C3380CC4-5D6E-409C-BE32-E72D297353CC}">
                      <c16:uniqueId val="{000000AE-4993-4316-BF6C-363F222924F2}"/>
                    </c:ext>
                  </c:extLst>
                </c:dPt>
                <c:dPt>
                  <c:idx val="17"/>
                  <c:bubble3D val="0"/>
                  <c:spPr>
                    <a:solidFill>
                      <a:schemeClr val="accent6">
                        <a:lumMod val="80000"/>
                        <a:lumOff val="20000"/>
                      </a:schemeClr>
                    </a:solidFill>
                    <a:ln w="19050">
                      <a:solidFill>
                        <a:schemeClr val="lt1"/>
                      </a:solidFill>
                    </a:ln>
                    <a:effectLst/>
                  </c:spPr>
                  <c:extLst xmlns:c15="http://schemas.microsoft.com/office/drawing/2012/chart">
                    <c:ext xmlns:c16="http://schemas.microsoft.com/office/drawing/2014/chart" uri="{C3380CC4-5D6E-409C-BE32-E72D297353CC}">
                      <c16:uniqueId val="{000000B0-4993-4316-BF6C-363F222924F2}"/>
                    </c:ext>
                  </c:extLst>
                </c:dPt>
                <c:dPt>
                  <c:idx val="18"/>
                  <c:bubble3D val="0"/>
                  <c:spPr>
                    <a:solidFill>
                      <a:schemeClr val="accent1">
                        <a:lumMod val="80000"/>
                      </a:schemeClr>
                    </a:solidFill>
                    <a:ln w="19050">
                      <a:solidFill>
                        <a:schemeClr val="lt1"/>
                      </a:solidFill>
                    </a:ln>
                    <a:effectLst/>
                  </c:spPr>
                  <c:extLst xmlns:c15="http://schemas.microsoft.com/office/drawing/2012/chart">
                    <c:ext xmlns:c16="http://schemas.microsoft.com/office/drawing/2014/chart" uri="{C3380CC4-5D6E-409C-BE32-E72D297353CC}">
                      <c16:uniqueId val="{000000B2-4993-4316-BF6C-363F222924F2}"/>
                    </c:ext>
                  </c:extLst>
                </c:dPt>
                <c:dPt>
                  <c:idx val="19"/>
                  <c:bubble3D val="0"/>
                  <c:spPr>
                    <a:solidFill>
                      <a:schemeClr val="accent2">
                        <a:lumMod val="80000"/>
                      </a:schemeClr>
                    </a:solidFill>
                    <a:ln w="19050">
                      <a:solidFill>
                        <a:schemeClr val="lt1"/>
                      </a:solidFill>
                    </a:ln>
                    <a:effectLst/>
                  </c:spPr>
                  <c:extLst xmlns:c15="http://schemas.microsoft.com/office/drawing/2012/chart">
                    <c:ext xmlns:c16="http://schemas.microsoft.com/office/drawing/2014/chart" uri="{C3380CC4-5D6E-409C-BE32-E72D297353CC}">
                      <c16:uniqueId val="{000000B4-4993-4316-BF6C-363F222924F2}"/>
                    </c:ext>
                  </c:extLst>
                </c:dPt>
                <c:dPt>
                  <c:idx val="20"/>
                  <c:bubble3D val="0"/>
                  <c:spPr>
                    <a:solidFill>
                      <a:schemeClr val="accent3">
                        <a:lumMod val="80000"/>
                      </a:schemeClr>
                    </a:solidFill>
                    <a:ln w="19050">
                      <a:solidFill>
                        <a:schemeClr val="lt1"/>
                      </a:solidFill>
                    </a:ln>
                    <a:effectLst/>
                  </c:spPr>
                  <c:extLst xmlns:c15="http://schemas.microsoft.com/office/drawing/2012/chart">
                    <c:ext xmlns:c16="http://schemas.microsoft.com/office/drawing/2014/chart" uri="{C3380CC4-5D6E-409C-BE32-E72D297353CC}">
                      <c16:uniqueId val="{000000B6-4993-4316-BF6C-363F222924F2}"/>
                    </c:ext>
                  </c:extLst>
                </c:dPt>
                <c:dPt>
                  <c:idx val="21"/>
                  <c:bubble3D val="0"/>
                  <c:spPr>
                    <a:solidFill>
                      <a:schemeClr val="accent4">
                        <a:lumMod val="80000"/>
                      </a:schemeClr>
                    </a:solidFill>
                    <a:ln w="19050">
                      <a:solidFill>
                        <a:schemeClr val="lt1"/>
                      </a:solidFill>
                    </a:ln>
                    <a:effectLst/>
                  </c:spPr>
                  <c:extLst xmlns:c15="http://schemas.microsoft.com/office/drawing/2012/chart">
                    <c:ext xmlns:c16="http://schemas.microsoft.com/office/drawing/2014/chart" uri="{C3380CC4-5D6E-409C-BE32-E72D297353CC}">
                      <c16:uniqueId val="{000000B8-4993-4316-BF6C-363F222924F2}"/>
                    </c:ext>
                  </c:extLst>
                </c:dPt>
                <c:dPt>
                  <c:idx val="22"/>
                  <c:bubble3D val="0"/>
                  <c:spPr>
                    <a:solidFill>
                      <a:schemeClr val="accent5">
                        <a:lumMod val="80000"/>
                      </a:schemeClr>
                    </a:solidFill>
                    <a:ln w="19050">
                      <a:solidFill>
                        <a:schemeClr val="lt1"/>
                      </a:solidFill>
                    </a:ln>
                    <a:effectLst/>
                  </c:spPr>
                  <c:extLst xmlns:c15="http://schemas.microsoft.com/office/drawing/2012/chart">
                    <c:ext xmlns:c16="http://schemas.microsoft.com/office/drawing/2014/chart" uri="{C3380CC4-5D6E-409C-BE32-E72D297353CC}">
                      <c16:uniqueId val="{000000BA-4993-4316-BF6C-363F222924F2}"/>
                    </c:ext>
                  </c:extLst>
                </c:dPt>
                <c:cat>
                  <c:strRef>
                    <c:extLst xmlns:c15="http://schemas.microsoft.com/office/drawing/2012/chart">
                      <c:ext xmlns:c15="http://schemas.microsoft.com/office/drawing/2012/chart" uri="{02D57815-91ED-43cb-92C2-25804820EDAC}">
                        <c15:formulaRef>
                          <c15:sqref>'Demographic '!$A$51:$A$73</c15:sqref>
                        </c15:formulaRef>
                      </c:ext>
                    </c:extLst>
                    <c:strCache>
                      <c:ptCount val="23"/>
                      <c:pt idx="0">
                        <c:v>Postcode</c:v>
                      </c:pt>
                      <c:pt idx="1">
                        <c:v>SW1W</c:v>
                      </c:pt>
                      <c:pt idx="2">
                        <c:v>SW1P</c:v>
                      </c:pt>
                      <c:pt idx="3">
                        <c:v>SW1X</c:v>
                      </c:pt>
                      <c:pt idx="4">
                        <c:v>SW3</c:v>
                      </c:pt>
                      <c:pt idx="5">
                        <c:v>SW5</c:v>
                      </c:pt>
                      <c:pt idx="6">
                        <c:v>SW6</c:v>
                      </c:pt>
                      <c:pt idx="7">
                        <c:v>SW7</c:v>
                      </c:pt>
                      <c:pt idx="8">
                        <c:v>SW10</c:v>
                      </c:pt>
                      <c:pt idx="9">
                        <c:v>W1J</c:v>
                      </c:pt>
                      <c:pt idx="10">
                        <c:v>W2</c:v>
                      </c:pt>
                      <c:pt idx="11">
                        <c:v>W8</c:v>
                      </c:pt>
                      <c:pt idx="12">
                        <c:v>W9</c:v>
                      </c:pt>
                      <c:pt idx="13">
                        <c:v>W10</c:v>
                      </c:pt>
                      <c:pt idx="14">
                        <c:v>W11</c:v>
                      </c:pt>
                      <c:pt idx="15">
                        <c:v>W14</c:v>
                      </c:pt>
                      <c:pt idx="16">
                        <c:v>NW1</c:v>
                      </c:pt>
                      <c:pt idx="17">
                        <c:v>NW2</c:v>
                      </c:pt>
                      <c:pt idx="18">
                        <c:v>NW6</c:v>
                      </c:pt>
                      <c:pt idx="19">
                        <c:v>NW8</c:v>
                      </c:pt>
                      <c:pt idx="20">
                        <c:v>NW9</c:v>
                      </c:pt>
                      <c:pt idx="21">
                        <c:v>NW10</c:v>
                      </c:pt>
                      <c:pt idx="22">
                        <c:v>OTHER</c:v>
                      </c:pt>
                    </c:strCache>
                  </c:strRef>
                </c:cat>
                <c:val>
                  <c:numRef>
                    <c:extLst xmlns:c15="http://schemas.microsoft.com/office/drawing/2012/chart">
                      <c:ext xmlns:c15="http://schemas.microsoft.com/office/drawing/2012/chart" uri="{02D57815-91ED-43cb-92C2-25804820EDAC}">
                        <c15:formulaRef>
                          <c15:sqref>'Demographic '!$D$51:$D$73</c15:sqref>
                        </c15:formulaRef>
                      </c:ext>
                    </c:extLst>
                    <c:numCache>
                      <c:formatCode>General</c:formatCode>
                      <c:ptCount val="23"/>
                      <c:pt idx="0">
                        <c:v>0</c:v>
                      </c:pt>
                      <c:pt idx="3">
                        <c:v>2</c:v>
                      </c:pt>
                      <c:pt idx="4">
                        <c:v>28</c:v>
                      </c:pt>
                      <c:pt idx="5">
                        <c:v>11</c:v>
                      </c:pt>
                      <c:pt idx="6">
                        <c:v>3</c:v>
                      </c:pt>
                      <c:pt idx="7">
                        <c:v>10</c:v>
                      </c:pt>
                      <c:pt idx="8">
                        <c:v>23</c:v>
                      </c:pt>
                      <c:pt idx="10">
                        <c:v>16</c:v>
                      </c:pt>
                      <c:pt idx="11">
                        <c:v>11</c:v>
                      </c:pt>
                      <c:pt idx="12">
                        <c:v>13</c:v>
                      </c:pt>
                      <c:pt idx="13">
                        <c:v>69</c:v>
                      </c:pt>
                      <c:pt idx="14">
                        <c:v>46</c:v>
                      </c:pt>
                      <c:pt idx="15">
                        <c:v>10</c:v>
                      </c:pt>
                      <c:pt idx="18">
                        <c:v>1</c:v>
                      </c:pt>
                      <c:pt idx="19">
                        <c:v>1</c:v>
                      </c:pt>
                      <c:pt idx="22">
                        <c:v>1</c:v>
                      </c:pt>
                    </c:numCache>
                  </c:numRef>
                </c:val>
                <c:extLst xmlns:c15="http://schemas.microsoft.com/office/drawing/2012/chart">
                  <c:ext xmlns:c16="http://schemas.microsoft.com/office/drawing/2014/chart" uri="{C3380CC4-5D6E-409C-BE32-E72D297353CC}">
                    <c16:uniqueId val="{000000BB-4993-4316-BF6C-363F222924F2}"/>
                  </c:ext>
                </c:extLst>
              </c15:ser>
            </c15:filteredPieSeries>
            <c15:filteredPieSeries>
              <c15:ser>
                <c:idx val="3"/>
                <c:order val="3"/>
                <c:dPt>
                  <c:idx val="0"/>
                  <c:bubble3D val="0"/>
                  <c:spPr>
                    <a:solidFill>
                      <a:schemeClr val="accent1"/>
                    </a:solidFill>
                    <a:ln w="19050">
                      <a:solidFill>
                        <a:schemeClr val="lt1"/>
                      </a:solidFill>
                    </a:ln>
                    <a:effectLst/>
                  </c:spPr>
                  <c:extLst xmlns:c15="http://schemas.microsoft.com/office/drawing/2012/chart">
                    <c:ext xmlns:c16="http://schemas.microsoft.com/office/drawing/2014/chart" uri="{C3380CC4-5D6E-409C-BE32-E72D297353CC}">
                      <c16:uniqueId val="{000000BD-4993-4316-BF6C-363F222924F2}"/>
                    </c:ext>
                  </c:extLst>
                </c:dPt>
                <c:dPt>
                  <c:idx val="1"/>
                  <c:bubble3D val="0"/>
                  <c:spPr>
                    <a:solidFill>
                      <a:schemeClr val="accent2"/>
                    </a:solidFill>
                    <a:ln w="19050">
                      <a:solidFill>
                        <a:schemeClr val="lt1"/>
                      </a:solidFill>
                    </a:ln>
                    <a:effectLst/>
                  </c:spPr>
                  <c:extLst xmlns:c15="http://schemas.microsoft.com/office/drawing/2012/chart">
                    <c:ext xmlns:c16="http://schemas.microsoft.com/office/drawing/2014/chart" uri="{C3380CC4-5D6E-409C-BE32-E72D297353CC}">
                      <c16:uniqueId val="{000000BF-4993-4316-BF6C-363F222924F2}"/>
                    </c:ext>
                  </c:extLst>
                </c:dPt>
                <c:dPt>
                  <c:idx val="2"/>
                  <c:bubble3D val="0"/>
                  <c:spPr>
                    <a:solidFill>
                      <a:schemeClr val="accent3"/>
                    </a:solidFill>
                    <a:ln w="19050">
                      <a:solidFill>
                        <a:schemeClr val="lt1"/>
                      </a:solidFill>
                    </a:ln>
                    <a:effectLst/>
                  </c:spPr>
                  <c:extLst xmlns:c15="http://schemas.microsoft.com/office/drawing/2012/chart">
                    <c:ext xmlns:c16="http://schemas.microsoft.com/office/drawing/2014/chart" uri="{C3380CC4-5D6E-409C-BE32-E72D297353CC}">
                      <c16:uniqueId val="{000000C1-4993-4316-BF6C-363F222924F2}"/>
                    </c:ext>
                  </c:extLst>
                </c:dPt>
                <c:dPt>
                  <c:idx val="3"/>
                  <c:bubble3D val="0"/>
                  <c:spPr>
                    <a:solidFill>
                      <a:schemeClr val="accent4"/>
                    </a:solidFill>
                    <a:ln w="19050">
                      <a:solidFill>
                        <a:schemeClr val="lt1"/>
                      </a:solidFill>
                    </a:ln>
                    <a:effectLst/>
                  </c:spPr>
                  <c:extLst xmlns:c15="http://schemas.microsoft.com/office/drawing/2012/chart">
                    <c:ext xmlns:c16="http://schemas.microsoft.com/office/drawing/2014/chart" uri="{C3380CC4-5D6E-409C-BE32-E72D297353CC}">
                      <c16:uniqueId val="{000000C3-4993-4316-BF6C-363F222924F2}"/>
                    </c:ext>
                  </c:extLst>
                </c:dPt>
                <c:dPt>
                  <c:idx val="4"/>
                  <c:bubble3D val="0"/>
                  <c:spPr>
                    <a:solidFill>
                      <a:schemeClr val="accent5"/>
                    </a:solidFill>
                    <a:ln w="19050">
                      <a:solidFill>
                        <a:schemeClr val="lt1"/>
                      </a:solidFill>
                    </a:ln>
                    <a:effectLst/>
                  </c:spPr>
                  <c:extLst xmlns:c15="http://schemas.microsoft.com/office/drawing/2012/chart">
                    <c:ext xmlns:c16="http://schemas.microsoft.com/office/drawing/2014/chart" uri="{C3380CC4-5D6E-409C-BE32-E72D297353CC}">
                      <c16:uniqueId val="{000000C5-4993-4316-BF6C-363F222924F2}"/>
                    </c:ext>
                  </c:extLst>
                </c:dPt>
                <c:dPt>
                  <c:idx val="5"/>
                  <c:bubble3D val="0"/>
                  <c:spPr>
                    <a:solidFill>
                      <a:schemeClr val="accent6"/>
                    </a:solidFill>
                    <a:ln w="19050">
                      <a:solidFill>
                        <a:schemeClr val="lt1"/>
                      </a:solidFill>
                    </a:ln>
                    <a:effectLst/>
                  </c:spPr>
                  <c:extLst xmlns:c15="http://schemas.microsoft.com/office/drawing/2012/chart">
                    <c:ext xmlns:c16="http://schemas.microsoft.com/office/drawing/2014/chart" uri="{C3380CC4-5D6E-409C-BE32-E72D297353CC}">
                      <c16:uniqueId val="{000000C7-4993-4316-BF6C-363F222924F2}"/>
                    </c:ext>
                  </c:extLst>
                </c:dPt>
                <c:dPt>
                  <c:idx val="6"/>
                  <c:bubble3D val="0"/>
                  <c:spPr>
                    <a:solidFill>
                      <a:schemeClr val="accent1">
                        <a:lumMod val="60000"/>
                      </a:schemeClr>
                    </a:solidFill>
                    <a:ln w="19050">
                      <a:solidFill>
                        <a:schemeClr val="lt1"/>
                      </a:solidFill>
                    </a:ln>
                    <a:effectLst/>
                  </c:spPr>
                  <c:extLst xmlns:c15="http://schemas.microsoft.com/office/drawing/2012/chart">
                    <c:ext xmlns:c16="http://schemas.microsoft.com/office/drawing/2014/chart" uri="{C3380CC4-5D6E-409C-BE32-E72D297353CC}">
                      <c16:uniqueId val="{000000C9-4993-4316-BF6C-363F222924F2}"/>
                    </c:ext>
                  </c:extLst>
                </c:dPt>
                <c:dPt>
                  <c:idx val="7"/>
                  <c:bubble3D val="0"/>
                  <c:spPr>
                    <a:solidFill>
                      <a:schemeClr val="accent2">
                        <a:lumMod val="60000"/>
                      </a:schemeClr>
                    </a:solidFill>
                    <a:ln w="19050">
                      <a:solidFill>
                        <a:schemeClr val="lt1"/>
                      </a:solidFill>
                    </a:ln>
                    <a:effectLst/>
                  </c:spPr>
                  <c:extLst xmlns:c15="http://schemas.microsoft.com/office/drawing/2012/chart">
                    <c:ext xmlns:c16="http://schemas.microsoft.com/office/drawing/2014/chart" uri="{C3380CC4-5D6E-409C-BE32-E72D297353CC}">
                      <c16:uniqueId val="{000000CB-4993-4316-BF6C-363F222924F2}"/>
                    </c:ext>
                  </c:extLst>
                </c:dPt>
                <c:dPt>
                  <c:idx val="8"/>
                  <c:bubble3D val="0"/>
                  <c:spPr>
                    <a:solidFill>
                      <a:schemeClr val="accent3">
                        <a:lumMod val="60000"/>
                      </a:schemeClr>
                    </a:solidFill>
                    <a:ln w="19050">
                      <a:solidFill>
                        <a:schemeClr val="lt1"/>
                      </a:solidFill>
                    </a:ln>
                    <a:effectLst/>
                  </c:spPr>
                  <c:extLst xmlns:c15="http://schemas.microsoft.com/office/drawing/2012/chart">
                    <c:ext xmlns:c16="http://schemas.microsoft.com/office/drawing/2014/chart" uri="{C3380CC4-5D6E-409C-BE32-E72D297353CC}">
                      <c16:uniqueId val="{000000CD-4993-4316-BF6C-363F222924F2}"/>
                    </c:ext>
                  </c:extLst>
                </c:dPt>
                <c:dPt>
                  <c:idx val="9"/>
                  <c:bubble3D val="0"/>
                  <c:spPr>
                    <a:solidFill>
                      <a:schemeClr val="accent4">
                        <a:lumMod val="60000"/>
                      </a:schemeClr>
                    </a:solidFill>
                    <a:ln w="19050">
                      <a:solidFill>
                        <a:schemeClr val="lt1"/>
                      </a:solidFill>
                    </a:ln>
                    <a:effectLst/>
                  </c:spPr>
                  <c:extLst xmlns:c15="http://schemas.microsoft.com/office/drawing/2012/chart">
                    <c:ext xmlns:c16="http://schemas.microsoft.com/office/drawing/2014/chart" uri="{C3380CC4-5D6E-409C-BE32-E72D297353CC}">
                      <c16:uniqueId val="{000000CF-4993-4316-BF6C-363F222924F2}"/>
                    </c:ext>
                  </c:extLst>
                </c:dPt>
                <c:dPt>
                  <c:idx val="10"/>
                  <c:bubble3D val="0"/>
                  <c:spPr>
                    <a:solidFill>
                      <a:schemeClr val="accent5">
                        <a:lumMod val="60000"/>
                      </a:schemeClr>
                    </a:solidFill>
                    <a:ln w="19050">
                      <a:solidFill>
                        <a:schemeClr val="lt1"/>
                      </a:solidFill>
                    </a:ln>
                    <a:effectLst/>
                  </c:spPr>
                  <c:extLst xmlns:c15="http://schemas.microsoft.com/office/drawing/2012/chart">
                    <c:ext xmlns:c16="http://schemas.microsoft.com/office/drawing/2014/chart" uri="{C3380CC4-5D6E-409C-BE32-E72D297353CC}">
                      <c16:uniqueId val="{000000D1-4993-4316-BF6C-363F222924F2}"/>
                    </c:ext>
                  </c:extLst>
                </c:dPt>
                <c:dPt>
                  <c:idx val="11"/>
                  <c:bubble3D val="0"/>
                  <c:spPr>
                    <a:solidFill>
                      <a:schemeClr val="accent6">
                        <a:lumMod val="60000"/>
                      </a:schemeClr>
                    </a:solidFill>
                    <a:ln w="19050">
                      <a:solidFill>
                        <a:schemeClr val="lt1"/>
                      </a:solidFill>
                    </a:ln>
                    <a:effectLst/>
                  </c:spPr>
                  <c:extLst xmlns:c15="http://schemas.microsoft.com/office/drawing/2012/chart">
                    <c:ext xmlns:c16="http://schemas.microsoft.com/office/drawing/2014/chart" uri="{C3380CC4-5D6E-409C-BE32-E72D297353CC}">
                      <c16:uniqueId val="{000000D3-4993-4316-BF6C-363F222924F2}"/>
                    </c:ext>
                  </c:extLst>
                </c:dPt>
                <c:dPt>
                  <c:idx val="12"/>
                  <c:bubble3D val="0"/>
                  <c:spPr>
                    <a:solidFill>
                      <a:schemeClr val="accent1">
                        <a:lumMod val="80000"/>
                        <a:lumOff val="20000"/>
                      </a:schemeClr>
                    </a:solidFill>
                    <a:ln w="19050">
                      <a:solidFill>
                        <a:schemeClr val="lt1"/>
                      </a:solidFill>
                    </a:ln>
                    <a:effectLst/>
                  </c:spPr>
                  <c:extLst xmlns:c15="http://schemas.microsoft.com/office/drawing/2012/chart">
                    <c:ext xmlns:c16="http://schemas.microsoft.com/office/drawing/2014/chart" uri="{C3380CC4-5D6E-409C-BE32-E72D297353CC}">
                      <c16:uniqueId val="{000000D5-4993-4316-BF6C-363F222924F2}"/>
                    </c:ext>
                  </c:extLst>
                </c:dPt>
                <c:dPt>
                  <c:idx val="13"/>
                  <c:bubble3D val="0"/>
                  <c:spPr>
                    <a:solidFill>
                      <a:schemeClr val="accent2">
                        <a:lumMod val="80000"/>
                        <a:lumOff val="20000"/>
                      </a:schemeClr>
                    </a:solidFill>
                    <a:ln w="19050">
                      <a:solidFill>
                        <a:schemeClr val="lt1"/>
                      </a:solidFill>
                    </a:ln>
                    <a:effectLst/>
                  </c:spPr>
                  <c:extLst xmlns:c15="http://schemas.microsoft.com/office/drawing/2012/chart">
                    <c:ext xmlns:c16="http://schemas.microsoft.com/office/drawing/2014/chart" uri="{C3380CC4-5D6E-409C-BE32-E72D297353CC}">
                      <c16:uniqueId val="{000000D7-4993-4316-BF6C-363F222924F2}"/>
                    </c:ext>
                  </c:extLst>
                </c:dPt>
                <c:dPt>
                  <c:idx val="14"/>
                  <c:bubble3D val="0"/>
                  <c:spPr>
                    <a:solidFill>
                      <a:schemeClr val="accent3">
                        <a:lumMod val="80000"/>
                        <a:lumOff val="20000"/>
                      </a:schemeClr>
                    </a:solidFill>
                    <a:ln w="19050">
                      <a:solidFill>
                        <a:schemeClr val="lt1"/>
                      </a:solidFill>
                    </a:ln>
                    <a:effectLst/>
                  </c:spPr>
                  <c:extLst xmlns:c15="http://schemas.microsoft.com/office/drawing/2012/chart">
                    <c:ext xmlns:c16="http://schemas.microsoft.com/office/drawing/2014/chart" uri="{C3380CC4-5D6E-409C-BE32-E72D297353CC}">
                      <c16:uniqueId val="{000000D9-4993-4316-BF6C-363F222924F2}"/>
                    </c:ext>
                  </c:extLst>
                </c:dPt>
                <c:dPt>
                  <c:idx val="15"/>
                  <c:bubble3D val="0"/>
                  <c:spPr>
                    <a:solidFill>
                      <a:schemeClr val="accent4">
                        <a:lumMod val="80000"/>
                        <a:lumOff val="20000"/>
                      </a:schemeClr>
                    </a:solidFill>
                    <a:ln w="19050">
                      <a:solidFill>
                        <a:schemeClr val="lt1"/>
                      </a:solidFill>
                    </a:ln>
                    <a:effectLst/>
                  </c:spPr>
                  <c:extLst xmlns:c15="http://schemas.microsoft.com/office/drawing/2012/chart">
                    <c:ext xmlns:c16="http://schemas.microsoft.com/office/drawing/2014/chart" uri="{C3380CC4-5D6E-409C-BE32-E72D297353CC}">
                      <c16:uniqueId val="{000000DB-4993-4316-BF6C-363F222924F2}"/>
                    </c:ext>
                  </c:extLst>
                </c:dPt>
                <c:dPt>
                  <c:idx val="16"/>
                  <c:bubble3D val="0"/>
                  <c:spPr>
                    <a:solidFill>
                      <a:schemeClr val="accent5">
                        <a:lumMod val="80000"/>
                        <a:lumOff val="20000"/>
                      </a:schemeClr>
                    </a:solidFill>
                    <a:ln w="19050">
                      <a:solidFill>
                        <a:schemeClr val="lt1"/>
                      </a:solidFill>
                    </a:ln>
                    <a:effectLst/>
                  </c:spPr>
                  <c:extLst xmlns:c15="http://schemas.microsoft.com/office/drawing/2012/chart">
                    <c:ext xmlns:c16="http://schemas.microsoft.com/office/drawing/2014/chart" uri="{C3380CC4-5D6E-409C-BE32-E72D297353CC}">
                      <c16:uniqueId val="{000000DD-4993-4316-BF6C-363F222924F2}"/>
                    </c:ext>
                  </c:extLst>
                </c:dPt>
                <c:dPt>
                  <c:idx val="17"/>
                  <c:bubble3D val="0"/>
                  <c:spPr>
                    <a:solidFill>
                      <a:schemeClr val="accent6">
                        <a:lumMod val="80000"/>
                        <a:lumOff val="20000"/>
                      </a:schemeClr>
                    </a:solidFill>
                    <a:ln w="19050">
                      <a:solidFill>
                        <a:schemeClr val="lt1"/>
                      </a:solidFill>
                    </a:ln>
                    <a:effectLst/>
                  </c:spPr>
                  <c:extLst xmlns:c15="http://schemas.microsoft.com/office/drawing/2012/chart">
                    <c:ext xmlns:c16="http://schemas.microsoft.com/office/drawing/2014/chart" uri="{C3380CC4-5D6E-409C-BE32-E72D297353CC}">
                      <c16:uniqueId val="{000000DF-4993-4316-BF6C-363F222924F2}"/>
                    </c:ext>
                  </c:extLst>
                </c:dPt>
                <c:dPt>
                  <c:idx val="18"/>
                  <c:bubble3D val="0"/>
                  <c:spPr>
                    <a:solidFill>
                      <a:schemeClr val="accent1">
                        <a:lumMod val="80000"/>
                      </a:schemeClr>
                    </a:solidFill>
                    <a:ln w="19050">
                      <a:solidFill>
                        <a:schemeClr val="lt1"/>
                      </a:solidFill>
                    </a:ln>
                    <a:effectLst/>
                  </c:spPr>
                  <c:extLst xmlns:c15="http://schemas.microsoft.com/office/drawing/2012/chart">
                    <c:ext xmlns:c16="http://schemas.microsoft.com/office/drawing/2014/chart" uri="{C3380CC4-5D6E-409C-BE32-E72D297353CC}">
                      <c16:uniqueId val="{000000E1-4993-4316-BF6C-363F222924F2}"/>
                    </c:ext>
                  </c:extLst>
                </c:dPt>
                <c:dPt>
                  <c:idx val="19"/>
                  <c:bubble3D val="0"/>
                  <c:spPr>
                    <a:solidFill>
                      <a:schemeClr val="accent2">
                        <a:lumMod val="80000"/>
                      </a:schemeClr>
                    </a:solidFill>
                    <a:ln w="19050">
                      <a:solidFill>
                        <a:schemeClr val="lt1"/>
                      </a:solidFill>
                    </a:ln>
                    <a:effectLst/>
                  </c:spPr>
                  <c:extLst xmlns:c15="http://schemas.microsoft.com/office/drawing/2012/chart">
                    <c:ext xmlns:c16="http://schemas.microsoft.com/office/drawing/2014/chart" uri="{C3380CC4-5D6E-409C-BE32-E72D297353CC}">
                      <c16:uniqueId val="{000000E3-4993-4316-BF6C-363F222924F2}"/>
                    </c:ext>
                  </c:extLst>
                </c:dPt>
                <c:dPt>
                  <c:idx val="20"/>
                  <c:bubble3D val="0"/>
                  <c:spPr>
                    <a:solidFill>
                      <a:schemeClr val="accent3">
                        <a:lumMod val="80000"/>
                      </a:schemeClr>
                    </a:solidFill>
                    <a:ln w="19050">
                      <a:solidFill>
                        <a:schemeClr val="lt1"/>
                      </a:solidFill>
                    </a:ln>
                    <a:effectLst/>
                  </c:spPr>
                  <c:extLst xmlns:c15="http://schemas.microsoft.com/office/drawing/2012/chart">
                    <c:ext xmlns:c16="http://schemas.microsoft.com/office/drawing/2014/chart" uri="{C3380CC4-5D6E-409C-BE32-E72D297353CC}">
                      <c16:uniqueId val="{000000E5-4993-4316-BF6C-363F222924F2}"/>
                    </c:ext>
                  </c:extLst>
                </c:dPt>
                <c:dPt>
                  <c:idx val="21"/>
                  <c:bubble3D val="0"/>
                  <c:spPr>
                    <a:solidFill>
                      <a:schemeClr val="accent4">
                        <a:lumMod val="80000"/>
                      </a:schemeClr>
                    </a:solidFill>
                    <a:ln w="19050">
                      <a:solidFill>
                        <a:schemeClr val="lt1"/>
                      </a:solidFill>
                    </a:ln>
                    <a:effectLst/>
                  </c:spPr>
                  <c:extLst xmlns:c15="http://schemas.microsoft.com/office/drawing/2012/chart">
                    <c:ext xmlns:c16="http://schemas.microsoft.com/office/drawing/2014/chart" uri="{C3380CC4-5D6E-409C-BE32-E72D297353CC}">
                      <c16:uniqueId val="{000000E7-4993-4316-BF6C-363F222924F2}"/>
                    </c:ext>
                  </c:extLst>
                </c:dPt>
                <c:dPt>
                  <c:idx val="22"/>
                  <c:bubble3D val="0"/>
                  <c:spPr>
                    <a:solidFill>
                      <a:schemeClr val="accent5">
                        <a:lumMod val="80000"/>
                      </a:schemeClr>
                    </a:solidFill>
                    <a:ln w="19050">
                      <a:solidFill>
                        <a:schemeClr val="lt1"/>
                      </a:solidFill>
                    </a:ln>
                    <a:effectLst/>
                  </c:spPr>
                  <c:extLst xmlns:c15="http://schemas.microsoft.com/office/drawing/2012/chart">
                    <c:ext xmlns:c16="http://schemas.microsoft.com/office/drawing/2014/chart" uri="{C3380CC4-5D6E-409C-BE32-E72D297353CC}">
                      <c16:uniqueId val="{000000E9-4993-4316-BF6C-363F222924F2}"/>
                    </c:ext>
                  </c:extLst>
                </c:dPt>
                <c:cat>
                  <c:strRef>
                    <c:extLst xmlns:c15="http://schemas.microsoft.com/office/drawing/2012/chart">
                      <c:ext xmlns:c15="http://schemas.microsoft.com/office/drawing/2012/chart" uri="{02D57815-91ED-43cb-92C2-25804820EDAC}">
                        <c15:formulaRef>
                          <c15:sqref>'Demographic '!$A$51:$A$73</c15:sqref>
                        </c15:formulaRef>
                      </c:ext>
                    </c:extLst>
                    <c:strCache>
                      <c:ptCount val="23"/>
                      <c:pt idx="0">
                        <c:v>Postcode</c:v>
                      </c:pt>
                      <c:pt idx="1">
                        <c:v>SW1W</c:v>
                      </c:pt>
                      <c:pt idx="2">
                        <c:v>SW1P</c:v>
                      </c:pt>
                      <c:pt idx="3">
                        <c:v>SW1X</c:v>
                      </c:pt>
                      <c:pt idx="4">
                        <c:v>SW3</c:v>
                      </c:pt>
                      <c:pt idx="5">
                        <c:v>SW5</c:v>
                      </c:pt>
                      <c:pt idx="6">
                        <c:v>SW6</c:v>
                      </c:pt>
                      <c:pt idx="7">
                        <c:v>SW7</c:v>
                      </c:pt>
                      <c:pt idx="8">
                        <c:v>SW10</c:v>
                      </c:pt>
                      <c:pt idx="9">
                        <c:v>W1J</c:v>
                      </c:pt>
                      <c:pt idx="10">
                        <c:v>W2</c:v>
                      </c:pt>
                      <c:pt idx="11">
                        <c:v>W8</c:v>
                      </c:pt>
                      <c:pt idx="12">
                        <c:v>W9</c:v>
                      </c:pt>
                      <c:pt idx="13">
                        <c:v>W10</c:v>
                      </c:pt>
                      <c:pt idx="14">
                        <c:v>W11</c:v>
                      </c:pt>
                      <c:pt idx="15">
                        <c:v>W14</c:v>
                      </c:pt>
                      <c:pt idx="16">
                        <c:v>NW1</c:v>
                      </c:pt>
                      <c:pt idx="17">
                        <c:v>NW2</c:v>
                      </c:pt>
                      <c:pt idx="18">
                        <c:v>NW6</c:v>
                      </c:pt>
                      <c:pt idx="19">
                        <c:v>NW8</c:v>
                      </c:pt>
                      <c:pt idx="20">
                        <c:v>NW9</c:v>
                      </c:pt>
                      <c:pt idx="21">
                        <c:v>NW10</c:v>
                      </c:pt>
                      <c:pt idx="22">
                        <c:v>OTHER</c:v>
                      </c:pt>
                    </c:strCache>
                  </c:strRef>
                </c:cat>
                <c:val>
                  <c:numRef>
                    <c:extLst xmlns:c15="http://schemas.microsoft.com/office/drawing/2012/chart">
                      <c:ext xmlns:c15="http://schemas.microsoft.com/office/drawing/2012/chart" uri="{02D57815-91ED-43cb-92C2-25804820EDAC}">
                        <c15:formulaRef>
                          <c15:sqref>'Demographic '!$E$51:$E$73</c15:sqref>
                        </c15:formulaRef>
                      </c:ext>
                    </c:extLst>
                    <c:numCache>
                      <c:formatCode>General</c:formatCode>
                      <c:ptCount val="23"/>
                      <c:pt idx="0">
                        <c:v>0</c:v>
                      </c:pt>
                      <c:pt idx="3">
                        <c:v>2</c:v>
                      </c:pt>
                      <c:pt idx="4">
                        <c:v>28</c:v>
                      </c:pt>
                      <c:pt idx="5">
                        <c:v>32</c:v>
                      </c:pt>
                      <c:pt idx="6">
                        <c:v>1</c:v>
                      </c:pt>
                      <c:pt idx="7">
                        <c:v>14</c:v>
                      </c:pt>
                      <c:pt idx="8">
                        <c:v>28</c:v>
                      </c:pt>
                      <c:pt idx="10">
                        <c:v>14</c:v>
                      </c:pt>
                      <c:pt idx="11">
                        <c:v>9</c:v>
                      </c:pt>
                      <c:pt idx="12">
                        <c:v>38</c:v>
                      </c:pt>
                      <c:pt idx="13">
                        <c:v>41</c:v>
                      </c:pt>
                      <c:pt idx="14">
                        <c:v>32</c:v>
                      </c:pt>
                      <c:pt idx="15">
                        <c:v>1</c:v>
                      </c:pt>
                      <c:pt idx="21">
                        <c:v>1</c:v>
                      </c:pt>
                      <c:pt idx="22">
                        <c:v>2</c:v>
                      </c:pt>
                    </c:numCache>
                  </c:numRef>
                </c:val>
                <c:extLst xmlns:c15="http://schemas.microsoft.com/office/drawing/2012/chart">
                  <c:ext xmlns:c16="http://schemas.microsoft.com/office/drawing/2014/chart" uri="{C3380CC4-5D6E-409C-BE32-E72D297353CC}">
                    <c16:uniqueId val="{000000EA-4993-4316-BF6C-363F222924F2}"/>
                  </c:ext>
                </c:extLst>
              </c15:ser>
            </c15:filteredPieSeries>
            <c15:filteredPieSeries>
              <c15:ser>
                <c:idx val="4"/>
                <c:order val="4"/>
                <c:dPt>
                  <c:idx val="0"/>
                  <c:bubble3D val="0"/>
                  <c:spPr>
                    <a:solidFill>
                      <a:schemeClr val="accent1"/>
                    </a:solidFill>
                    <a:ln w="19050">
                      <a:solidFill>
                        <a:schemeClr val="lt1"/>
                      </a:solidFill>
                    </a:ln>
                    <a:effectLst/>
                  </c:spPr>
                  <c:extLst xmlns:c15="http://schemas.microsoft.com/office/drawing/2012/chart">
                    <c:ext xmlns:c16="http://schemas.microsoft.com/office/drawing/2014/chart" uri="{C3380CC4-5D6E-409C-BE32-E72D297353CC}">
                      <c16:uniqueId val="{000000EC-4993-4316-BF6C-363F222924F2}"/>
                    </c:ext>
                  </c:extLst>
                </c:dPt>
                <c:dPt>
                  <c:idx val="1"/>
                  <c:bubble3D val="0"/>
                  <c:spPr>
                    <a:solidFill>
                      <a:schemeClr val="accent2"/>
                    </a:solidFill>
                    <a:ln w="19050">
                      <a:solidFill>
                        <a:schemeClr val="lt1"/>
                      </a:solidFill>
                    </a:ln>
                    <a:effectLst/>
                  </c:spPr>
                  <c:extLst xmlns:c15="http://schemas.microsoft.com/office/drawing/2012/chart">
                    <c:ext xmlns:c16="http://schemas.microsoft.com/office/drawing/2014/chart" uri="{C3380CC4-5D6E-409C-BE32-E72D297353CC}">
                      <c16:uniqueId val="{000000EE-4993-4316-BF6C-363F222924F2}"/>
                    </c:ext>
                  </c:extLst>
                </c:dPt>
                <c:dPt>
                  <c:idx val="2"/>
                  <c:bubble3D val="0"/>
                  <c:spPr>
                    <a:solidFill>
                      <a:schemeClr val="accent3"/>
                    </a:solidFill>
                    <a:ln w="19050">
                      <a:solidFill>
                        <a:schemeClr val="lt1"/>
                      </a:solidFill>
                    </a:ln>
                    <a:effectLst/>
                  </c:spPr>
                  <c:extLst xmlns:c15="http://schemas.microsoft.com/office/drawing/2012/chart">
                    <c:ext xmlns:c16="http://schemas.microsoft.com/office/drawing/2014/chart" uri="{C3380CC4-5D6E-409C-BE32-E72D297353CC}">
                      <c16:uniqueId val="{000000F0-4993-4316-BF6C-363F222924F2}"/>
                    </c:ext>
                  </c:extLst>
                </c:dPt>
                <c:dPt>
                  <c:idx val="3"/>
                  <c:bubble3D val="0"/>
                  <c:spPr>
                    <a:solidFill>
                      <a:schemeClr val="accent4"/>
                    </a:solidFill>
                    <a:ln w="19050">
                      <a:solidFill>
                        <a:schemeClr val="lt1"/>
                      </a:solidFill>
                    </a:ln>
                    <a:effectLst/>
                  </c:spPr>
                  <c:extLst xmlns:c15="http://schemas.microsoft.com/office/drawing/2012/chart">
                    <c:ext xmlns:c16="http://schemas.microsoft.com/office/drawing/2014/chart" uri="{C3380CC4-5D6E-409C-BE32-E72D297353CC}">
                      <c16:uniqueId val="{000000F2-4993-4316-BF6C-363F222924F2}"/>
                    </c:ext>
                  </c:extLst>
                </c:dPt>
                <c:dPt>
                  <c:idx val="4"/>
                  <c:bubble3D val="0"/>
                  <c:spPr>
                    <a:solidFill>
                      <a:schemeClr val="accent5"/>
                    </a:solidFill>
                    <a:ln w="19050">
                      <a:solidFill>
                        <a:schemeClr val="lt1"/>
                      </a:solidFill>
                    </a:ln>
                    <a:effectLst/>
                  </c:spPr>
                  <c:extLst xmlns:c15="http://schemas.microsoft.com/office/drawing/2012/chart">
                    <c:ext xmlns:c16="http://schemas.microsoft.com/office/drawing/2014/chart" uri="{C3380CC4-5D6E-409C-BE32-E72D297353CC}">
                      <c16:uniqueId val="{000000F4-4993-4316-BF6C-363F222924F2}"/>
                    </c:ext>
                  </c:extLst>
                </c:dPt>
                <c:dPt>
                  <c:idx val="5"/>
                  <c:bubble3D val="0"/>
                  <c:spPr>
                    <a:solidFill>
                      <a:schemeClr val="accent6"/>
                    </a:solidFill>
                    <a:ln w="19050">
                      <a:solidFill>
                        <a:schemeClr val="lt1"/>
                      </a:solidFill>
                    </a:ln>
                    <a:effectLst/>
                  </c:spPr>
                  <c:extLst xmlns:c15="http://schemas.microsoft.com/office/drawing/2012/chart">
                    <c:ext xmlns:c16="http://schemas.microsoft.com/office/drawing/2014/chart" uri="{C3380CC4-5D6E-409C-BE32-E72D297353CC}">
                      <c16:uniqueId val="{000000F6-4993-4316-BF6C-363F222924F2}"/>
                    </c:ext>
                  </c:extLst>
                </c:dPt>
                <c:dPt>
                  <c:idx val="6"/>
                  <c:bubble3D val="0"/>
                  <c:spPr>
                    <a:solidFill>
                      <a:schemeClr val="accent1">
                        <a:lumMod val="60000"/>
                      </a:schemeClr>
                    </a:solidFill>
                    <a:ln w="19050">
                      <a:solidFill>
                        <a:schemeClr val="lt1"/>
                      </a:solidFill>
                    </a:ln>
                    <a:effectLst/>
                  </c:spPr>
                  <c:extLst xmlns:c15="http://schemas.microsoft.com/office/drawing/2012/chart">
                    <c:ext xmlns:c16="http://schemas.microsoft.com/office/drawing/2014/chart" uri="{C3380CC4-5D6E-409C-BE32-E72D297353CC}">
                      <c16:uniqueId val="{000000F8-4993-4316-BF6C-363F222924F2}"/>
                    </c:ext>
                  </c:extLst>
                </c:dPt>
                <c:dPt>
                  <c:idx val="7"/>
                  <c:bubble3D val="0"/>
                  <c:spPr>
                    <a:solidFill>
                      <a:schemeClr val="accent2">
                        <a:lumMod val="60000"/>
                      </a:schemeClr>
                    </a:solidFill>
                    <a:ln w="19050">
                      <a:solidFill>
                        <a:schemeClr val="lt1"/>
                      </a:solidFill>
                    </a:ln>
                    <a:effectLst/>
                  </c:spPr>
                  <c:extLst xmlns:c15="http://schemas.microsoft.com/office/drawing/2012/chart">
                    <c:ext xmlns:c16="http://schemas.microsoft.com/office/drawing/2014/chart" uri="{C3380CC4-5D6E-409C-BE32-E72D297353CC}">
                      <c16:uniqueId val="{000000FA-4993-4316-BF6C-363F222924F2}"/>
                    </c:ext>
                  </c:extLst>
                </c:dPt>
                <c:dPt>
                  <c:idx val="8"/>
                  <c:bubble3D val="0"/>
                  <c:spPr>
                    <a:solidFill>
                      <a:schemeClr val="accent3">
                        <a:lumMod val="60000"/>
                      </a:schemeClr>
                    </a:solidFill>
                    <a:ln w="19050">
                      <a:solidFill>
                        <a:schemeClr val="lt1"/>
                      </a:solidFill>
                    </a:ln>
                    <a:effectLst/>
                  </c:spPr>
                  <c:extLst xmlns:c15="http://schemas.microsoft.com/office/drawing/2012/chart">
                    <c:ext xmlns:c16="http://schemas.microsoft.com/office/drawing/2014/chart" uri="{C3380CC4-5D6E-409C-BE32-E72D297353CC}">
                      <c16:uniqueId val="{000000FC-4993-4316-BF6C-363F222924F2}"/>
                    </c:ext>
                  </c:extLst>
                </c:dPt>
                <c:dPt>
                  <c:idx val="9"/>
                  <c:bubble3D val="0"/>
                  <c:spPr>
                    <a:solidFill>
                      <a:schemeClr val="accent4">
                        <a:lumMod val="60000"/>
                      </a:schemeClr>
                    </a:solidFill>
                    <a:ln w="19050">
                      <a:solidFill>
                        <a:schemeClr val="lt1"/>
                      </a:solidFill>
                    </a:ln>
                    <a:effectLst/>
                  </c:spPr>
                  <c:extLst xmlns:c15="http://schemas.microsoft.com/office/drawing/2012/chart">
                    <c:ext xmlns:c16="http://schemas.microsoft.com/office/drawing/2014/chart" uri="{C3380CC4-5D6E-409C-BE32-E72D297353CC}">
                      <c16:uniqueId val="{000000FE-4993-4316-BF6C-363F222924F2}"/>
                    </c:ext>
                  </c:extLst>
                </c:dPt>
                <c:dPt>
                  <c:idx val="10"/>
                  <c:bubble3D val="0"/>
                  <c:spPr>
                    <a:solidFill>
                      <a:schemeClr val="accent5">
                        <a:lumMod val="60000"/>
                      </a:schemeClr>
                    </a:solidFill>
                    <a:ln w="19050">
                      <a:solidFill>
                        <a:schemeClr val="lt1"/>
                      </a:solidFill>
                    </a:ln>
                    <a:effectLst/>
                  </c:spPr>
                  <c:extLst xmlns:c15="http://schemas.microsoft.com/office/drawing/2012/chart">
                    <c:ext xmlns:c16="http://schemas.microsoft.com/office/drawing/2014/chart" uri="{C3380CC4-5D6E-409C-BE32-E72D297353CC}">
                      <c16:uniqueId val="{00000100-4993-4316-BF6C-363F222924F2}"/>
                    </c:ext>
                  </c:extLst>
                </c:dPt>
                <c:dPt>
                  <c:idx val="11"/>
                  <c:bubble3D val="0"/>
                  <c:spPr>
                    <a:solidFill>
                      <a:schemeClr val="accent6">
                        <a:lumMod val="60000"/>
                      </a:schemeClr>
                    </a:solidFill>
                    <a:ln w="19050">
                      <a:solidFill>
                        <a:schemeClr val="lt1"/>
                      </a:solidFill>
                    </a:ln>
                    <a:effectLst/>
                  </c:spPr>
                  <c:extLst xmlns:c15="http://schemas.microsoft.com/office/drawing/2012/chart">
                    <c:ext xmlns:c16="http://schemas.microsoft.com/office/drawing/2014/chart" uri="{C3380CC4-5D6E-409C-BE32-E72D297353CC}">
                      <c16:uniqueId val="{00000102-4993-4316-BF6C-363F222924F2}"/>
                    </c:ext>
                  </c:extLst>
                </c:dPt>
                <c:dPt>
                  <c:idx val="12"/>
                  <c:bubble3D val="0"/>
                  <c:spPr>
                    <a:solidFill>
                      <a:schemeClr val="accent1">
                        <a:lumMod val="80000"/>
                        <a:lumOff val="20000"/>
                      </a:schemeClr>
                    </a:solidFill>
                    <a:ln w="19050">
                      <a:solidFill>
                        <a:schemeClr val="lt1"/>
                      </a:solidFill>
                    </a:ln>
                    <a:effectLst/>
                  </c:spPr>
                  <c:extLst xmlns:c15="http://schemas.microsoft.com/office/drawing/2012/chart">
                    <c:ext xmlns:c16="http://schemas.microsoft.com/office/drawing/2014/chart" uri="{C3380CC4-5D6E-409C-BE32-E72D297353CC}">
                      <c16:uniqueId val="{00000104-4993-4316-BF6C-363F222924F2}"/>
                    </c:ext>
                  </c:extLst>
                </c:dPt>
                <c:dPt>
                  <c:idx val="13"/>
                  <c:bubble3D val="0"/>
                  <c:spPr>
                    <a:solidFill>
                      <a:schemeClr val="accent2">
                        <a:lumMod val="80000"/>
                        <a:lumOff val="20000"/>
                      </a:schemeClr>
                    </a:solidFill>
                    <a:ln w="19050">
                      <a:solidFill>
                        <a:schemeClr val="lt1"/>
                      </a:solidFill>
                    </a:ln>
                    <a:effectLst/>
                  </c:spPr>
                  <c:extLst xmlns:c15="http://schemas.microsoft.com/office/drawing/2012/chart">
                    <c:ext xmlns:c16="http://schemas.microsoft.com/office/drawing/2014/chart" uri="{C3380CC4-5D6E-409C-BE32-E72D297353CC}">
                      <c16:uniqueId val="{00000106-4993-4316-BF6C-363F222924F2}"/>
                    </c:ext>
                  </c:extLst>
                </c:dPt>
                <c:dPt>
                  <c:idx val="14"/>
                  <c:bubble3D val="0"/>
                  <c:spPr>
                    <a:solidFill>
                      <a:schemeClr val="accent3">
                        <a:lumMod val="80000"/>
                        <a:lumOff val="20000"/>
                      </a:schemeClr>
                    </a:solidFill>
                    <a:ln w="19050">
                      <a:solidFill>
                        <a:schemeClr val="lt1"/>
                      </a:solidFill>
                    </a:ln>
                    <a:effectLst/>
                  </c:spPr>
                  <c:extLst xmlns:c15="http://schemas.microsoft.com/office/drawing/2012/chart">
                    <c:ext xmlns:c16="http://schemas.microsoft.com/office/drawing/2014/chart" uri="{C3380CC4-5D6E-409C-BE32-E72D297353CC}">
                      <c16:uniqueId val="{00000108-4993-4316-BF6C-363F222924F2}"/>
                    </c:ext>
                  </c:extLst>
                </c:dPt>
                <c:dPt>
                  <c:idx val="15"/>
                  <c:bubble3D val="0"/>
                  <c:spPr>
                    <a:solidFill>
                      <a:schemeClr val="accent4">
                        <a:lumMod val="80000"/>
                        <a:lumOff val="20000"/>
                      </a:schemeClr>
                    </a:solidFill>
                    <a:ln w="19050">
                      <a:solidFill>
                        <a:schemeClr val="lt1"/>
                      </a:solidFill>
                    </a:ln>
                    <a:effectLst/>
                  </c:spPr>
                  <c:extLst xmlns:c15="http://schemas.microsoft.com/office/drawing/2012/chart">
                    <c:ext xmlns:c16="http://schemas.microsoft.com/office/drawing/2014/chart" uri="{C3380CC4-5D6E-409C-BE32-E72D297353CC}">
                      <c16:uniqueId val="{0000010A-4993-4316-BF6C-363F222924F2}"/>
                    </c:ext>
                  </c:extLst>
                </c:dPt>
                <c:dPt>
                  <c:idx val="16"/>
                  <c:bubble3D val="0"/>
                  <c:spPr>
                    <a:solidFill>
                      <a:schemeClr val="accent5">
                        <a:lumMod val="80000"/>
                        <a:lumOff val="20000"/>
                      </a:schemeClr>
                    </a:solidFill>
                    <a:ln w="19050">
                      <a:solidFill>
                        <a:schemeClr val="lt1"/>
                      </a:solidFill>
                    </a:ln>
                    <a:effectLst/>
                  </c:spPr>
                  <c:extLst xmlns:c15="http://schemas.microsoft.com/office/drawing/2012/chart">
                    <c:ext xmlns:c16="http://schemas.microsoft.com/office/drawing/2014/chart" uri="{C3380CC4-5D6E-409C-BE32-E72D297353CC}">
                      <c16:uniqueId val="{0000010C-4993-4316-BF6C-363F222924F2}"/>
                    </c:ext>
                  </c:extLst>
                </c:dPt>
                <c:dPt>
                  <c:idx val="17"/>
                  <c:bubble3D val="0"/>
                  <c:spPr>
                    <a:solidFill>
                      <a:schemeClr val="accent6">
                        <a:lumMod val="80000"/>
                        <a:lumOff val="20000"/>
                      </a:schemeClr>
                    </a:solidFill>
                    <a:ln w="19050">
                      <a:solidFill>
                        <a:schemeClr val="lt1"/>
                      </a:solidFill>
                    </a:ln>
                    <a:effectLst/>
                  </c:spPr>
                  <c:extLst xmlns:c15="http://schemas.microsoft.com/office/drawing/2012/chart">
                    <c:ext xmlns:c16="http://schemas.microsoft.com/office/drawing/2014/chart" uri="{C3380CC4-5D6E-409C-BE32-E72D297353CC}">
                      <c16:uniqueId val="{0000010E-4993-4316-BF6C-363F222924F2}"/>
                    </c:ext>
                  </c:extLst>
                </c:dPt>
                <c:dPt>
                  <c:idx val="18"/>
                  <c:bubble3D val="0"/>
                  <c:spPr>
                    <a:solidFill>
                      <a:schemeClr val="accent1">
                        <a:lumMod val="80000"/>
                      </a:schemeClr>
                    </a:solidFill>
                    <a:ln w="19050">
                      <a:solidFill>
                        <a:schemeClr val="lt1"/>
                      </a:solidFill>
                    </a:ln>
                    <a:effectLst/>
                  </c:spPr>
                  <c:extLst xmlns:c15="http://schemas.microsoft.com/office/drawing/2012/chart">
                    <c:ext xmlns:c16="http://schemas.microsoft.com/office/drawing/2014/chart" uri="{C3380CC4-5D6E-409C-BE32-E72D297353CC}">
                      <c16:uniqueId val="{00000110-4993-4316-BF6C-363F222924F2}"/>
                    </c:ext>
                  </c:extLst>
                </c:dPt>
                <c:dPt>
                  <c:idx val="19"/>
                  <c:bubble3D val="0"/>
                  <c:spPr>
                    <a:solidFill>
                      <a:schemeClr val="accent2">
                        <a:lumMod val="80000"/>
                      </a:schemeClr>
                    </a:solidFill>
                    <a:ln w="19050">
                      <a:solidFill>
                        <a:schemeClr val="lt1"/>
                      </a:solidFill>
                    </a:ln>
                    <a:effectLst/>
                  </c:spPr>
                  <c:extLst xmlns:c15="http://schemas.microsoft.com/office/drawing/2012/chart">
                    <c:ext xmlns:c16="http://schemas.microsoft.com/office/drawing/2014/chart" uri="{C3380CC4-5D6E-409C-BE32-E72D297353CC}">
                      <c16:uniqueId val="{00000112-4993-4316-BF6C-363F222924F2}"/>
                    </c:ext>
                  </c:extLst>
                </c:dPt>
                <c:dPt>
                  <c:idx val="20"/>
                  <c:bubble3D val="0"/>
                  <c:spPr>
                    <a:solidFill>
                      <a:schemeClr val="accent3">
                        <a:lumMod val="80000"/>
                      </a:schemeClr>
                    </a:solidFill>
                    <a:ln w="19050">
                      <a:solidFill>
                        <a:schemeClr val="lt1"/>
                      </a:solidFill>
                    </a:ln>
                    <a:effectLst/>
                  </c:spPr>
                  <c:extLst xmlns:c15="http://schemas.microsoft.com/office/drawing/2012/chart">
                    <c:ext xmlns:c16="http://schemas.microsoft.com/office/drawing/2014/chart" uri="{C3380CC4-5D6E-409C-BE32-E72D297353CC}">
                      <c16:uniqueId val="{00000114-4993-4316-BF6C-363F222924F2}"/>
                    </c:ext>
                  </c:extLst>
                </c:dPt>
                <c:dPt>
                  <c:idx val="21"/>
                  <c:bubble3D val="0"/>
                  <c:spPr>
                    <a:solidFill>
                      <a:schemeClr val="accent4">
                        <a:lumMod val="80000"/>
                      </a:schemeClr>
                    </a:solidFill>
                    <a:ln w="19050">
                      <a:solidFill>
                        <a:schemeClr val="lt1"/>
                      </a:solidFill>
                    </a:ln>
                    <a:effectLst/>
                  </c:spPr>
                  <c:extLst xmlns:c15="http://schemas.microsoft.com/office/drawing/2012/chart">
                    <c:ext xmlns:c16="http://schemas.microsoft.com/office/drawing/2014/chart" uri="{C3380CC4-5D6E-409C-BE32-E72D297353CC}">
                      <c16:uniqueId val="{00000116-4993-4316-BF6C-363F222924F2}"/>
                    </c:ext>
                  </c:extLst>
                </c:dPt>
                <c:dPt>
                  <c:idx val="22"/>
                  <c:bubble3D val="0"/>
                  <c:spPr>
                    <a:solidFill>
                      <a:schemeClr val="accent5">
                        <a:lumMod val="80000"/>
                      </a:schemeClr>
                    </a:solidFill>
                    <a:ln w="19050">
                      <a:solidFill>
                        <a:schemeClr val="lt1"/>
                      </a:solidFill>
                    </a:ln>
                    <a:effectLst/>
                  </c:spPr>
                  <c:extLst xmlns:c15="http://schemas.microsoft.com/office/drawing/2012/chart">
                    <c:ext xmlns:c16="http://schemas.microsoft.com/office/drawing/2014/chart" uri="{C3380CC4-5D6E-409C-BE32-E72D297353CC}">
                      <c16:uniqueId val="{00000118-4993-4316-BF6C-363F222924F2}"/>
                    </c:ext>
                  </c:extLst>
                </c:dPt>
                <c:cat>
                  <c:strRef>
                    <c:extLst xmlns:c15="http://schemas.microsoft.com/office/drawing/2012/chart">
                      <c:ext xmlns:c15="http://schemas.microsoft.com/office/drawing/2012/chart" uri="{02D57815-91ED-43cb-92C2-25804820EDAC}">
                        <c15:formulaRef>
                          <c15:sqref>'Demographic '!$A$51:$A$73</c15:sqref>
                        </c15:formulaRef>
                      </c:ext>
                    </c:extLst>
                    <c:strCache>
                      <c:ptCount val="23"/>
                      <c:pt idx="0">
                        <c:v>Postcode</c:v>
                      </c:pt>
                      <c:pt idx="1">
                        <c:v>SW1W</c:v>
                      </c:pt>
                      <c:pt idx="2">
                        <c:v>SW1P</c:v>
                      </c:pt>
                      <c:pt idx="3">
                        <c:v>SW1X</c:v>
                      </c:pt>
                      <c:pt idx="4">
                        <c:v>SW3</c:v>
                      </c:pt>
                      <c:pt idx="5">
                        <c:v>SW5</c:v>
                      </c:pt>
                      <c:pt idx="6">
                        <c:v>SW6</c:v>
                      </c:pt>
                      <c:pt idx="7">
                        <c:v>SW7</c:v>
                      </c:pt>
                      <c:pt idx="8">
                        <c:v>SW10</c:v>
                      </c:pt>
                      <c:pt idx="9">
                        <c:v>W1J</c:v>
                      </c:pt>
                      <c:pt idx="10">
                        <c:v>W2</c:v>
                      </c:pt>
                      <c:pt idx="11">
                        <c:v>W8</c:v>
                      </c:pt>
                      <c:pt idx="12">
                        <c:v>W9</c:v>
                      </c:pt>
                      <c:pt idx="13">
                        <c:v>W10</c:v>
                      </c:pt>
                      <c:pt idx="14">
                        <c:v>W11</c:v>
                      </c:pt>
                      <c:pt idx="15">
                        <c:v>W14</c:v>
                      </c:pt>
                      <c:pt idx="16">
                        <c:v>NW1</c:v>
                      </c:pt>
                      <c:pt idx="17">
                        <c:v>NW2</c:v>
                      </c:pt>
                      <c:pt idx="18">
                        <c:v>NW6</c:v>
                      </c:pt>
                      <c:pt idx="19">
                        <c:v>NW8</c:v>
                      </c:pt>
                      <c:pt idx="20">
                        <c:v>NW9</c:v>
                      </c:pt>
                      <c:pt idx="21">
                        <c:v>NW10</c:v>
                      </c:pt>
                      <c:pt idx="22">
                        <c:v>OTHER</c:v>
                      </c:pt>
                    </c:strCache>
                  </c:strRef>
                </c:cat>
                <c:val>
                  <c:numRef>
                    <c:extLst xmlns:c15="http://schemas.microsoft.com/office/drawing/2012/chart">
                      <c:ext xmlns:c15="http://schemas.microsoft.com/office/drawing/2012/chart" uri="{02D57815-91ED-43cb-92C2-25804820EDAC}">
                        <c15:formulaRef>
                          <c15:sqref>'Demographic '!$F$51:$F$73</c15:sqref>
                        </c15:formulaRef>
                      </c:ext>
                    </c:extLst>
                    <c:numCache>
                      <c:formatCode>General</c:formatCode>
                      <c:ptCount val="23"/>
                      <c:pt idx="0">
                        <c:v>0</c:v>
                      </c:pt>
                      <c:pt idx="1">
                        <c:v>4</c:v>
                      </c:pt>
                      <c:pt idx="2">
                        <c:v>0</c:v>
                      </c:pt>
                      <c:pt idx="3">
                        <c:v>4</c:v>
                      </c:pt>
                      <c:pt idx="4">
                        <c:v>102</c:v>
                      </c:pt>
                      <c:pt idx="5">
                        <c:v>80</c:v>
                      </c:pt>
                      <c:pt idx="6">
                        <c:v>8</c:v>
                      </c:pt>
                      <c:pt idx="7">
                        <c:v>44</c:v>
                      </c:pt>
                      <c:pt idx="8">
                        <c:v>92</c:v>
                      </c:pt>
                      <c:pt idx="9">
                        <c:v>0</c:v>
                      </c:pt>
                      <c:pt idx="10">
                        <c:v>67</c:v>
                      </c:pt>
                      <c:pt idx="11">
                        <c:v>43</c:v>
                      </c:pt>
                      <c:pt idx="12">
                        <c:v>71</c:v>
                      </c:pt>
                      <c:pt idx="13">
                        <c:v>172</c:v>
                      </c:pt>
                      <c:pt idx="14">
                        <c:v>151</c:v>
                      </c:pt>
                      <c:pt idx="15">
                        <c:v>22</c:v>
                      </c:pt>
                      <c:pt idx="16">
                        <c:v>1</c:v>
                      </c:pt>
                      <c:pt idx="17">
                        <c:v>0</c:v>
                      </c:pt>
                      <c:pt idx="18">
                        <c:v>5</c:v>
                      </c:pt>
                      <c:pt idx="19">
                        <c:v>3</c:v>
                      </c:pt>
                      <c:pt idx="20">
                        <c:v>0</c:v>
                      </c:pt>
                      <c:pt idx="21">
                        <c:v>5</c:v>
                      </c:pt>
                      <c:pt idx="22">
                        <c:v>9</c:v>
                      </c:pt>
                    </c:numCache>
                  </c:numRef>
                </c:val>
                <c:extLst xmlns:c15="http://schemas.microsoft.com/office/drawing/2012/chart">
                  <c:ext xmlns:c16="http://schemas.microsoft.com/office/drawing/2014/chart" uri="{C3380CC4-5D6E-409C-BE32-E72D297353CC}">
                    <c16:uniqueId val="{00000119-4993-4316-BF6C-363F222924F2}"/>
                  </c:ext>
                </c:extLst>
              </c15:ser>
            </c15:filteredPieSeries>
          </c:ext>
        </c:extLst>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4400" b="0" i="0" u="none" strike="noStrike" kern="1200" spc="0" baseline="0">
                <a:solidFill>
                  <a:srgbClr val="FFFF00"/>
                </a:solidFill>
                <a:latin typeface="+mn-lt"/>
                <a:ea typeface="+mn-ea"/>
                <a:cs typeface="+mn-cs"/>
              </a:defRPr>
            </a:pPr>
            <a:r>
              <a:rPr lang="en-GB" sz="4400">
                <a:solidFill>
                  <a:srgbClr val="FFFF00"/>
                </a:solidFill>
              </a:rPr>
              <a:t>Age</a:t>
            </a:r>
          </a:p>
        </c:rich>
      </c:tx>
      <c:layout>
        <c:manualLayout>
          <c:xMode val="edge"/>
          <c:yMode val="edge"/>
          <c:x val="0.14003523321476963"/>
          <c:y val="3.6344713937863746E-2"/>
        </c:manualLayout>
      </c:layout>
      <c:overlay val="0"/>
      <c:spPr>
        <a:noFill/>
        <a:ln>
          <a:noFill/>
        </a:ln>
        <a:effectLst/>
      </c:spPr>
      <c:txPr>
        <a:bodyPr rot="0" spcFirstLastPara="1" vertOverflow="ellipsis" vert="horz" wrap="square" anchor="ctr" anchorCtr="1"/>
        <a:lstStyle/>
        <a:p>
          <a:pPr>
            <a:defRPr sz="4400" b="0" i="0" u="none" strike="noStrike" kern="1200" spc="0" baseline="0">
              <a:solidFill>
                <a:srgbClr val="FFFF00"/>
              </a:solidFill>
              <a:latin typeface="+mn-lt"/>
              <a:ea typeface="+mn-ea"/>
              <a:cs typeface="+mn-cs"/>
            </a:defRPr>
          </a:pPr>
          <a:endParaRPr lang="en-US"/>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1.1405831276344397E-2"/>
          <c:y val="0.13757450879387739"/>
          <c:w val="0.93610073040344566"/>
          <c:h val="0.86242549120612255"/>
        </c:manualLayout>
      </c:layout>
      <c:pie3DChart>
        <c:varyColors val="1"/>
        <c:ser>
          <c:idx val="4"/>
          <c:order val="4"/>
          <c:dPt>
            <c:idx val="0"/>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1-F490-4825-9DFA-A61696E1DA4C}"/>
              </c:ext>
            </c:extLst>
          </c:dPt>
          <c:dPt>
            <c:idx val="1"/>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3-F490-4825-9DFA-A61696E1DA4C}"/>
              </c:ext>
            </c:extLst>
          </c:dPt>
          <c:dPt>
            <c:idx val="2"/>
            <c:bubble3D val="0"/>
            <c:spPr>
              <a:solidFill>
                <a:schemeClr val="accent3"/>
              </a:solidFill>
              <a:ln w="25400">
                <a:solidFill>
                  <a:schemeClr val="lt1"/>
                </a:solidFill>
              </a:ln>
              <a:effectLst/>
              <a:sp3d contourW="25400">
                <a:contourClr>
                  <a:schemeClr val="lt1"/>
                </a:contourClr>
              </a:sp3d>
            </c:spPr>
            <c:extLst>
              <c:ext xmlns:c16="http://schemas.microsoft.com/office/drawing/2014/chart" uri="{C3380CC4-5D6E-409C-BE32-E72D297353CC}">
                <c16:uniqueId val="{00000005-F490-4825-9DFA-A61696E1DA4C}"/>
              </c:ext>
            </c:extLst>
          </c:dPt>
          <c:dPt>
            <c:idx val="3"/>
            <c:bubble3D val="0"/>
            <c:spPr>
              <a:solidFill>
                <a:schemeClr val="accent4"/>
              </a:solidFill>
              <a:ln w="25400">
                <a:solidFill>
                  <a:schemeClr val="lt1"/>
                </a:solidFill>
              </a:ln>
              <a:effectLst/>
              <a:sp3d contourW="25400">
                <a:contourClr>
                  <a:schemeClr val="lt1"/>
                </a:contourClr>
              </a:sp3d>
            </c:spPr>
            <c:extLst>
              <c:ext xmlns:c16="http://schemas.microsoft.com/office/drawing/2014/chart" uri="{C3380CC4-5D6E-409C-BE32-E72D297353CC}">
                <c16:uniqueId val="{00000007-F490-4825-9DFA-A61696E1DA4C}"/>
              </c:ext>
            </c:extLst>
          </c:dPt>
          <c:dPt>
            <c:idx val="4"/>
            <c:bubble3D val="0"/>
            <c:spPr>
              <a:solidFill>
                <a:schemeClr val="accent5"/>
              </a:solidFill>
              <a:ln w="25400">
                <a:solidFill>
                  <a:schemeClr val="lt1"/>
                </a:solidFill>
              </a:ln>
              <a:effectLst/>
              <a:sp3d contourW="25400">
                <a:contourClr>
                  <a:schemeClr val="lt1"/>
                </a:contourClr>
              </a:sp3d>
            </c:spPr>
            <c:extLst>
              <c:ext xmlns:c16="http://schemas.microsoft.com/office/drawing/2014/chart" uri="{C3380CC4-5D6E-409C-BE32-E72D297353CC}">
                <c16:uniqueId val="{00000009-F490-4825-9DFA-A61696E1DA4C}"/>
              </c:ext>
            </c:extLst>
          </c:dPt>
          <c:dPt>
            <c:idx val="5"/>
            <c:bubble3D val="0"/>
            <c:spPr>
              <a:solidFill>
                <a:schemeClr val="accent6"/>
              </a:solidFill>
              <a:ln w="25400">
                <a:solidFill>
                  <a:schemeClr val="lt1"/>
                </a:solidFill>
              </a:ln>
              <a:effectLst/>
              <a:sp3d contourW="25400">
                <a:contourClr>
                  <a:schemeClr val="lt1"/>
                </a:contourClr>
              </a:sp3d>
            </c:spPr>
            <c:extLst>
              <c:ext xmlns:c16="http://schemas.microsoft.com/office/drawing/2014/chart" uri="{C3380CC4-5D6E-409C-BE32-E72D297353CC}">
                <c16:uniqueId val="{0000000B-F490-4825-9DFA-A61696E1DA4C}"/>
              </c:ext>
            </c:extLst>
          </c:dPt>
          <c:dLbls>
            <c:dLbl>
              <c:idx val="4"/>
              <c:layout>
                <c:manualLayout>
                  <c:x val="0.2569551507462618"/>
                  <c:y val="-9.2467355132010362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9-F490-4825-9DFA-A61696E1DA4C}"/>
                </c:ext>
              </c:extLst>
            </c:dLbl>
            <c:dLbl>
              <c:idx val="5"/>
              <c:layout>
                <c:manualLayout>
                  <c:x val="0.27277787737128295"/>
                  <c:y val="9.9058879322327692E-4"/>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B-F490-4825-9DFA-A61696E1DA4C}"/>
                </c:ext>
              </c:extLst>
            </c:dLbl>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rgbClr val="FFFF00"/>
                    </a:solidFill>
                    <a:latin typeface="+mn-lt"/>
                    <a:ea typeface="+mn-ea"/>
                    <a:cs typeface="+mn-cs"/>
                  </a:defRPr>
                </a:pPr>
                <a:endParaRPr lang="en-US"/>
              </a:p>
            </c:txPr>
            <c:showLegendKey val="0"/>
            <c:showVal val="1"/>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'Demographic '!$A$42:$A$47</c:f>
              <c:strCache>
                <c:ptCount val="6"/>
                <c:pt idx="0">
                  <c:v>under 65</c:v>
                </c:pt>
                <c:pt idx="1">
                  <c:v>65-74</c:v>
                </c:pt>
                <c:pt idx="2">
                  <c:v>75-84</c:v>
                </c:pt>
                <c:pt idx="3">
                  <c:v>85-94</c:v>
                </c:pt>
                <c:pt idx="4">
                  <c:v>95-104</c:v>
                </c:pt>
                <c:pt idx="5">
                  <c:v>unknown</c:v>
                </c:pt>
              </c:strCache>
              <c:extLst/>
            </c:strRef>
          </c:cat>
          <c:val>
            <c:numRef>
              <c:f>'Demographic '!$F$42:$F$47</c:f>
              <c:numCache>
                <c:formatCode>0</c:formatCode>
                <c:ptCount val="6"/>
                <c:pt idx="0">
                  <c:v>14</c:v>
                </c:pt>
                <c:pt idx="1">
                  <c:v>269</c:v>
                </c:pt>
                <c:pt idx="2">
                  <c:v>379</c:v>
                </c:pt>
                <c:pt idx="3">
                  <c:v>207</c:v>
                </c:pt>
                <c:pt idx="4">
                  <c:v>14</c:v>
                </c:pt>
                <c:pt idx="5">
                  <c:v>6</c:v>
                </c:pt>
              </c:numCache>
              <c:extLst/>
            </c:numRef>
          </c:val>
          <c:extLst>
            <c:ext xmlns:c16="http://schemas.microsoft.com/office/drawing/2014/chart" uri="{C3380CC4-5D6E-409C-BE32-E72D297353CC}">
              <c16:uniqueId val="{0000000C-F490-4825-9DFA-A61696E1DA4C}"/>
            </c:ext>
          </c:extLst>
        </c:ser>
        <c:ser>
          <c:idx val="5"/>
          <c:order val="5"/>
          <c:dPt>
            <c:idx val="0"/>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E-F490-4825-9DFA-A61696E1DA4C}"/>
              </c:ext>
            </c:extLst>
          </c:dPt>
          <c:dPt>
            <c:idx val="1"/>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10-F490-4825-9DFA-A61696E1DA4C}"/>
              </c:ext>
            </c:extLst>
          </c:dPt>
          <c:dPt>
            <c:idx val="2"/>
            <c:bubble3D val="0"/>
            <c:spPr>
              <a:solidFill>
                <a:schemeClr val="accent3"/>
              </a:solidFill>
              <a:ln w="25400">
                <a:solidFill>
                  <a:schemeClr val="lt1"/>
                </a:solidFill>
              </a:ln>
              <a:effectLst/>
              <a:sp3d contourW="25400">
                <a:contourClr>
                  <a:schemeClr val="lt1"/>
                </a:contourClr>
              </a:sp3d>
            </c:spPr>
            <c:extLst>
              <c:ext xmlns:c16="http://schemas.microsoft.com/office/drawing/2014/chart" uri="{C3380CC4-5D6E-409C-BE32-E72D297353CC}">
                <c16:uniqueId val="{00000012-F490-4825-9DFA-A61696E1DA4C}"/>
              </c:ext>
            </c:extLst>
          </c:dPt>
          <c:dPt>
            <c:idx val="3"/>
            <c:bubble3D val="0"/>
            <c:spPr>
              <a:solidFill>
                <a:schemeClr val="accent4"/>
              </a:solidFill>
              <a:ln w="25400">
                <a:solidFill>
                  <a:schemeClr val="lt1"/>
                </a:solidFill>
              </a:ln>
              <a:effectLst/>
              <a:sp3d contourW="25400">
                <a:contourClr>
                  <a:schemeClr val="lt1"/>
                </a:contourClr>
              </a:sp3d>
            </c:spPr>
            <c:extLst>
              <c:ext xmlns:c16="http://schemas.microsoft.com/office/drawing/2014/chart" uri="{C3380CC4-5D6E-409C-BE32-E72D297353CC}">
                <c16:uniqueId val="{00000014-F490-4825-9DFA-A61696E1DA4C}"/>
              </c:ext>
            </c:extLst>
          </c:dPt>
          <c:dPt>
            <c:idx val="4"/>
            <c:bubble3D val="0"/>
            <c:spPr>
              <a:solidFill>
                <a:schemeClr val="accent5"/>
              </a:solidFill>
              <a:ln w="25400">
                <a:solidFill>
                  <a:schemeClr val="lt1"/>
                </a:solidFill>
              </a:ln>
              <a:effectLst/>
              <a:sp3d contourW="25400">
                <a:contourClr>
                  <a:schemeClr val="lt1"/>
                </a:contourClr>
              </a:sp3d>
            </c:spPr>
            <c:extLst>
              <c:ext xmlns:c16="http://schemas.microsoft.com/office/drawing/2014/chart" uri="{C3380CC4-5D6E-409C-BE32-E72D297353CC}">
                <c16:uniqueId val="{00000016-F490-4825-9DFA-A61696E1DA4C}"/>
              </c:ext>
            </c:extLst>
          </c:dPt>
          <c:dPt>
            <c:idx val="5"/>
            <c:bubble3D val="0"/>
            <c:spPr>
              <a:solidFill>
                <a:schemeClr val="accent6"/>
              </a:solidFill>
              <a:ln w="25400">
                <a:solidFill>
                  <a:schemeClr val="lt1"/>
                </a:solidFill>
              </a:ln>
              <a:effectLst/>
              <a:sp3d contourW="25400">
                <a:contourClr>
                  <a:schemeClr val="lt1"/>
                </a:contourClr>
              </a:sp3d>
            </c:spPr>
            <c:extLst>
              <c:ext xmlns:c16="http://schemas.microsoft.com/office/drawing/2014/chart" uri="{C3380CC4-5D6E-409C-BE32-E72D297353CC}">
                <c16:uniqueId val="{00000018-F490-4825-9DFA-A61696E1DA4C}"/>
              </c:ext>
            </c:extLst>
          </c:dPt>
          <c:cat>
            <c:strRef>
              <c:f>'Demographic '!$A$42:$A$47</c:f>
              <c:strCache>
                <c:ptCount val="6"/>
                <c:pt idx="0">
                  <c:v>under 65</c:v>
                </c:pt>
                <c:pt idx="1">
                  <c:v>65-74</c:v>
                </c:pt>
                <c:pt idx="2">
                  <c:v>75-84</c:v>
                </c:pt>
                <c:pt idx="3">
                  <c:v>85-94</c:v>
                </c:pt>
                <c:pt idx="4">
                  <c:v>95-104</c:v>
                </c:pt>
                <c:pt idx="5">
                  <c:v>unknown</c:v>
                </c:pt>
              </c:strCache>
              <c:extLst/>
            </c:strRef>
          </c:cat>
          <c:val>
            <c:numRef>
              <c:f>'Demographic '!$G$42:$G$47</c:f>
              <c:numCache>
                <c:formatCode>0%</c:formatCode>
                <c:ptCount val="6"/>
                <c:pt idx="0">
                  <c:v>1.5748031496062992E-2</c:v>
                </c:pt>
                <c:pt idx="1">
                  <c:v>0.30258717660292461</c:v>
                </c:pt>
                <c:pt idx="2">
                  <c:v>0.4263217097862767</c:v>
                </c:pt>
                <c:pt idx="3">
                  <c:v>0.23284589426321708</c:v>
                </c:pt>
                <c:pt idx="4">
                  <c:v>1.5748031496062992E-2</c:v>
                </c:pt>
                <c:pt idx="5">
                  <c:v>6.7491563554555678E-3</c:v>
                </c:pt>
              </c:numCache>
              <c:extLst/>
            </c:numRef>
          </c:val>
          <c:extLst>
            <c:ext xmlns:c16="http://schemas.microsoft.com/office/drawing/2014/chart" uri="{C3380CC4-5D6E-409C-BE32-E72D297353CC}">
              <c16:uniqueId val="{00000019-F490-4825-9DFA-A61696E1DA4C}"/>
            </c:ext>
          </c:extLst>
        </c:ser>
        <c:dLbls>
          <c:showLegendKey val="0"/>
          <c:showVal val="0"/>
          <c:showCatName val="0"/>
          <c:showSerName val="0"/>
          <c:showPercent val="0"/>
          <c:showBubbleSize val="0"/>
          <c:showLeaderLines val="1"/>
        </c:dLbls>
        <c:extLst>
          <c:ext xmlns:c15="http://schemas.microsoft.com/office/drawing/2012/chart" uri="{02D57815-91ED-43cb-92C2-25804820EDAC}">
            <c15:filteredPieSeries>
              <c15:ser>
                <c:idx val="0"/>
                <c:order val="0"/>
                <c:dPt>
                  <c:idx val="0"/>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1B-F490-4825-9DFA-A61696E1DA4C}"/>
                    </c:ext>
                  </c:extLst>
                </c:dPt>
                <c:dPt>
                  <c:idx val="1"/>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1D-F490-4825-9DFA-A61696E1DA4C}"/>
                    </c:ext>
                  </c:extLst>
                </c:dPt>
                <c:dPt>
                  <c:idx val="2"/>
                  <c:bubble3D val="0"/>
                  <c:spPr>
                    <a:solidFill>
                      <a:schemeClr val="accent3"/>
                    </a:solidFill>
                    <a:ln w="25400">
                      <a:solidFill>
                        <a:schemeClr val="lt1"/>
                      </a:solidFill>
                    </a:ln>
                    <a:effectLst/>
                    <a:sp3d contourW="25400">
                      <a:contourClr>
                        <a:schemeClr val="lt1"/>
                      </a:contourClr>
                    </a:sp3d>
                  </c:spPr>
                  <c:extLst>
                    <c:ext xmlns:c16="http://schemas.microsoft.com/office/drawing/2014/chart" uri="{C3380CC4-5D6E-409C-BE32-E72D297353CC}">
                      <c16:uniqueId val="{0000001F-F490-4825-9DFA-A61696E1DA4C}"/>
                    </c:ext>
                  </c:extLst>
                </c:dPt>
                <c:dPt>
                  <c:idx val="3"/>
                  <c:bubble3D val="0"/>
                  <c:spPr>
                    <a:solidFill>
                      <a:schemeClr val="accent4"/>
                    </a:solidFill>
                    <a:ln w="25400">
                      <a:solidFill>
                        <a:schemeClr val="lt1"/>
                      </a:solidFill>
                    </a:ln>
                    <a:effectLst/>
                    <a:sp3d contourW="25400">
                      <a:contourClr>
                        <a:schemeClr val="lt1"/>
                      </a:contourClr>
                    </a:sp3d>
                  </c:spPr>
                  <c:extLst>
                    <c:ext xmlns:c16="http://schemas.microsoft.com/office/drawing/2014/chart" uri="{C3380CC4-5D6E-409C-BE32-E72D297353CC}">
                      <c16:uniqueId val="{00000021-F490-4825-9DFA-A61696E1DA4C}"/>
                    </c:ext>
                  </c:extLst>
                </c:dPt>
                <c:dPt>
                  <c:idx val="4"/>
                  <c:bubble3D val="0"/>
                  <c:spPr>
                    <a:solidFill>
                      <a:schemeClr val="accent5"/>
                    </a:solidFill>
                    <a:ln w="25400">
                      <a:solidFill>
                        <a:schemeClr val="lt1"/>
                      </a:solidFill>
                    </a:ln>
                    <a:effectLst/>
                    <a:sp3d contourW="25400">
                      <a:contourClr>
                        <a:schemeClr val="lt1"/>
                      </a:contourClr>
                    </a:sp3d>
                  </c:spPr>
                  <c:extLst>
                    <c:ext xmlns:c16="http://schemas.microsoft.com/office/drawing/2014/chart" uri="{C3380CC4-5D6E-409C-BE32-E72D297353CC}">
                      <c16:uniqueId val="{00000023-F490-4825-9DFA-A61696E1DA4C}"/>
                    </c:ext>
                  </c:extLst>
                </c:dPt>
                <c:dPt>
                  <c:idx val="5"/>
                  <c:bubble3D val="0"/>
                  <c:spPr>
                    <a:solidFill>
                      <a:schemeClr val="accent6"/>
                    </a:solidFill>
                    <a:ln w="25400">
                      <a:solidFill>
                        <a:schemeClr val="lt1"/>
                      </a:solidFill>
                    </a:ln>
                    <a:effectLst/>
                    <a:sp3d contourW="25400">
                      <a:contourClr>
                        <a:schemeClr val="lt1"/>
                      </a:contourClr>
                    </a:sp3d>
                  </c:spPr>
                  <c:extLst>
                    <c:ext xmlns:c16="http://schemas.microsoft.com/office/drawing/2014/chart" uri="{C3380CC4-5D6E-409C-BE32-E72D297353CC}">
                      <c16:uniqueId val="{00000025-F490-4825-9DFA-A61696E1DA4C}"/>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uri="{CE6537A1-D6FC-4f65-9D91-7224C49458BB}"/>
                  </c:extLst>
                </c:dLbls>
                <c:cat>
                  <c:strRef>
                    <c:extLst>
                      <c:ext uri="{02D57815-91ED-43cb-92C2-25804820EDAC}">
                        <c15:formulaRef>
                          <c15:sqref>'Demographic '!$A$42:$A$47</c15:sqref>
                        </c15:formulaRef>
                      </c:ext>
                    </c:extLst>
                    <c:strCache>
                      <c:ptCount val="6"/>
                      <c:pt idx="0">
                        <c:v>under 65</c:v>
                      </c:pt>
                      <c:pt idx="1">
                        <c:v>65-74</c:v>
                      </c:pt>
                      <c:pt idx="2">
                        <c:v>75-84</c:v>
                      </c:pt>
                      <c:pt idx="3">
                        <c:v>85-94</c:v>
                      </c:pt>
                      <c:pt idx="4">
                        <c:v>95-104</c:v>
                      </c:pt>
                      <c:pt idx="5">
                        <c:v>unknown</c:v>
                      </c:pt>
                    </c:strCache>
                  </c:strRef>
                </c:cat>
                <c:val>
                  <c:numRef>
                    <c:extLst>
                      <c:ext uri="{02D57815-91ED-43cb-92C2-25804820EDAC}">
                        <c15:formulaRef>
                          <c15:sqref>'Demographic '!$B$42:$B$47</c15:sqref>
                        </c15:formulaRef>
                      </c:ext>
                    </c:extLst>
                    <c:numCache>
                      <c:formatCode>General</c:formatCode>
                      <c:ptCount val="6"/>
                      <c:pt idx="0" formatCode="0">
                        <c:v>2</c:v>
                      </c:pt>
                      <c:pt idx="1">
                        <c:v>51</c:v>
                      </c:pt>
                      <c:pt idx="2">
                        <c:v>82</c:v>
                      </c:pt>
                      <c:pt idx="3">
                        <c:v>45</c:v>
                      </c:pt>
                      <c:pt idx="4">
                        <c:v>1</c:v>
                      </c:pt>
                      <c:pt idx="5">
                        <c:v>3</c:v>
                      </c:pt>
                    </c:numCache>
                  </c:numRef>
                </c:val>
                <c:extLst>
                  <c:ext xmlns:c16="http://schemas.microsoft.com/office/drawing/2014/chart" uri="{C3380CC4-5D6E-409C-BE32-E72D297353CC}">
                    <c16:uniqueId val="{00000026-F490-4825-9DFA-A61696E1DA4C}"/>
                  </c:ext>
                </c:extLst>
              </c15:ser>
            </c15:filteredPieSeries>
            <c15:filteredPieSeries>
              <c15:ser>
                <c:idx val="1"/>
                <c:order val="1"/>
                <c:dPt>
                  <c:idx val="0"/>
                  <c:bubble3D val="0"/>
                  <c:spPr>
                    <a:solidFill>
                      <a:schemeClr val="accent1"/>
                    </a:solidFill>
                    <a:ln w="25400">
                      <a:solidFill>
                        <a:schemeClr val="lt1"/>
                      </a:solidFill>
                    </a:ln>
                    <a:effectLst/>
                    <a:sp3d contourW="25400">
                      <a:contourClr>
                        <a:schemeClr val="lt1"/>
                      </a:contourClr>
                    </a:sp3d>
                  </c:spPr>
                  <c:extLst xmlns:c15="http://schemas.microsoft.com/office/drawing/2012/chart">
                    <c:ext xmlns:c16="http://schemas.microsoft.com/office/drawing/2014/chart" uri="{C3380CC4-5D6E-409C-BE32-E72D297353CC}">
                      <c16:uniqueId val="{00000028-F490-4825-9DFA-A61696E1DA4C}"/>
                    </c:ext>
                  </c:extLst>
                </c:dPt>
                <c:dPt>
                  <c:idx val="1"/>
                  <c:bubble3D val="0"/>
                  <c:spPr>
                    <a:solidFill>
                      <a:schemeClr val="accent2"/>
                    </a:solidFill>
                    <a:ln w="25400">
                      <a:solidFill>
                        <a:schemeClr val="lt1"/>
                      </a:solidFill>
                    </a:ln>
                    <a:effectLst/>
                    <a:sp3d contourW="25400">
                      <a:contourClr>
                        <a:schemeClr val="lt1"/>
                      </a:contourClr>
                    </a:sp3d>
                  </c:spPr>
                  <c:extLst xmlns:c15="http://schemas.microsoft.com/office/drawing/2012/chart">
                    <c:ext xmlns:c16="http://schemas.microsoft.com/office/drawing/2014/chart" uri="{C3380CC4-5D6E-409C-BE32-E72D297353CC}">
                      <c16:uniqueId val="{0000002A-F490-4825-9DFA-A61696E1DA4C}"/>
                    </c:ext>
                  </c:extLst>
                </c:dPt>
                <c:dPt>
                  <c:idx val="2"/>
                  <c:bubble3D val="0"/>
                  <c:spPr>
                    <a:solidFill>
                      <a:schemeClr val="accent3"/>
                    </a:solidFill>
                    <a:ln w="25400">
                      <a:solidFill>
                        <a:schemeClr val="lt1"/>
                      </a:solidFill>
                    </a:ln>
                    <a:effectLst/>
                    <a:sp3d contourW="25400">
                      <a:contourClr>
                        <a:schemeClr val="lt1"/>
                      </a:contourClr>
                    </a:sp3d>
                  </c:spPr>
                  <c:extLst xmlns:c15="http://schemas.microsoft.com/office/drawing/2012/chart">
                    <c:ext xmlns:c16="http://schemas.microsoft.com/office/drawing/2014/chart" uri="{C3380CC4-5D6E-409C-BE32-E72D297353CC}">
                      <c16:uniqueId val="{0000002C-F490-4825-9DFA-A61696E1DA4C}"/>
                    </c:ext>
                  </c:extLst>
                </c:dPt>
                <c:dPt>
                  <c:idx val="3"/>
                  <c:bubble3D val="0"/>
                  <c:spPr>
                    <a:solidFill>
                      <a:schemeClr val="accent4"/>
                    </a:solidFill>
                    <a:ln w="25400">
                      <a:solidFill>
                        <a:schemeClr val="lt1"/>
                      </a:solidFill>
                    </a:ln>
                    <a:effectLst/>
                    <a:sp3d contourW="25400">
                      <a:contourClr>
                        <a:schemeClr val="lt1"/>
                      </a:contourClr>
                    </a:sp3d>
                  </c:spPr>
                  <c:extLst xmlns:c15="http://schemas.microsoft.com/office/drawing/2012/chart">
                    <c:ext xmlns:c16="http://schemas.microsoft.com/office/drawing/2014/chart" uri="{C3380CC4-5D6E-409C-BE32-E72D297353CC}">
                      <c16:uniqueId val="{0000002E-F490-4825-9DFA-A61696E1DA4C}"/>
                    </c:ext>
                  </c:extLst>
                </c:dPt>
                <c:dPt>
                  <c:idx val="4"/>
                  <c:bubble3D val="0"/>
                  <c:spPr>
                    <a:solidFill>
                      <a:schemeClr val="accent5"/>
                    </a:solidFill>
                    <a:ln w="25400">
                      <a:solidFill>
                        <a:schemeClr val="lt1"/>
                      </a:solidFill>
                    </a:ln>
                    <a:effectLst/>
                    <a:sp3d contourW="25400">
                      <a:contourClr>
                        <a:schemeClr val="lt1"/>
                      </a:contourClr>
                    </a:sp3d>
                  </c:spPr>
                  <c:extLst xmlns:c15="http://schemas.microsoft.com/office/drawing/2012/chart">
                    <c:ext xmlns:c16="http://schemas.microsoft.com/office/drawing/2014/chart" uri="{C3380CC4-5D6E-409C-BE32-E72D297353CC}">
                      <c16:uniqueId val="{00000030-F490-4825-9DFA-A61696E1DA4C}"/>
                    </c:ext>
                  </c:extLst>
                </c:dPt>
                <c:dPt>
                  <c:idx val="5"/>
                  <c:bubble3D val="0"/>
                  <c:spPr>
                    <a:solidFill>
                      <a:schemeClr val="accent6"/>
                    </a:solidFill>
                    <a:ln w="25400">
                      <a:solidFill>
                        <a:schemeClr val="lt1"/>
                      </a:solidFill>
                    </a:ln>
                    <a:effectLst/>
                    <a:sp3d contourW="25400">
                      <a:contourClr>
                        <a:schemeClr val="lt1"/>
                      </a:contourClr>
                    </a:sp3d>
                  </c:spPr>
                  <c:extLst xmlns:c15="http://schemas.microsoft.com/office/drawing/2012/chart">
                    <c:ext xmlns:c16="http://schemas.microsoft.com/office/drawing/2014/chart" uri="{C3380CC4-5D6E-409C-BE32-E72D297353CC}">
                      <c16:uniqueId val="{00000032-F490-4825-9DFA-A61696E1DA4C}"/>
                    </c:ext>
                  </c:extLst>
                </c:dPt>
                <c:cat>
                  <c:strRef>
                    <c:extLst xmlns:c15="http://schemas.microsoft.com/office/drawing/2012/chart">
                      <c:ext xmlns:c15="http://schemas.microsoft.com/office/drawing/2012/chart" uri="{02D57815-91ED-43cb-92C2-25804820EDAC}">
                        <c15:formulaRef>
                          <c15:sqref>'Demographic '!$A$42:$A$47</c15:sqref>
                        </c15:formulaRef>
                      </c:ext>
                    </c:extLst>
                    <c:strCache>
                      <c:ptCount val="6"/>
                      <c:pt idx="0">
                        <c:v>under 65</c:v>
                      </c:pt>
                      <c:pt idx="1">
                        <c:v>65-74</c:v>
                      </c:pt>
                      <c:pt idx="2">
                        <c:v>75-84</c:v>
                      </c:pt>
                      <c:pt idx="3">
                        <c:v>85-94</c:v>
                      </c:pt>
                      <c:pt idx="4">
                        <c:v>95-104</c:v>
                      </c:pt>
                      <c:pt idx="5">
                        <c:v>unknown</c:v>
                      </c:pt>
                    </c:strCache>
                  </c:strRef>
                </c:cat>
                <c:val>
                  <c:numRef>
                    <c:extLst xmlns:c15="http://schemas.microsoft.com/office/drawing/2012/chart">
                      <c:ext xmlns:c15="http://schemas.microsoft.com/office/drawing/2012/chart" uri="{02D57815-91ED-43cb-92C2-25804820EDAC}">
                        <c15:formulaRef>
                          <c15:sqref>'Demographic '!$C$42:$C$47</c15:sqref>
                        </c15:formulaRef>
                      </c:ext>
                    </c:extLst>
                    <c:numCache>
                      <c:formatCode>General</c:formatCode>
                      <c:ptCount val="6"/>
                      <c:pt idx="0">
                        <c:v>5</c:v>
                      </c:pt>
                      <c:pt idx="1">
                        <c:v>60</c:v>
                      </c:pt>
                      <c:pt idx="2">
                        <c:v>94</c:v>
                      </c:pt>
                      <c:pt idx="3">
                        <c:v>46</c:v>
                      </c:pt>
                      <c:pt idx="4">
                        <c:v>4</c:v>
                      </c:pt>
                      <c:pt idx="5">
                        <c:v>2</c:v>
                      </c:pt>
                    </c:numCache>
                  </c:numRef>
                </c:val>
                <c:extLst xmlns:c15="http://schemas.microsoft.com/office/drawing/2012/chart">
                  <c:ext xmlns:c16="http://schemas.microsoft.com/office/drawing/2014/chart" uri="{C3380CC4-5D6E-409C-BE32-E72D297353CC}">
                    <c16:uniqueId val="{00000033-F490-4825-9DFA-A61696E1DA4C}"/>
                  </c:ext>
                </c:extLst>
              </c15:ser>
            </c15:filteredPieSeries>
            <c15:filteredPieSeries>
              <c15:ser>
                <c:idx val="2"/>
                <c:order val="2"/>
                <c:dPt>
                  <c:idx val="0"/>
                  <c:bubble3D val="0"/>
                  <c:spPr>
                    <a:solidFill>
                      <a:schemeClr val="accent1"/>
                    </a:solidFill>
                    <a:ln w="25400">
                      <a:solidFill>
                        <a:schemeClr val="lt1"/>
                      </a:solidFill>
                    </a:ln>
                    <a:effectLst/>
                    <a:sp3d contourW="25400">
                      <a:contourClr>
                        <a:schemeClr val="lt1"/>
                      </a:contourClr>
                    </a:sp3d>
                  </c:spPr>
                  <c:extLst xmlns:c15="http://schemas.microsoft.com/office/drawing/2012/chart">
                    <c:ext xmlns:c16="http://schemas.microsoft.com/office/drawing/2014/chart" uri="{C3380CC4-5D6E-409C-BE32-E72D297353CC}">
                      <c16:uniqueId val="{00000035-F490-4825-9DFA-A61696E1DA4C}"/>
                    </c:ext>
                  </c:extLst>
                </c:dPt>
                <c:dPt>
                  <c:idx val="1"/>
                  <c:bubble3D val="0"/>
                  <c:spPr>
                    <a:solidFill>
                      <a:schemeClr val="accent2"/>
                    </a:solidFill>
                    <a:ln w="25400">
                      <a:solidFill>
                        <a:schemeClr val="lt1"/>
                      </a:solidFill>
                    </a:ln>
                    <a:effectLst/>
                    <a:sp3d contourW="25400">
                      <a:contourClr>
                        <a:schemeClr val="lt1"/>
                      </a:contourClr>
                    </a:sp3d>
                  </c:spPr>
                  <c:extLst xmlns:c15="http://schemas.microsoft.com/office/drawing/2012/chart">
                    <c:ext xmlns:c16="http://schemas.microsoft.com/office/drawing/2014/chart" uri="{C3380CC4-5D6E-409C-BE32-E72D297353CC}">
                      <c16:uniqueId val="{00000037-F490-4825-9DFA-A61696E1DA4C}"/>
                    </c:ext>
                  </c:extLst>
                </c:dPt>
                <c:dPt>
                  <c:idx val="2"/>
                  <c:bubble3D val="0"/>
                  <c:spPr>
                    <a:solidFill>
                      <a:schemeClr val="accent3"/>
                    </a:solidFill>
                    <a:ln w="25400">
                      <a:solidFill>
                        <a:schemeClr val="lt1"/>
                      </a:solidFill>
                    </a:ln>
                    <a:effectLst/>
                    <a:sp3d contourW="25400">
                      <a:contourClr>
                        <a:schemeClr val="lt1"/>
                      </a:contourClr>
                    </a:sp3d>
                  </c:spPr>
                  <c:extLst xmlns:c15="http://schemas.microsoft.com/office/drawing/2012/chart">
                    <c:ext xmlns:c16="http://schemas.microsoft.com/office/drawing/2014/chart" uri="{C3380CC4-5D6E-409C-BE32-E72D297353CC}">
                      <c16:uniqueId val="{00000039-F490-4825-9DFA-A61696E1DA4C}"/>
                    </c:ext>
                  </c:extLst>
                </c:dPt>
                <c:dPt>
                  <c:idx val="3"/>
                  <c:bubble3D val="0"/>
                  <c:spPr>
                    <a:solidFill>
                      <a:schemeClr val="accent4"/>
                    </a:solidFill>
                    <a:ln w="25400">
                      <a:solidFill>
                        <a:schemeClr val="lt1"/>
                      </a:solidFill>
                    </a:ln>
                    <a:effectLst/>
                    <a:sp3d contourW="25400">
                      <a:contourClr>
                        <a:schemeClr val="lt1"/>
                      </a:contourClr>
                    </a:sp3d>
                  </c:spPr>
                  <c:extLst xmlns:c15="http://schemas.microsoft.com/office/drawing/2012/chart">
                    <c:ext xmlns:c16="http://schemas.microsoft.com/office/drawing/2014/chart" uri="{C3380CC4-5D6E-409C-BE32-E72D297353CC}">
                      <c16:uniqueId val="{0000003B-F490-4825-9DFA-A61696E1DA4C}"/>
                    </c:ext>
                  </c:extLst>
                </c:dPt>
                <c:dPt>
                  <c:idx val="4"/>
                  <c:bubble3D val="0"/>
                  <c:spPr>
                    <a:solidFill>
                      <a:schemeClr val="accent5"/>
                    </a:solidFill>
                    <a:ln w="25400">
                      <a:solidFill>
                        <a:schemeClr val="lt1"/>
                      </a:solidFill>
                    </a:ln>
                    <a:effectLst/>
                    <a:sp3d contourW="25400">
                      <a:contourClr>
                        <a:schemeClr val="lt1"/>
                      </a:contourClr>
                    </a:sp3d>
                  </c:spPr>
                  <c:extLst xmlns:c15="http://schemas.microsoft.com/office/drawing/2012/chart">
                    <c:ext xmlns:c16="http://schemas.microsoft.com/office/drawing/2014/chart" uri="{C3380CC4-5D6E-409C-BE32-E72D297353CC}">
                      <c16:uniqueId val="{0000003D-F490-4825-9DFA-A61696E1DA4C}"/>
                    </c:ext>
                  </c:extLst>
                </c:dPt>
                <c:dPt>
                  <c:idx val="5"/>
                  <c:bubble3D val="0"/>
                  <c:spPr>
                    <a:solidFill>
                      <a:schemeClr val="accent6"/>
                    </a:solidFill>
                    <a:ln w="25400">
                      <a:solidFill>
                        <a:schemeClr val="lt1"/>
                      </a:solidFill>
                    </a:ln>
                    <a:effectLst/>
                    <a:sp3d contourW="25400">
                      <a:contourClr>
                        <a:schemeClr val="lt1"/>
                      </a:contourClr>
                    </a:sp3d>
                  </c:spPr>
                  <c:extLst xmlns:c15="http://schemas.microsoft.com/office/drawing/2012/chart">
                    <c:ext xmlns:c16="http://schemas.microsoft.com/office/drawing/2014/chart" uri="{C3380CC4-5D6E-409C-BE32-E72D297353CC}">
                      <c16:uniqueId val="{0000003F-F490-4825-9DFA-A61696E1DA4C}"/>
                    </c:ext>
                  </c:extLst>
                </c:dPt>
                <c:cat>
                  <c:strRef>
                    <c:extLst xmlns:c15="http://schemas.microsoft.com/office/drawing/2012/chart">
                      <c:ext xmlns:c15="http://schemas.microsoft.com/office/drawing/2012/chart" uri="{02D57815-91ED-43cb-92C2-25804820EDAC}">
                        <c15:formulaRef>
                          <c15:sqref>'Demographic '!$A$42:$A$47</c15:sqref>
                        </c15:formulaRef>
                      </c:ext>
                    </c:extLst>
                    <c:strCache>
                      <c:ptCount val="6"/>
                      <c:pt idx="0">
                        <c:v>under 65</c:v>
                      </c:pt>
                      <c:pt idx="1">
                        <c:v>65-74</c:v>
                      </c:pt>
                      <c:pt idx="2">
                        <c:v>75-84</c:v>
                      </c:pt>
                      <c:pt idx="3">
                        <c:v>85-94</c:v>
                      </c:pt>
                      <c:pt idx="4">
                        <c:v>95-104</c:v>
                      </c:pt>
                      <c:pt idx="5">
                        <c:v>unknown</c:v>
                      </c:pt>
                    </c:strCache>
                  </c:strRef>
                </c:cat>
                <c:val>
                  <c:numRef>
                    <c:extLst xmlns:c15="http://schemas.microsoft.com/office/drawing/2012/chart">
                      <c:ext xmlns:c15="http://schemas.microsoft.com/office/drawing/2012/chart" uri="{02D57815-91ED-43cb-92C2-25804820EDAC}">
                        <c15:formulaRef>
                          <c15:sqref>'Demographic '!$D$42:$D$47</c15:sqref>
                        </c15:formulaRef>
                      </c:ext>
                    </c:extLst>
                    <c:numCache>
                      <c:formatCode>General</c:formatCode>
                      <c:ptCount val="6"/>
                      <c:pt idx="0">
                        <c:v>6</c:v>
                      </c:pt>
                      <c:pt idx="1">
                        <c:v>82</c:v>
                      </c:pt>
                      <c:pt idx="2">
                        <c:v>97</c:v>
                      </c:pt>
                      <c:pt idx="3">
                        <c:v>63</c:v>
                      </c:pt>
                      <c:pt idx="4">
                        <c:v>3</c:v>
                      </c:pt>
                    </c:numCache>
                  </c:numRef>
                </c:val>
                <c:extLst xmlns:c15="http://schemas.microsoft.com/office/drawing/2012/chart">
                  <c:ext xmlns:c16="http://schemas.microsoft.com/office/drawing/2014/chart" uri="{C3380CC4-5D6E-409C-BE32-E72D297353CC}">
                    <c16:uniqueId val="{00000040-F490-4825-9DFA-A61696E1DA4C}"/>
                  </c:ext>
                </c:extLst>
              </c15:ser>
            </c15:filteredPieSeries>
            <c15:filteredPieSeries>
              <c15:ser>
                <c:idx val="3"/>
                <c:order val="3"/>
                <c:dPt>
                  <c:idx val="0"/>
                  <c:bubble3D val="0"/>
                  <c:spPr>
                    <a:solidFill>
                      <a:schemeClr val="accent1"/>
                    </a:solidFill>
                    <a:ln w="25400">
                      <a:solidFill>
                        <a:schemeClr val="lt1"/>
                      </a:solidFill>
                    </a:ln>
                    <a:effectLst/>
                    <a:sp3d contourW="25400">
                      <a:contourClr>
                        <a:schemeClr val="lt1"/>
                      </a:contourClr>
                    </a:sp3d>
                  </c:spPr>
                  <c:extLst xmlns:c15="http://schemas.microsoft.com/office/drawing/2012/chart">
                    <c:ext xmlns:c16="http://schemas.microsoft.com/office/drawing/2014/chart" uri="{C3380CC4-5D6E-409C-BE32-E72D297353CC}">
                      <c16:uniqueId val="{00000042-F490-4825-9DFA-A61696E1DA4C}"/>
                    </c:ext>
                  </c:extLst>
                </c:dPt>
                <c:dPt>
                  <c:idx val="1"/>
                  <c:bubble3D val="0"/>
                  <c:spPr>
                    <a:solidFill>
                      <a:schemeClr val="accent2"/>
                    </a:solidFill>
                    <a:ln w="25400">
                      <a:solidFill>
                        <a:schemeClr val="lt1"/>
                      </a:solidFill>
                    </a:ln>
                    <a:effectLst/>
                    <a:sp3d contourW="25400">
                      <a:contourClr>
                        <a:schemeClr val="lt1"/>
                      </a:contourClr>
                    </a:sp3d>
                  </c:spPr>
                  <c:extLst xmlns:c15="http://schemas.microsoft.com/office/drawing/2012/chart">
                    <c:ext xmlns:c16="http://schemas.microsoft.com/office/drawing/2014/chart" uri="{C3380CC4-5D6E-409C-BE32-E72D297353CC}">
                      <c16:uniqueId val="{00000044-F490-4825-9DFA-A61696E1DA4C}"/>
                    </c:ext>
                  </c:extLst>
                </c:dPt>
                <c:dPt>
                  <c:idx val="2"/>
                  <c:bubble3D val="0"/>
                  <c:spPr>
                    <a:solidFill>
                      <a:schemeClr val="accent3"/>
                    </a:solidFill>
                    <a:ln w="25400">
                      <a:solidFill>
                        <a:schemeClr val="lt1"/>
                      </a:solidFill>
                    </a:ln>
                    <a:effectLst/>
                    <a:sp3d contourW="25400">
                      <a:contourClr>
                        <a:schemeClr val="lt1"/>
                      </a:contourClr>
                    </a:sp3d>
                  </c:spPr>
                  <c:extLst xmlns:c15="http://schemas.microsoft.com/office/drawing/2012/chart">
                    <c:ext xmlns:c16="http://schemas.microsoft.com/office/drawing/2014/chart" uri="{C3380CC4-5D6E-409C-BE32-E72D297353CC}">
                      <c16:uniqueId val="{00000046-F490-4825-9DFA-A61696E1DA4C}"/>
                    </c:ext>
                  </c:extLst>
                </c:dPt>
                <c:dPt>
                  <c:idx val="3"/>
                  <c:bubble3D val="0"/>
                  <c:spPr>
                    <a:solidFill>
                      <a:schemeClr val="accent4"/>
                    </a:solidFill>
                    <a:ln w="25400">
                      <a:solidFill>
                        <a:schemeClr val="lt1"/>
                      </a:solidFill>
                    </a:ln>
                    <a:effectLst/>
                    <a:sp3d contourW="25400">
                      <a:contourClr>
                        <a:schemeClr val="lt1"/>
                      </a:contourClr>
                    </a:sp3d>
                  </c:spPr>
                  <c:extLst xmlns:c15="http://schemas.microsoft.com/office/drawing/2012/chart">
                    <c:ext xmlns:c16="http://schemas.microsoft.com/office/drawing/2014/chart" uri="{C3380CC4-5D6E-409C-BE32-E72D297353CC}">
                      <c16:uniqueId val="{00000048-F490-4825-9DFA-A61696E1DA4C}"/>
                    </c:ext>
                  </c:extLst>
                </c:dPt>
                <c:dPt>
                  <c:idx val="4"/>
                  <c:bubble3D val="0"/>
                  <c:spPr>
                    <a:solidFill>
                      <a:schemeClr val="accent5"/>
                    </a:solidFill>
                    <a:ln w="25400">
                      <a:solidFill>
                        <a:schemeClr val="lt1"/>
                      </a:solidFill>
                    </a:ln>
                    <a:effectLst/>
                    <a:sp3d contourW="25400">
                      <a:contourClr>
                        <a:schemeClr val="lt1"/>
                      </a:contourClr>
                    </a:sp3d>
                  </c:spPr>
                  <c:extLst xmlns:c15="http://schemas.microsoft.com/office/drawing/2012/chart">
                    <c:ext xmlns:c16="http://schemas.microsoft.com/office/drawing/2014/chart" uri="{C3380CC4-5D6E-409C-BE32-E72D297353CC}">
                      <c16:uniqueId val="{0000004A-F490-4825-9DFA-A61696E1DA4C}"/>
                    </c:ext>
                  </c:extLst>
                </c:dPt>
                <c:dPt>
                  <c:idx val="5"/>
                  <c:bubble3D val="0"/>
                  <c:spPr>
                    <a:solidFill>
                      <a:schemeClr val="accent6"/>
                    </a:solidFill>
                    <a:ln w="25400">
                      <a:solidFill>
                        <a:schemeClr val="lt1"/>
                      </a:solidFill>
                    </a:ln>
                    <a:effectLst/>
                    <a:sp3d contourW="25400">
                      <a:contourClr>
                        <a:schemeClr val="lt1"/>
                      </a:contourClr>
                    </a:sp3d>
                  </c:spPr>
                  <c:extLst xmlns:c15="http://schemas.microsoft.com/office/drawing/2012/chart">
                    <c:ext xmlns:c16="http://schemas.microsoft.com/office/drawing/2014/chart" uri="{C3380CC4-5D6E-409C-BE32-E72D297353CC}">
                      <c16:uniqueId val="{0000004C-F490-4825-9DFA-A61696E1DA4C}"/>
                    </c:ext>
                  </c:extLst>
                </c:dPt>
                <c:cat>
                  <c:strRef>
                    <c:extLst xmlns:c15="http://schemas.microsoft.com/office/drawing/2012/chart">
                      <c:ext xmlns:c15="http://schemas.microsoft.com/office/drawing/2012/chart" uri="{02D57815-91ED-43cb-92C2-25804820EDAC}">
                        <c15:formulaRef>
                          <c15:sqref>'Demographic '!$A$42:$A$47</c15:sqref>
                        </c15:formulaRef>
                      </c:ext>
                    </c:extLst>
                    <c:strCache>
                      <c:ptCount val="6"/>
                      <c:pt idx="0">
                        <c:v>under 65</c:v>
                      </c:pt>
                      <c:pt idx="1">
                        <c:v>65-74</c:v>
                      </c:pt>
                      <c:pt idx="2">
                        <c:v>75-84</c:v>
                      </c:pt>
                      <c:pt idx="3">
                        <c:v>85-94</c:v>
                      </c:pt>
                      <c:pt idx="4">
                        <c:v>95-104</c:v>
                      </c:pt>
                      <c:pt idx="5">
                        <c:v>unknown</c:v>
                      </c:pt>
                    </c:strCache>
                  </c:strRef>
                </c:cat>
                <c:val>
                  <c:numRef>
                    <c:extLst xmlns:c15="http://schemas.microsoft.com/office/drawing/2012/chart">
                      <c:ext xmlns:c15="http://schemas.microsoft.com/office/drawing/2012/chart" uri="{02D57815-91ED-43cb-92C2-25804820EDAC}">
                        <c15:formulaRef>
                          <c15:sqref>'Demographic '!$E$42:$E$47</c15:sqref>
                        </c15:formulaRef>
                      </c:ext>
                    </c:extLst>
                    <c:numCache>
                      <c:formatCode>General</c:formatCode>
                      <c:ptCount val="6"/>
                      <c:pt idx="0">
                        <c:v>1</c:v>
                      </c:pt>
                      <c:pt idx="1">
                        <c:v>76</c:v>
                      </c:pt>
                      <c:pt idx="2">
                        <c:v>106</c:v>
                      </c:pt>
                      <c:pt idx="3">
                        <c:v>53</c:v>
                      </c:pt>
                      <c:pt idx="4">
                        <c:v>6</c:v>
                      </c:pt>
                      <c:pt idx="5">
                        <c:v>1</c:v>
                      </c:pt>
                    </c:numCache>
                  </c:numRef>
                </c:val>
                <c:extLst xmlns:c15="http://schemas.microsoft.com/office/drawing/2012/chart">
                  <c:ext xmlns:c16="http://schemas.microsoft.com/office/drawing/2014/chart" uri="{C3380CC4-5D6E-409C-BE32-E72D297353CC}">
                    <c16:uniqueId val="{0000004D-F490-4825-9DFA-A61696E1DA4C}"/>
                  </c:ext>
                </c:extLst>
              </c15:ser>
            </c15:filteredPieSeries>
          </c:ext>
        </c:extLst>
      </c:pie3D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4000" b="0" i="0" u="none" strike="noStrike" kern="1200" spc="0" baseline="0">
                <a:solidFill>
                  <a:srgbClr val="FFFF00"/>
                </a:solidFill>
                <a:latin typeface="+mn-lt"/>
                <a:ea typeface="+mn-ea"/>
                <a:cs typeface="+mn-cs"/>
              </a:defRPr>
            </a:pPr>
            <a:r>
              <a:rPr lang="en-US" sz="4000">
                <a:solidFill>
                  <a:srgbClr val="FFFF00"/>
                </a:solidFill>
              </a:rPr>
              <a:t>Ethnicity </a:t>
            </a:r>
          </a:p>
        </c:rich>
      </c:tx>
      <c:layout>
        <c:manualLayout>
          <c:xMode val="edge"/>
          <c:yMode val="edge"/>
          <c:x val="7.3432867913747979E-2"/>
          <c:y val="7.1592678980181873E-2"/>
        </c:manualLayout>
      </c:layout>
      <c:overlay val="0"/>
      <c:spPr>
        <a:noFill/>
        <a:ln>
          <a:noFill/>
        </a:ln>
        <a:effectLst/>
      </c:spPr>
      <c:txPr>
        <a:bodyPr rot="0" spcFirstLastPara="1" vertOverflow="ellipsis" vert="horz" wrap="square" anchor="ctr" anchorCtr="1"/>
        <a:lstStyle/>
        <a:p>
          <a:pPr>
            <a:defRPr sz="4000" b="0" i="0" u="none" strike="noStrike" kern="1200" spc="0" baseline="0">
              <a:solidFill>
                <a:srgbClr val="FFFF00"/>
              </a:solidFill>
              <a:latin typeface="+mn-lt"/>
              <a:ea typeface="+mn-ea"/>
              <a:cs typeface="+mn-cs"/>
            </a:defRPr>
          </a:pPr>
          <a:endParaRPr lang="en-US"/>
        </a:p>
      </c:txPr>
    </c:title>
    <c:autoTitleDeleted val="0"/>
    <c:plotArea>
      <c:layout>
        <c:manualLayout>
          <c:layoutTarget val="inner"/>
          <c:xMode val="edge"/>
          <c:yMode val="edge"/>
          <c:x val="1.9531585572940883E-2"/>
          <c:y val="6.8342959664437306E-2"/>
          <c:w val="0.84664434923407506"/>
          <c:h val="0.89418893409324984"/>
        </c:manualLayout>
      </c:layout>
      <c:pieChart>
        <c:varyColors val="1"/>
        <c:ser>
          <c:idx val="4"/>
          <c:order val="0"/>
          <c:tx>
            <c:strRef>
              <c:f>'Demographic '!$F$1</c:f>
              <c:strCache>
                <c:ptCount val="1"/>
                <c:pt idx="0">
                  <c:v>TOTAL</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50E4-4E36-9DC9-3D5D8CA57E82}"/>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50E4-4E36-9DC9-3D5D8CA57E82}"/>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50E4-4E36-9DC9-3D5D8CA57E82}"/>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50E4-4E36-9DC9-3D5D8CA57E82}"/>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50E4-4E36-9DC9-3D5D8CA57E82}"/>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50E4-4E36-9DC9-3D5D8CA57E82}"/>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50E4-4E36-9DC9-3D5D8CA57E82}"/>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F-50E4-4E36-9DC9-3D5D8CA57E82}"/>
              </c:ext>
            </c:extLst>
          </c:dPt>
          <c:dPt>
            <c:idx val="8"/>
            <c:bubble3D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11-50E4-4E36-9DC9-3D5D8CA57E82}"/>
              </c:ext>
            </c:extLst>
          </c:dPt>
          <c:dPt>
            <c:idx val="9"/>
            <c:bubble3D val="0"/>
            <c:spPr>
              <a:solidFill>
                <a:schemeClr val="accent4">
                  <a:lumMod val="60000"/>
                </a:schemeClr>
              </a:solidFill>
              <a:ln w="19050">
                <a:solidFill>
                  <a:schemeClr val="lt1"/>
                </a:solidFill>
              </a:ln>
              <a:effectLst/>
            </c:spPr>
            <c:extLst>
              <c:ext xmlns:c16="http://schemas.microsoft.com/office/drawing/2014/chart" uri="{C3380CC4-5D6E-409C-BE32-E72D297353CC}">
                <c16:uniqueId val="{00000013-50E4-4E36-9DC9-3D5D8CA57E82}"/>
              </c:ext>
            </c:extLst>
          </c:dPt>
          <c:dPt>
            <c:idx val="10"/>
            <c:bubble3D val="0"/>
            <c:spPr>
              <a:solidFill>
                <a:schemeClr val="accent5">
                  <a:lumMod val="60000"/>
                </a:schemeClr>
              </a:solidFill>
              <a:ln w="19050">
                <a:solidFill>
                  <a:schemeClr val="lt1"/>
                </a:solidFill>
              </a:ln>
              <a:effectLst/>
            </c:spPr>
            <c:extLst>
              <c:ext xmlns:c16="http://schemas.microsoft.com/office/drawing/2014/chart" uri="{C3380CC4-5D6E-409C-BE32-E72D297353CC}">
                <c16:uniqueId val="{00000015-50E4-4E36-9DC9-3D5D8CA57E82}"/>
              </c:ext>
            </c:extLst>
          </c:dPt>
          <c:dPt>
            <c:idx val="11"/>
            <c:bubble3D val="0"/>
            <c:spPr>
              <a:solidFill>
                <a:schemeClr val="accent6">
                  <a:lumMod val="60000"/>
                </a:schemeClr>
              </a:solidFill>
              <a:ln w="19050">
                <a:solidFill>
                  <a:schemeClr val="lt1"/>
                </a:solidFill>
              </a:ln>
              <a:effectLst/>
            </c:spPr>
            <c:extLst>
              <c:ext xmlns:c16="http://schemas.microsoft.com/office/drawing/2014/chart" uri="{C3380CC4-5D6E-409C-BE32-E72D297353CC}">
                <c16:uniqueId val="{00000017-50E4-4E36-9DC9-3D5D8CA57E82}"/>
              </c:ext>
            </c:extLst>
          </c:dPt>
          <c:dPt>
            <c:idx val="12"/>
            <c:bubble3D val="0"/>
            <c:spPr>
              <a:solidFill>
                <a:schemeClr val="accent1">
                  <a:lumMod val="80000"/>
                  <a:lumOff val="20000"/>
                </a:schemeClr>
              </a:solidFill>
              <a:ln w="19050">
                <a:solidFill>
                  <a:schemeClr val="lt1"/>
                </a:solidFill>
              </a:ln>
              <a:effectLst/>
            </c:spPr>
            <c:extLst>
              <c:ext xmlns:c16="http://schemas.microsoft.com/office/drawing/2014/chart" uri="{C3380CC4-5D6E-409C-BE32-E72D297353CC}">
                <c16:uniqueId val="{00000019-50E4-4E36-9DC9-3D5D8CA57E82}"/>
              </c:ext>
            </c:extLst>
          </c:dPt>
          <c:dPt>
            <c:idx val="13"/>
            <c:bubble3D val="0"/>
            <c:spPr>
              <a:solidFill>
                <a:schemeClr val="accent2">
                  <a:lumMod val="80000"/>
                  <a:lumOff val="20000"/>
                </a:schemeClr>
              </a:solidFill>
              <a:ln w="19050">
                <a:solidFill>
                  <a:schemeClr val="lt1"/>
                </a:solidFill>
              </a:ln>
              <a:effectLst/>
            </c:spPr>
            <c:extLst>
              <c:ext xmlns:c16="http://schemas.microsoft.com/office/drawing/2014/chart" uri="{C3380CC4-5D6E-409C-BE32-E72D297353CC}">
                <c16:uniqueId val="{0000001B-50E4-4E36-9DC9-3D5D8CA57E82}"/>
              </c:ext>
            </c:extLst>
          </c:dPt>
          <c:dPt>
            <c:idx val="14"/>
            <c:bubble3D val="0"/>
            <c:spPr>
              <a:solidFill>
                <a:schemeClr val="accent3">
                  <a:lumMod val="80000"/>
                  <a:lumOff val="20000"/>
                </a:schemeClr>
              </a:solidFill>
              <a:ln w="19050">
                <a:solidFill>
                  <a:schemeClr val="lt1"/>
                </a:solidFill>
              </a:ln>
              <a:effectLst/>
            </c:spPr>
            <c:extLst>
              <c:ext xmlns:c16="http://schemas.microsoft.com/office/drawing/2014/chart" uri="{C3380CC4-5D6E-409C-BE32-E72D297353CC}">
                <c16:uniqueId val="{0000001D-50E4-4E36-9DC9-3D5D8CA57E82}"/>
              </c:ext>
            </c:extLst>
          </c:dPt>
          <c:dPt>
            <c:idx val="15"/>
            <c:bubble3D val="0"/>
            <c:spPr>
              <a:solidFill>
                <a:schemeClr val="accent4">
                  <a:lumMod val="80000"/>
                  <a:lumOff val="20000"/>
                </a:schemeClr>
              </a:solidFill>
              <a:ln w="19050">
                <a:solidFill>
                  <a:schemeClr val="lt1"/>
                </a:solidFill>
              </a:ln>
              <a:effectLst/>
            </c:spPr>
            <c:extLst>
              <c:ext xmlns:c16="http://schemas.microsoft.com/office/drawing/2014/chart" uri="{C3380CC4-5D6E-409C-BE32-E72D297353CC}">
                <c16:uniqueId val="{0000001F-50E4-4E36-9DC9-3D5D8CA57E82}"/>
              </c:ext>
            </c:extLst>
          </c:dPt>
          <c:dPt>
            <c:idx val="16"/>
            <c:bubble3D val="0"/>
            <c:spPr>
              <a:solidFill>
                <a:schemeClr val="accent5">
                  <a:lumMod val="80000"/>
                  <a:lumOff val="20000"/>
                </a:schemeClr>
              </a:solidFill>
              <a:ln w="19050">
                <a:solidFill>
                  <a:schemeClr val="lt1"/>
                </a:solidFill>
              </a:ln>
              <a:effectLst/>
            </c:spPr>
            <c:extLst>
              <c:ext xmlns:c16="http://schemas.microsoft.com/office/drawing/2014/chart" uri="{C3380CC4-5D6E-409C-BE32-E72D297353CC}">
                <c16:uniqueId val="{00000021-50E4-4E36-9DC9-3D5D8CA57E82}"/>
              </c:ext>
            </c:extLst>
          </c:dPt>
          <c:dPt>
            <c:idx val="17"/>
            <c:bubble3D val="0"/>
            <c:spPr>
              <a:solidFill>
                <a:schemeClr val="accent6">
                  <a:lumMod val="80000"/>
                  <a:lumOff val="20000"/>
                </a:schemeClr>
              </a:solidFill>
              <a:ln w="19050">
                <a:solidFill>
                  <a:schemeClr val="lt1"/>
                </a:solidFill>
              </a:ln>
              <a:effectLst/>
            </c:spPr>
            <c:extLst>
              <c:ext xmlns:c16="http://schemas.microsoft.com/office/drawing/2014/chart" uri="{C3380CC4-5D6E-409C-BE32-E72D297353CC}">
                <c16:uniqueId val="{00000023-50E4-4E36-9DC9-3D5D8CA57E82}"/>
              </c:ext>
            </c:extLst>
          </c:dPt>
          <c:dPt>
            <c:idx val="18"/>
            <c:bubble3D val="0"/>
            <c:spPr>
              <a:solidFill>
                <a:schemeClr val="accent1">
                  <a:lumMod val="80000"/>
                </a:schemeClr>
              </a:solidFill>
              <a:ln w="19050">
                <a:solidFill>
                  <a:schemeClr val="lt1"/>
                </a:solidFill>
              </a:ln>
              <a:effectLst/>
            </c:spPr>
            <c:extLst>
              <c:ext xmlns:c16="http://schemas.microsoft.com/office/drawing/2014/chart" uri="{C3380CC4-5D6E-409C-BE32-E72D297353CC}">
                <c16:uniqueId val="{00000025-50E4-4E36-9DC9-3D5D8CA57E82}"/>
              </c:ext>
            </c:extLst>
          </c:dPt>
          <c:dPt>
            <c:idx val="19"/>
            <c:bubble3D val="0"/>
            <c:spPr>
              <a:solidFill>
                <a:schemeClr val="accent2">
                  <a:lumMod val="80000"/>
                </a:schemeClr>
              </a:solidFill>
              <a:ln w="19050">
                <a:solidFill>
                  <a:schemeClr val="lt1"/>
                </a:solidFill>
              </a:ln>
              <a:effectLst/>
            </c:spPr>
            <c:extLst>
              <c:ext xmlns:c16="http://schemas.microsoft.com/office/drawing/2014/chart" uri="{C3380CC4-5D6E-409C-BE32-E72D297353CC}">
                <c16:uniqueId val="{00000027-50E4-4E36-9DC9-3D5D8CA57E82}"/>
              </c:ext>
            </c:extLst>
          </c:dPt>
          <c:dPt>
            <c:idx val="20"/>
            <c:bubble3D val="0"/>
            <c:spPr>
              <a:solidFill>
                <a:schemeClr val="accent3">
                  <a:lumMod val="80000"/>
                </a:schemeClr>
              </a:solidFill>
              <a:ln w="19050">
                <a:solidFill>
                  <a:schemeClr val="lt1"/>
                </a:solidFill>
              </a:ln>
              <a:effectLst/>
            </c:spPr>
            <c:extLst>
              <c:ext xmlns:c16="http://schemas.microsoft.com/office/drawing/2014/chart" uri="{C3380CC4-5D6E-409C-BE32-E72D297353CC}">
                <c16:uniqueId val="{00000029-50E4-4E36-9DC9-3D5D8CA57E82}"/>
              </c:ext>
            </c:extLst>
          </c:dPt>
          <c:dPt>
            <c:idx val="21"/>
            <c:bubble3D val="0"/>
            <c:spPr>
              <a:solidFill>
                <a:schemeClr val="accent4">
                  <a:lumMod val="80000"/>
                </a:schemeClr>
              </a:solidFill>
              <a:ln w="19050">
                <a:solidFill>
                  <a:schemeClr val="lt1"/>
                </a:solidFill>
              </a:ln>
              <a:effectLst/>
            </c:spPr>
            <c:extLst>
              <c:ext xmlns:c16="http://schemas.microsoft.com/office/drawing/2014/chart" uri="{C3380CC4-5D6E-409C-BE32-E72D297353CC}">
                <c16:uniqueId val="{0000002B-50E4-4E36-9DC9-3D5D8CA57E82}"/>
              </c:ext>
            </c:extLst>
          </c:dPt>
          <c:dPt>
            <c:idx val="22"/>
            <c:bubble3D val="0"/>
            <c:spPr>
              <a:solidFill>
                <a:schemeClr val="accent5">
                  <a:lumMod val="80000"/>
                </a:schemeClr>
              </a:solidFill>
              <a:ln w="19050">
                <a:solidFill>
                  <a:schemeClr val="lt1"/>
                </a:solidFill>
              </a:ln>
              <a:effectLst/>
            </c:spPr>
            <c:extLst>
              <c:ext xmlns:c16="http://schemas.microsoft.com/office/drawing/2014/chart" uri="{C3380CC4-5D6E-409C-BE32-E72D297353CC}">
                <c16:uniqueId val="{0000002D-50E4-4E36-9DC9-3D5D8CA57E82}"/>
              </c:ext>
            </c:extLst>
          </c:dPt>
          <c:dPt>
            <c:idx val="23"/>
            <c:bubble3D val="0"/>
            <c:spPr>
              <a:solidFill>
                <a:schemeClr val="accent6">
                  <a:lumMod val="80000"/>
                </a:schemeClr>
              </a:solidFill>
              <a:ln w="19050">
                <a:solidFill>
                  <a:schemeClr val="lt1"/>
                </a:solidFill>
              </a:ln>
              <a:effectLst/>
            </c:spPr>
            <c:extLst>
              <c:ext xmlns:c16="http://schemas.microsoft.com/office/drawing/2014/chart" uri="{C3380CC4-5D6E-409C-BE32-E72D297353CC}">
                <c16:uniqueId val="{0000002F-50E4-4E36-9DC9-3D5D8CA57E82}"/>
              </c:ext>
            </c:extLst>
          </c:dPt>
          <c:dPt>
            <c:idx val="24"/>
            <c:bubble3D val="0"/>
            <c:spPr>
              <a:solidFill>
                <a:schemeClr val="accent1">
                  <a:lumMod val="60000"/>
                  <a:lumOff val="40000"/>
                </a:schemeClr>
              </a:solidFill>
              <a:ln w="19050">
                <a:solidFill>
                  <a:schemeClr val="lt1"/>
                </a:solidFill>
              </a:ln>
              <a:effectLst/>
            </c:spPr>
            <c:extLst>
              <c:ext xmlns:c16="http://schemas.microsoft.com/office/drawing/2014/chart" uri="{C3380CC4-5D6E-409C-BE32-E72D297353CC}">
                <c16:uniqueId val="{00000031-50E4-4E36-9DC9-3D5D8CA57E82}"/>
              </c:ext>
            </c:extLst>
          </c:dPt>
          <c:dPt>
            <c:idx val="25"/>
            <c:bubble3D val="0"/>
            <c:spPr>
              <a:solidFill>
                <a:schemeClr val="accent2">
                  <a:lumMod val="60000"/>
                  <a:lumOff val="40000"/>
                </a:schemeClr>
              </a:solidFill>
              <a:ln w="19050">
                <a:solidFill>
                  <a:schemeClr val="lt1"/>
                </a:solidFill>
              </a:ln>
              <a:effectLst/>
            </c:spPr>
            <c:extLst>
              <c:ext xmlns:c16="http://schemas.microsoft.com/office/drawing/2014/chart" uri="{C3380CC4-5D6E-409C-BE32-E72D297353CC}">
                <c16:uniqueId val="{00000033-50E4-4E36-9DC9-3D5D8CA57E82}"/>
              </c:ext>
            </c:extLst>
          </c:dPt>
          <c:dPt>
            <c:idx val="26"/>
            <c:bubble3D val="0"/>
            <c:spPr>
              <a:solidFill>
                <a:schemeClr val="accent3">
                  <a:lumMod val="60000"/>
                  <a:lumOff val="40000"/>
                </a:schemeClr>
              </a:solidFill>
              <a:ln w="19050">
                <a:solidFill>
                  <a:schemeClr val="lt1"/>
                </a:solidFill>
              </a:ln>
              <a:effectLst/>
            </c:spPr>
            <c:extLst>
              <c:ext xmlns:c16="http://schemas.microsoft.com/office/drawing/2014/chart" uri="{C3380CC4-5D6E-409C-BE32-E72D297353CC}">
                <c16:uniqueId val="{00000035-50E4-4E36-9DC9-3D5D8CA57E82}"/>
              </c:ext>
            </c:extLst>
          </c:dPt>
          <c:dPt>
            <c:idx val="27"/>
            <c:bubble3D val="0"/>
            <c:spPr>
              <a:solidFill>
                <a:schemeClr val="accent4">
                  <a:lumMod val="60000"/>
                  <a:lumOff val="40000"/>
                </a:schemeClr>
              </a:solidFill>
              <a:ln w="19050">
                <a:solidFill>
                  <a:schemeClr val="lt1"/>
                </a:solidFill>
              </a:ln>
              <a:effectLst/>
            </c:spPr>
            <c:extLst>
              <c:ext xmlns:c16="http://schemas.microsoft.com/office/drawing/2014/chart" uri="{C3380CC4-5D6E-409C-BE32-E72D297353CC}">
                <c16:uniqueId val="{00000037-50E4-4E36-9DC9-3D5D8CA57E82}"/>
              </c:ext>
            </c:extLst>
          </c:dPt>
          <c:dPt>
            <c:idx val="28"/>
            <c:bubble3D val="0"/>
            <c:spPr>
              <a:solidFill>
                <a:schemeClr val="accent5">
                  <a:lumMod val="60000"/>
                  <a:lumOff val="40000"/>
                </a:schemeClr>
              </a:solidFill>
              <a:ln w="19050">
                <a:solidFill>
                  <a:schemeClr val="lt1"/>
                </a:solidFill>
              </a:ln>
              <a:effectLst/>
            </c:spPr>
            <c:extLst>
              <c:ext xmlns:c16="http://schemas.microsoft.com/office/drawing/2014/chart" uri="{C3380CC4-5D6E-409C-BE32-E72D297353CC}">
                <c16:uniqueId val="{00000039-50E4-4E36-9DC9-3D5D8CA57E82}"/>
              </c:ext>
            </c:extLst>
          </c:dPt>
          <c:dPt>
            <c:idx val="29"/>
            <c:bubble3D val="0"/>
            <c:spPr>
              <a:solidFill>
                <a:schemeClr val="accent6">
                  <a:lumMod val="60000"/>
                  <a:lumOff val="40000"/>
                </a:schemeClr>
              </a:solidFill>
              <a:ln w="19050">
                <a:solidFill>
                  <a:schemeClr val="lt1"/>
                </a:solidFill>
              </a:ln>
              <a:effectLst/>
            </c:spPr>
            <c:extLst>
              <c:ext xmlns:c16="http://schemas.microsoft.com/office/drawing/2014/chart" uri="{C3380CC4-5D6E-409C-BE32-E72D297353CC}">
                <c16:uniqueId val="{0000003B-50E4-4E36-9DC9-3D5D8CA57E82}"/>
              </c:ext>
            </c:extLst>
          </c:dPt>
          <c:dLbls>
            <c:dLbl>
              <c:idx val="6"/>
              <c:spPr>
                <a:noFill/>
                <a:ln>
                  <a:solidFill>
                    <a:srgbClr val="FFFF00"/>
                  </a:solidFill>
                </a:ln>
                <a:effectLst/>
              </c:spPr>
              <c:txPr>
                <a:bodyPr rot="0" spcFirstLastPara="1" vertOverflow="ellipsis" vert="horz" wrap="square" lIns="38100" tIns="19050" rIns="38100" bIns="19050" anchor="ctr" anchorCtr="1">
                  <a:spAutoFit/>
                </a:bodyPr>
                <a:lstStyle/>
                <a:p>
                  <a:pPr>
                    <a:defRPr sz="2000" b="0" i="0" u="none" strike="noStrike" kern="1200" baseline="0">
                      <a:solidFill>
                        <a:srgbClr val="FFFF00"/>
                      </a:solidFill>
                      <a:latin typeface="+mn-lt"/>
                      <a:ea typeface="+mn-ea"/>
                      <a:cs typeface="+mn-cs"/>
                    </a:defRPr>
                  </a:pPr>
                  <a:endParaRPr lang="en-US"/>
                </a:p>
              </c:txPr>
              <c:dLblPos val="bestFit"/>
              <c:showLegendKey val="0"/>
              <c:showVal val="1"/>
              <c:showCatName val="1"/>
              <c:showSerName val="0"/>
              <c:showPercent val="1"/>
              <c:showBubbleSize val="0"/>
              <c:extLst>
                <c:ext xmlns:c16="http://schemas.microsoft.com/office/drawing/2014/chart" uri="{C3380CC4-5D6E-409C-BE32-E72D297353CC}">
                  <c16:uniqueId val="{0000000D-50E4-4E36-9DC9-3D5D8CA57E82}"/>
                </c:ext>
              </c:extLst>
            </c:dLbl>
            <c:dLbl>
              <c:idx val="15"/>
              <c:layout>
                <c:manualLayout>
                  <c:x val="0.12516763522574878"/>
                  <c:y val="-1.4552833321613218E-2"/>
                </c:manualLayout>
              </c:layout>
              <c:spPr>
                <a:noFill/>
                <a:ln>
                  <a:noFill/>
                </a:ln>
                <a:effectLst/>
              </c:spPr>
              <c:txPr>
                <a:bodyPr rot="0" spcFirstLastPara="1" vertOverflow="ellipsis" vert="horz" wrap="square" lIns="38100" tIns="19050" rIns="38100" bIns="19050" anchor="ctr" anchorCtr="1">
                  <a:noAutofit/>
                </a:bodyPr>
                <a:lstStyle/>
                <a:p>
                  <a:pPr>
                    <a:defRPr sz="2000" b="0" i="0" u="none" strike="noStrike" kern="1200" baseline="0">
                      <a:solidFill>
                        <a:srgbClr val="FFFF00"/>
                      </a:solidFill>
                      <a:latin typeface="+mn-lt"/>
                      <a:ea typeface="+mn-ea"/>
                      <a:cs typeface="+mn-cs"/>
                    </a:defRPr>
                  </a:pPr>
                  <a:endParaRPr lang="en-US"/>
                </a:p>
              </c:txPr>
              <c:dLblPos val="bestFit"/>
              <c:showLegendKey val="0"/>
              <c:showVal val="1"/>
              <c:showCatName val="1"/>
              <c:showSerName val="0"/>
              <c:showPercent val="1"/>
              <c:showBubbleSize val="0"/>
              <c:extLst>
                <c:ext xmlns:c15="http://schemas.microsoft.com/office/drawing/2012/chart" uri="{CE6537A1-D6FC-4f65-9D91-7224C49458BB}">
                  <c15:layout>
                    <c:manualLayout>
                      <c:w val="7.9347340187751456E-2"/>
                      <c:h val="3.1780513315632801E-2"/>
                    </c:manualLayout>
                  </c15:layout>
                </c:ext>
                <c:ext xmlns:c16="http://schemas.microsoft.com/office/drawing/2014/chart" uri="{C3380CC4-5D6E-409C-BE32-E72D297353CC}">
                  <c16:uniqueId val="{0000001F-50E4-4E36-9DC9-3D5D8CA57E82}"/>
                </c:ext>
              </c:extLst>
            </c:dLbl>
            <c:dLbl>
              <c:idx val="16"/>
              <c:layout>
                <c:manualLayout>
                  <c:x val="0.17644019631654223"/>
                  <c:y val="-6.1131098656114762E-2"/>
                </c:manualLayout>
              </c:layout>
              <c:dLblPos val="bestFi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21-50E4-4E36-9DC9-3D5D8CA57E82}"/>
                </c:ext>
              </c:extLst>
            </c:dLbl>
            <c:dLbl>
              <c:idx val="29"/>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solidFill>
                      <a:latin typeface="+mn-lt"/>
                      <a:ea typeface="+mn-ea"/>
                      <a:cs typeface="+mn-cs"/>
                    </a:defRPr>
                  </a:pPr>
                  <a:endParaRPr lang="en-US"/>
                </a:p>
              </c:txPr>
              <c:dLblPos val="bestFit"/>
              <c:showLegendKey val="0"/>
              <c:showVal val="1"/>
              <c:showCatName val="1"/>
              <c:showSerName val="0"/>
              <c:showPercent val="1"/>
              <c:showBubbleSize val="0"/>
              <c:extLst>
                <c:ext xmlns:c16="http://schemas.microsoft.com/office/drawing/2014/chart" uri="{C3380CC4-5D6E-409C-BE32-E72D297353CC}">
                  <c16:uniqueId val="{0000003B-50E4-4E36-9DC9-3D5D8CA57E82}"/>
                </c:ext>
              </c:extLst>
            </c:dLbl>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rgbClr val="FFFF00"/>
                    </a:solidFill>
                    <a:latin typeface="+mn-lt"/>
                    <a:ea typeface="+mn-ea"/>
                    <a:cs typeface="+mn-cs"/>
                  </a:defRPr>
                </a:pPr>
                <a:endParaRPr lang="en-US"/>
              </a:p>
            </c:txPr>
            <c:dLblPos val="bestFit"/>
            <c:showLegendKey val="0"/>
            <c:showVal val="1"/>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'Demographic '!$A$2:$A$31</c:f>
              <c:strCache>
                <c:ptCount val="30"/>
                <c:pt idx="0">
                  <c:v>African</c:v>
                </c:pt>
                <c:pt idx="1">
                  <c:v>Arab</c:v>
                </c:pt>
                <c:pt idx="2">
                  <c:v>Asian or British Asian</c:v>
                </c:pt>
                <c:pt idx="3">
                  <c:v>Bangladeshi or British Bangladeshi</c:v>
                </c:pt>
                <c:pt idx="4">
                  <c:v>Black British</c:v>
                </c:pt>
                <c:pt idx="5">
                  <c:v>British or Mixed British</c:v>
                </c:pt>
                <c:pt idx="6">
                  <c:v>Caribbean</c:v>
                </c:pt>
                <c:pt idx="7">
                  <c:v>Chinese</c:v>
                </c:pt>
                <c:pt idx="8">
                  <c:v>English</c:v>
                </c:pt>
                <c:pt idx="9">
                  <c:v>Filipino</c:v>
                </c:pt>
                <c:pt idx="10">
                  <c:v>Indian or British Indian</c:v>
                </c:pt>
                <c:pt idx="11">
                  <c:v>Iranian</c:v>
                </c:pt>
                <c:pt idx="12">
                  <c:v>Irish</c:v>
                </c:pt>
                <c:pt idx="13">
                  <c:v>Irish Traveller</c:v>
                </c:pt>
                <c:pt idx="14">
                  <c:v>Japanese</c:v>
                </c:pt>
                <c:pt idx="15">
                  <c:v>Kurdish</c:v>
                </c:pt>
                <c:pt idx="16">
                  <c:v>Middle Eastern (excl Israeli, Iranian &amp; Arab)</c:v>
                </c:pt>
                <c:pt idx="17">
                  <c:v>Nigerian</c:v>
                </c:pt>
                <c:pt idx="18">
                  <c:v>Pakistani or British Pakistani</c:v>
                </c:pt>
                <c:pt idx="19">
                  <c:v>South African</c:v>
                </c:pt>
                <c:pt idx="20">
                  <c:v>White and Asian</c:v>
                </c:pt>
                <c:pt idx="21">
                  <c:v>White and Black African</c:v>
                </c:pt>
                <c:pt idx="22">
                  <c:v>White and Black Caribbean</c:v>
                </c:pt>
                <c:pt idx="23">
                  <c:v>White British</c:v>
                </c:pt>
                <c:pt idx="24">
                  <c:v>Other Asian background</c:v>
                </c:pt>
                <c:pt idx="25">
                  <c:v>Other Black background</c:v>
                </c:pt>
                <c:pt idx="26">
                  <c:v>Other Mixed background</c:v>
                </c:pt>
                <c:pt idx="27">
                  <c:v>Other White background</c:v>
                </c:pt>
                <c:pt idx="28">
                  <c:v>Other</c:v>
                </c:pt>
                <c:pt idx="29">
                  <c:v>unknown</c:v>
                </c:pt>
              </c:strCache>
            </c:strRef>
          </c:cat>
          <c:val>
            <c:numRef>
              <c:f>'Demographic '!$F$2:$F$31</c:f>
              <c:numCache>
                <c:formatCode>General</c:formatCode>
                <c:ptCount val="30"/>
                <c:pt idx="0">
                  <c:v>46</c:v>
                </c:pt>
                <c:pt idx="1">
                  <c:v>12</c:v>
                </c:pt>
                <c:pt idx="2">
                  <c:v>0</c:v>
                </c:pt>
                <c:pt idx="3">
                  <c:v>2</c:v>
                </c:pt>
                <c:pt idx="4">
                  <c:v>7</c:v>
                </c:pt>
                <c:pt idx="5">
                  <c:v>63</c:v>
                </c:pt>
                <c:pt idx="6">
                  <c:v>46</c:v>
                </c:pt>
                <c:pt idx="7">
                  <c:v>3</c:v>
                </c:pt>
                <c:pt idx="8">
                  <c:v>6</c:v>
                </c:pt>
                <c:pt idx="9">
                  <c:v>5</c:v>
                </c:pt>
                <c:pt idx="10">
                  <c:v>19</c:v>
                </c:pt>
                <c:pt idx="11">
                  <c:v>3</c:v>
                </c:pt>
                <c:pt idx="12">
                  <c:v>22</c:v>
                </c:pt>
                <c:pt idx="13">
                  <c:v>0</c:v>
                </c:pt>
                <c:pt idx="14">
                  <c:v>0</c:v>
                </c:pt>
                <c:pt idx="15">
                  <c:v>3</c:v>
                </c:pt>
                <c:pt idx="16">
                  <c:v>3</c:v>
                </c:pt>
                <c:pt idx="17">
                  <c:v>0</c:v>
                </c:pt>
                <c:pt idx="18">
                  <c:v>3</c:v>
                </c:pt>
                <c:pt idx="19">
                  <c:v>0</c:v>
                </c:pt>
                <c:pt idx="20">
                  <c:v>6</c:v>
                </c:pt>
                <c:pt idx="21">
                  <c:v>1</c:v>
                </c:pt>
                <c:pt idx="22">
                  <c:v>4</c:v>
                </c:pt>
                <c:pt idx="23">
                  <c:v>112</c:v>
                </c:pt>
                <c:pt idx="24">
                  <c:v>36</c:v>
                </c:pt>
                <c:pt idx="25">
                  <c:v>5</c:v>
                </c:pt>
                <c:pt idx="26">
                  <c:v>8</c:v>
                </c:pt>
                <c:pt idx="27">
                  <c:v>98</c:v>
                </c:pt>
                <c:pt idx="28">
                  <c:v>42</c:v>
                </c:pt>
                <c:pt idx="29">
                  <c:v>334</c:v>
                </c:pt>
              </c:numCache>
            </c:numRef>
          </c:val>
          <c:extLst>
            <c:ext xmlns:c16="http://schemas.microsoft.com/office/drawing/2014/chart" uri="{C3380CC4-5D6E-409C-BE32-E72D297353CC}">
              <c16:uniqueId val="{0000003C-50E4-4E36-9DC9-3D5D8CA57E82}"/>
            </c:ext>
          </c:extLst>
        </c:ser>
        <c:ser>
          <c:idx val="5"/>
          <c:order val="1"/>
          <c:tx>
            <c:strRef>
              <c:f>'Demographic '!$G$1</c:f>
              <c:strCache>
                <c:ptCount val="1"/>
                <c:pt idx="0">
                  <c:v>percentage </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3E-50E4-4E36-9DC9-3D5D8CA57E82}"/>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40-50E4-4E36-9DC9-3D5D8CA57E82}"/>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42-50E4-4E36-9DC9-3D5D8CA57E82}"/>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44-50E4-4E36-9DC9-3D5D8CA57E82}"/>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46-50E4-4E36-9DC9-3D5D8CA57E82}"/>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48-50E4-4E36-9DC9-3D5D8CA57E82}"/>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4A-50E4-4E36-9DC9-3D5D8CA57E82}"/>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4C-50E4-4E36-9DC9-3D5D8CA57E82}"/>
              </c:ext>
            </c:extLst>
          </c:dPt>
          <c:dPt>
            <c:idx val="8"/>
            <c:bubble3D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4E-50E4-4E36-9DC9-3D5D8CA57E82}"/>
              </c:ext>
            </c:extLst>
          </c:dPt>
          <c:dPt>
            <c:idx val="9"/>
            <c:bubble3D val="0"/>
            <c:spPr>
              <a:solidFill>
                <a:schemeClr val="accent4">
                  <a:lumMod val="60000"/>
                </a:schemeClr>
              </a:solidFill>
              <a:ln w="19050">
                <a:solidFill>
                  <a:schemeClr val="lt1"/>
                </a:solidFill>
              </a:ln>
              <a:effectLst/>
            </c:spPr>
            <c:extLst>
              <c:ext xmlns:c16="http://schemas.microsoft.com/office/drawing/2014/chart" uri="{C3380CC4-5D6E-409C-BE32-E72D297353CC}">
                <c16:uniqueId val="{00000050-50E4-4E36-9DC9-3D5D8CA57E82}"/>
              </c:ext>
            </c:extLst>
          </c:dPt>
          <c:dPt>
            <c:idx val="10"/>
            <c:bubble3D val="0"/>
            <c:spPr>
              <a:solidFill>
                <a:schemeClr val="accent5">
                  <a:lumMod val="60000"/>
                </a:schemeClr>
              </a:solidFill>
              <a:ln w="19050">
                <a:solidFill>
                  <a:schemeClr val="lt1"/>
                </a:solidFill>
              </a:ln>
              <a:effectLst/>
            </c:spPr>
            <c:extLst>
              <c:ext xmlns:c16="http://schemas.microsoft.com/office/drawing/2014/chart" uri="{C3380CC4-5D6E-409C-BE32-E72D297353CC}">
                <c16:uniqueId val="{00000052-50E4-4E36-9DC9-3D5D8CA57E82}"/>
              </c:ext>
            </c:extLst>
          </c:dPt>
          <c:dPt>
            <c:idx val="11"/>
            <c:bubble3D val="0"/>
            <c:spPr>
              <a:solidFill>
                <a:schemeClr val="accent6">
                  <a:lumMod val="60000"/>
                </a:schemeClr>
              </a:solidFill>
              <a:ln w="19050">
                <a:solidFill>
                  <a:schemeClr val="lt1"/>
                </a:solidFill>
              </a:ln>
              <a:effectLst/>
            </c:spPr>
            <c:extLst>
              <c:ext xmlns:c16="http://schemas.microsoft.com/office/drawing/2014/chart" uri="{C3380CC4-5D6E-409C-BE32-E72D297353CC}">
                <c16:uniqueId val="{00000054-50E4-4E36-9DC9-3D5D8CA57E82}"/>
              </c:ext>
            </c:extLst>
          </c:dPt>
          <c:dPt>
            <c:idx val="12"/>
            <c:bubble3D val="0"/>
            <c:spPr>
              <a:solidFill>
                <a:schemeClr val="accent1">
                  <a:lumMod val="80000"/>
                  <a:lumOff val="20000"/>
                </a:schemeClr>
              </a:solidFill>
              <a:ln w="19050">
                <a:solidFill>
                  <a:schemeClr val="lt1"/>
                </a:solidFill>
              </a:ln>
              <a:effectLst/>
            </c:spPr>
            <c:extLst>
              <c:ext xmlns:c16="http://schemas.microsoft.com/office/drawing/2014/chart" uri="{C3380CC4-5D6E-409C-BE32-E72D297353CC}">
                <c16:uniqueId val="{00000056-50E4-4E36-9DC9-3D5D8CA57E82}"/>
              </c:ext>
            </c:extLst>
          </c:dPt>
          <c:dPt>
            <c:idx val="13"/>
            <c:bubble3D val="0"/>
            <c:spPr>
              <a:solidFill>
                <a:schemeClr val="accent2">
                  <a:lumMod val="80000"/>
                  <a:lumOff val="20000"/>
                </a:schemeClr>
              </a:solidFill>
              <a:ln w="19050">
                <a:solidFill>
                  <a:schemeClr val="lt1"/>
                </a:solidFill>
              </a:ln>
              <a:effectLst/>
            </c:spPr>
            <c:extLst>
              <c:ext xmlns:c16="http://schemas.microsoft.com/office/drawing/2014/chart" uri="{C3380CC4-5D6E-409C-BE32-E72D297353CC}">
                <c16:uniqueId val="{00000058-50E4-4E36-9DC9-3D5D8CA57E82}"/>
              </c:ext>
            </c:extLst>
          </c:dPt>
          <c:dPt>
            <c:idx val="14"/>
            <c:bubble3D val="0"/>
            <c:spPr>
              <a:solidFill>
                <a:schemeClr val="accent3">
                  <a:lumMod val="80000"/>
                  <a:lumOff val="20000"/>
                </a:schemeClr>
              </a:solidFill>
              <a:ln w="19050">
                <a:solidFill>
                  <a:schemeClr val="lt1"/>
                </a:solidFill>
              </a:ln>
              <a:effectLst/>
            </c:spPr>
            <c:extLst>
              <c:ext xmlns:c16="http://schemas.microsoft.com/office/drawing/2014/chart" uri="{C3380CC4-5D6E-409C-BE32-E72D297353CC}">
                <c16:uniqueId val="{0000005A-50E4-4E36-9DC9-3D5D8CA57E82}"/>
              </c:ext>
            </c:extLst>
          </c:dPt>
          <c:dPt>
            <c:idx val="15"/>
            <c:bubble3D val="0"/>
            <c:spPr>
              <a:solidFill>
                <a:schemeClr val="accent4">
                  <a:lumMod val="80000"/>
                  <a:lumOff val="20000"/>
                </a:schemeClr>
              </a:solidFill>
              <a:ln w="19050">
                <a:solidFill>
                  <a:schemeClr val="lt1"/>
                </a:solidFill>
              </a:ln>
              <a:effectLst/>
            </c:spPr>
            <c:extLst>
              <c:ext xmlns:c16="http://schemas.microsoft.com/office/drawing/2014/chart" uri="{C3380CC4-5D6E-409C-BE32-E72D297353CC}">
                <c16:uniqueId val="{0000005C-50E4-4E36-9DC9-3D5D8CA57E82}"/>
              </c:ext>
            </c:extLst>
          </c:dPt>
          <c:dPt>
            <c:idx val="16"/>
            <c:bubble3D val="0"/>
            <c:spPr>
              <a:solidFill>
                <a:schemeClr val="accent5">
                  <a:lumMod val="80000"/>
                  <a:lumOff val="20000"/>
                </a:schemeClr>
              </a:solidFill>
              <a:ln w="19050">
                <a:solidFill>
                  <a:schemeClr val="lt1"/>
                </a:solidFill>
              </a:ln>
              <a:effectLst/>
            </c:spPr>
            <c:extLst>
              <c:ext xmlns:c16="http://schemas.microsoft.com/office/drawing/2014/chart" uri="{C3380CC4-5D6E-409C-BE32-E72D297353CC}">
                <c16:uniqueId val="{0000005E-50E4-4E36-9DC9-3D5D8CA57E82}"/>
              </c:ext>
            </c:extLst>
          </c:dPt>
          <c:dPt>
            <c:idx val="17"/>
            <c:bubble3D val="0"/>
            <c:spPr>
              <a:solidFill>
                <a:schemeClr val="accent6">
                  <a:lumMod val="80000"/>
                  <a:lumOff val="20000"/>
                </a:schemeClr>
              </a:solidFill>
              <a:ln w="19050">
                <a:solidFill>
                  <a:schemeClr val="lt1"/>
                </a:solidFill>
              </a:ln>
              <a:effectLst/>
            </c:spPr>
            <c:extLst>
              <c:ext xmlns:c16="http://schemas.microsoft.com/office/drawing/2014/chart" uri="{C3380CC4-5D6E-409C-BE32-E72D297353CC}">
                <c16:uniqueId val="{00000060-50E4-4E36-9DC9-3D5D8CA57E82}"/>
              </c:ext>
            </c:extLst>
          </c:dPt>
          <c:dPt>
            <c:idx val="18"/>
            <c:bubble3D val="0"/>
            <c:spPr>
              <a:solidFill>
                <a:schemeClr val="accent1">
                  <a:lumMod val="80000"/>
                </a:schemeClr>
              </a:solidFill>
              <a:ln w="19050">
                <a:solidFill>
                  <a:schemeClr val="lt1"/>
                </a:solidFill>
              </a:ln>
              <a:effectLst/>
            </c:spPr>
            <c:extLst>
              <c:ext xmlns:c16="http://schemas.microsoft.com/office/drawing/2014/chart" uri="{C3380CC4-5D6E-409C-BE32-E72D297353CC}">
                <c16:uniqueId val="{00000062-50E4-4E36-9DC9-3D5D8CA57E82}"/>
              </c:ext>
            </c:extLst>
          </c:dPt>
          <c:dPt>
            <c:idx val="19"/>
            <c:bubble3D val="0"/>
            <c:spPr>
              <a:solidFill>
                <a:schemeClr val="accent2">
                  <a:lumMod val="80000"/>
                </a:schemeClr>
              </a:solidFill>
              <a:ln w="19050">
                <a:solidFill>
                  <a:schemeClr val="lt1"/>
                </a:solidFill>
              </a:ln>
              <a:effectLst/>
            </c:spPr>
            <c:extLst>
              <c:ext xmlns:c16="http://schemas.microsoft.com/office/drawing/2014/chart" uri="{C3380CC4-5D6E-409C-BE32-E72D297353CC}">
                <c16:uniqueId val="{00000064-50E4-4E36-9DC9-3D5D8CA57E82}"/>
              </c:ext>
            </c:extLst>
          </c:dPt>
          <c:dPt>
            <c:idx val="20"/>
            <c:bubble3D val="0"/>
            <c:spPr>
              <a:solidFill>
                <a:schemeClr val="accent3">
                  <a:lumMod val="80000"/>
                </a:schemeClr>
              </a:solidFill>
              <a:ln w="19050">
                <a:solidFill>
                  <a:schemeClr val="lt1"/>
                </a:solidFill>
              </a:ln>
              <a:effectLst/>
            </c:spPr>
            <c:extLst>
              <c:ext xmlns:c16="http://schemas.microsoft.com/office/drawing/2014/chart" uri="{C3380CC4-5D6E-409C-BE32-E72D297353CC}">
                <c16:uniqueId val="{00000066-50E4-4E36-9DC9-3D5D8CA57E82}"/>
              </c:ext>
            </c:extLst>
          </c:dPt>
          <c:dPt>
            <c:idx val="21"/>
            <c:bubble3D val="0"/>
            <c:spPr>
              <a:solidFill>
                <a:schemeClr val="accent4">
                  <a:lumMod val="80000"/>
                </a:schemeClr>
              </a:solidFill>
              <a:ln w="19050">
                <a:solidFill>
                  <a:schemeClr val="lt1"/>
                </a:solidFill>
              </a:ln>
              <a:effectLst/>
            </c:spPr>
            <c:extLst>
              <c:ext xmlns:c16="http://schemas.microsoft.com/office/drawing/2014/chart" uri="{C3380CC4-5D6E-409C-BE32-E72D297353CC}">
                <c16:uniqueId val="{00000068-50E4-4E36-9DC9-3D5D8CA57E82}"/>
              </c:ext>
            </c:extLst>
          </c:dPt>
          <c:dPt>
            <c:idx val="22"/>
            <c:bubble3D val="0"/>
            <c:spPr>
              <a:solidFill>
                <a:schemeClr val="accent5">
                  <a:lumMod val="80000"/>
                </a:schemeClr>
              </a:solidFill>
              <a:ln w="19050">
                <a:solidFill>
                  <a:schemeClr val="lt1"/>
                </a:solidFill>
              </a:ln>
              <a:effectLst/>
            </c:spPr>
            <c:extLst>
              <c:ext xmlns:c16="http://schemas.microsoft.com/office/drawing/2014/chart" uri="{C3380CC4-5D6E-409C-BE32-E72D297353CC}">
                <c16:uniqueId val="{0000006A-50E4-4E36-9DC9-3D5D8CA57E82}"/>
              </c:ext>
            </c:extLst>
          </c:dPt>
          <c:dPt>
            <c:idx val="23"/>
            <c:bubble3D val="0"/>
            <c:spPr>
              <a:solidFill>
                <a:schemeClr val="accent6">
                  <a:lumMod val="80000"/>
                </a:schemeClr>
              </a:solidFill>
              <a:ln w="19050">
                <a:solidFill>
                  <a:schemeClr val="lt1"/>
                </a:solidFill>
              </a:ln>
              <a:effectLst/>
            </c:spPr>
            <c:extLst>
              <c:ext xmlns:c16="http://schemas.microsoft.com/office/drawing/2014/chart" uri="{C3380CC4-5D6E-409C-BE32-E72D297353CC}">
                <c16:uniqueId val="{0000006C-50E4-4E36-9DC9-3D5D8CA57E82}"/>
              </c:ext>
            </c:extLst>
          </c:dPt>
          <c:dPt>
            <c:idx val="24"/>
            <c:bubble3D val="0"/>
            <c:spPr>
              <a:solidFill>
                <a:schemeClr val="accent1">
                  <a:lumMod val="60000"/>
                  <a:lumOff val="40000"/>
                </a:schemeClr>
              </a:solidFill>
              <a:ln w="19050">
                <a:solidFill>
                  <a:schemeClr val="lt1"/>
                </a:solidFill>
              </a:ln>
              <a:effectLst/>
            </c:spPr>
            <c:extLst>
              <c:ext xmlns:c16="http://schemas.microsoft.com/office/drawing/2014/chart" uri="{C3380CC4-5D6E-409C-BE32-E72D297353CC}">
                <c16:uniqueId val="{0000006E-50E4-4E36-9DC9-3D5D8CA57E82}"/>
              </c:ext>
            </c:extLst>
          </c:dPt>
          <c:dPt>
            <c:idx val="25"/>
            <c:bubble3D val="0"/>
            <c:spPr>
              <a:solidFill>
                <a:schemeClr val="accent2">
                  <a:lumMod val="60000"/>
                  <a:lumOff val="40000"/>
                </a:schemeClr>
              </a:solidFill>
              <a:ln w="19050">
                <a:solidFill>
                  <a:schemeClr val="lt1"/>
                </a:solidFill>
              </a:ln>
              <a:effectLst/>
            </c:spPr>
            <c:extLst>
              <c:ext xmlns:c16="http://schemas.microsoft.com/office/drawing/2014/chart" uri="{C3380CC4-5D6E-409C-BE32-E72D297353CC}">
                <c16:uniqueId val="{00000070-50E4-4E36-9DC9-3D5D8CA57E82}"/>
              </c:ext>
            </c:extLst>
          </c:dPt>
          <c:dPt>
            <c:idx val="26"/>
            <c:bubble3D val="0"/>
            <c:spPr>
              <a:solidFill>
                <a:schemeClr val="accent3">
                  <a:lumMod val="60000"/>
                  <a:lumOff val="40000"/>
                </a:schemeClr>
              </a:solidFill>
              <a:ln w="19050">
                <a:solidFill>
                  <a:schemeClr val="lt1"/>
                </a:solidFill>
              </a:ln>
              <a:effectLst/>
            </c:spPr>
            <c:extLst>
              <c:ext xmlns:c16="http://schemas.microsoft.com/office/drawing/2014/chart" uri="{C3380CC4-5D6E-409C-BE32-E72D297353CC}">
                <c16:uniqueId val="{00000072-50E4-4E36-9DC9-3D5D8CA57E82}"/>
              </c:ext>
            </c:extLst>
          </c:dPt>
          <c:dPt>
            <c:idx val="27"/>
            <c:bubble3D val="0"/>
            <c:spPr>
              <a:solidFill>
                <a:schemeClr val="accent4">
                  <a:lumMod val="60000"/>
                  <a:lumOff val="40000"/>
                </a:schemeClr>
              </a:solidFill>
              <a:ln w="19050">
                <a:solidFill>
                  <a:schemeClr val="lt1"/>
                </a:solidFill>
              </a:ln>
              <a:effectLst/>
            </c:spPr>
            <c:extLst>
              <c:ext xmlns:c16="http://schemas.microsoft.com/office/drawing/2014/chart" uri="{C3380CC4-5D6E-409C-BE32-E72D297353CC}">
                <c16:uniqueId val="{00000074-50E4-4E36-9DC9-3D5D8CA57E82}"/>
              </c:ext>
            </c:extLst>
          </c:dPt>
          <c:dPt>
            <c:idx val="28"/>
            <c:bubble3D val="0"/>
            <c:spPr>
              <a:solidFill>
                <a:schemeClr val="accent5">
                  <a:lumMod val="60000"/>
                  <a:lumOff val="40000"/>
                </a:schemeClr>
              </a:solidFill>
              <a:ln w="19050">
                <a:solidFill>
                  <a:schemeClr val="lt1"/>
                </a:solidFill>
              </a:ln>
              <a:effectLst/>
            </c:spPr>
            <c:extLst>
              <c:ext xmlns:c16="http://schemas.microsoft.com/office/drawing/2014/chart" uri="{C3380CC4-5D6E-409C-BE32-E72D297353CC}">
                <c16:uniqueId val="{00000076-50E4-4E36-9DC9-3D5D8CA57E82}"/>
              </c:ext>
            </c:extLst>
          </c:dPt>
          <c:dPt>
            <c:idx val="29"/>
            <c:bubble3D val="0"/>
            <c:spPr>
              <a:solidFill>
                <a:schemeClr val="accent6">
                  <a:lumMod val="60000"/>
                  <a:lumOff val="40000"/>
                </a:schemeClr>
              </a:solidFill>
              <a:ln w="19050">
                <a:solidFill>
                  <a:schemeClr val="lt1"/>
                </a:solidFill>
              </a:ln>
              <a:effectLst/>
            </c:spPr>
            <c:extLst>
              <c:ext xmlns:c16="http://schemas.microsoft.com/office/drawing/2014/chart" uri="{C3380CC4-5D6E-409C-BE32-E72D297353CC}">
                <c16:uniqueId val="{00000078-50E4-4E36-9DC9-3D5D8CA57E82}"/>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'Demographic '!$A$2:$A$31</c:f>
              <c:strCache>
                <c:ptCount val="30"/>
                <c:pt idx="0">
                  <c:v>African</c:v>
                </c:pt>
                <c:pt idx="1">
                  <c:v>Arab</c:v>
                </c:pt>
                <c:pt idx="2">
                  <c:v>Asian or British Asian</c:v>
                </c:pt>
                <c:pt idx="3">
                  <c:v>Bangladeshi or British Bangladeshi</c:v>
                </c:pt>
                <c:pt idx="4">
                  <c:v>Black British</c:v>
                </c:pt>
                <c:pt idx="5">
                  <c:v>British or Mixed British</c:v>
                </c:pt>
                <c:pt idx="6">
                  <c:v>Caribbean</c:v>
                </c:pt>
                <c:pt idx="7">
                  <c:v>Chinese</c:v>
                </c:pt>
                <c:pt idx="8">
                  <c:v>English</c:v>
                </c:pt>
                <c:pt idx="9">
                  <c:v>Filipino</c:v>
                </c:pt>
                <c:pt idx="10">
                  <c:v>Indian or British Indian</c:v>
                </c:pt>
                <c:pt idx="11">
                  <c:v>Iranian</c:v>
                </c:pt>
                <c:pt idx="12">
                  <c:v>Irish</c:v>
                </c:pt>
                <c:pt idx="13">
                  <c:v>Irish Traveller</c:v>
                </c:pt>
                <c:pt idx="14">
                  <c:v>Japanese</c:v>
                </c:pt>
                <c:pt idx="15">
                  <c:v>Kurdish</c:v>
                </c:pt>
                <c:pt idx="16">
                  <c:v>Middle Eastern (excl Israeli, Iranian &amp; Arab)</c:v>
                </c:pt>
                <c:pt idx="17">
                  <c:v>Nigerian</c:v>
                </c:pt>
                <c:pt idx="18">
                  <c:v>Pakistani or British Pakistani</c:v>
                </c:pt>
                <c:pt idx="19">
                  <c:v>South African</c:v>
                </c:pt>
                <c:pt idx="20">
                  <c:v>White and Asian</c:v>
                </c:pt>
                <c:pt idx="21">
                  <c:v>White and Black African</c:v>
                </c:pt>
                <c:pt idx="22">
                  <c:v>White and Black Caribbean</c:v>
                </c:pt>
                <c:pt idx="23">
                  <c:v>White British</c:v>
                </c:pt>
                <c:pt idx="24">
                  <c:v>Other Asian background</c:v>
                </c:pt>
                <c:pt idx="25">
                  <c:v>Other Black background</c:v>
                </c:pt>
                <c:pt idx="26">
                  <c:v>Other Mixed background</c:v>
                </c:pt>
                <c:pt idx="27">
                  <c:v>Other White background</c:v>
                </c:pt>
                <c:pt idx="28">
                  <c:v>Other</c:v>
                </c:pt>
                <c:pt idx="29">
                  <c:v>unknown</c:v>
                </c:pt>
              </c:strCache>
            </c:strRef>
          </c:cat>
          <c:val>
            <c:numRef>
              <c:f>'Demographic '!$G$2:$G$31</c:f>
              <c:numCache>
                <c:formatCode>0%</c:formatCode>
                <c:ptCount val="30"/>
                <c:pt idx="0">
                  <c:v>5.1743532058492692E-2</c:v>
                </c:pt>
                <c:pt idx="1">
                  <c:v>1.3498312710911136E-2</c:v>
                </c:pt>
                <c:pt idx="2">
                  <c:v>0</c:v>
                </c:pt>
                <c:pt idx="3">
                  <c:v>2.2497187851518562E-3</c:v>
                </c:pt>
                <c:pt idx="4">
                  <c:v>7.874015748031496E-3</c:v>
                </c:pt>
                <c:pt idx="5">
                  <c:v>7.0866141732283464E-2</c:v>
                </c:pt>
                <c:pt idx="6">
                  <c:v>5.1743532058492692E-2</c:v>
                </c:pt>
                <c:pt idx="7">
                  <c:v>3.3745781777277839E-3</c:v>
                </c:pt>
                <c:pt idx="8">
                  <c:v>6.7491563554555678E-3</c:v>
                </c:pt>
                <c:pt idx="9">
                  <c:v>5.6242969628796397E-3</c:v>
                </c:pt>
                <c:pt idx="10">
                  <c:v>2.1372328458942633E-2</c:v>
                </c:pt>
                <c:pt idx="11">
                  <c:v>3.3745781777277839E-3</c:v>
                </c:pt>
                <c:pt idx="12">
                  <c:v>2.4746906636670417E-2</c:v>
                </c:pt>
                <c:pt idx="13">
                  <c:v>0</c:v>
                </c:pt>
                <c:pt idx="14">
                  <c:v>0</c:v>
                </c:pt>
                <c:pt idx="15">
                  <c:v>3.3745781777277839E-3</c:v>
                </c:pt>
                <c:pt idx="16">
                  <c:v>3.3745781777277839E-3</c:v>
                </c:pt>
                <c:pt idx="17">
                  <c:v>0</c:v>
                </c:pt>
                <c:pt idx="18">
                  <c:v>3.3745781777277839E-3</c:v>
                </c:pt>
                <c:pt idx="19">
                  <c:v>0</c:v>
                </c:pt>
                <c:pt idx="20">
                  <c:v>6.7491563554555678E-3</c:v>
                </c:pt>
                <c:pt idx="21">
                  <c:v>1.1248593925759281E-3</c:v>
                </c:pt>
                <c:pt idx="22">
                  <c:v>4.4994375703037125E-3</c:v>
                </c:pt>
                <c:pt idx="23">
                  <c:v>0.12598425196850394</c:v>
                </c:pt>
                <c:pt idx="24">
                  <c:v>4.0494938132733409E-2</c:v>
                </c:pt>
                <c:pt idx="25">
                  <c:v>5.6242969628796397E-3</c:v>
                </c:pt>
                <c:pt idx="26">
                  <c:v>8.9988751406074249E-3</c:v>
                </c:pt>
                <c:pt idx="27">
                  <c:v>0.11023622047244094</c:v>
                </c:pt>
                <c:pt idx="28">
                  <c:v>4.7244094488188976E-2</c:v>
                </c:pt>
                <c:pt idx="29">
                  <c:v>0.37570303712035996</c:v>
                </c:pt>
              </c:numCache>
            </c:numRef>
          </c:val>
          <c:extLst>
            <c:ext xmlns:c16="http://schemas.microsoft.com/office/drawing/2014/chart" uri="{C3380CC4-5D6E-409C-BE32-E72D297353CC}">
              <c16:uniqueId val="{00000079-50E4-4E36-9DC9-3D5D8CA57E82}"/>
            </c:ext>
          </c:extLst>
        </c:ser>
        <c:dLbls>
          <c:dLblPos val="bestFit"/>
          <c:showLegendKey val="0"/>
          <c:showVal val="1"/>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09D3F93-E47E-4A42-BE68-EACCF288CC4A}" type="datetimeFigureOut">
              <a:rPr lang="en-GB" smtClean="0"/>
              <a:t>30/04/2025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A6C0154-487E-47A8-8DD9-76224418F4A1}" type="slidenum">
              <a:rPr lang="en-GB" smtClean="0"/>
              <a:t>‹#›</a:t>
            </a:fld>
            <a:endParaRPr lang="en-GB"/>
          </a:p>
        </p:txBody>
      </p:sp>
    </p:spTree>
    <p:extLst>
      <p:ext uri="{BB962C8B-B14F-4D97-AF65-F5344CB8AC3E}">
        <p14:creationId xmlns:p14="http://schemas.microsoft.com/office/powerpoint/2010/main" val="37397645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15B91A-78BB-50B9-62C9-DCAF4A748B9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93D455A-7B3F-8399-64BA-C60EC46A8CB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EFE62DD-3AF2-F59F-3EEF-7ADB49F12F3D}"/>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5994706D-429D-E5D8-9074-6FCB00021E80}"/>
              </a:ext>
            </a:extLst>
          </p:cNvPr>
          <p:cNvSpPr>
            <a:spLocks noGrp="1"/>
          </p:cNvSpPr>
          <p:nvPr>
            <p:ph type="sldNum" sz="quarter" idx="5"/>
          </p:nvPr>
        </p:nvSpPr>
        <p:spPr/>
        <p:txBody>
          <a:bodyPr/>
          <a:lstStyle/>
          <a:p>
            <a:fld id="{8A6C0154-487E-47A8-8DD9-76224418F4A1}" type="slidenum">
              <a:rPr lang="en-GB" smtClean="0"/>
              <a:t>9</a:t>
            </a:fld>
            <a:endParaRPr lang="en-GB"/>
          </a:p>
        </p:txBody>
      </p:sp>
    </p:spTree>
    <p:extLst>
      <p:ext uri="{BB962C8B-B14F-4D97-AF65-F5344CB8AC3E}">
        <p14:creationId xmlns:p14="http://schemas.microsoft.com/office/powerpoint/2010/main" val="41072546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Master" Target="../slideMasters/slideMaster2.xml"/><Relationship Id="rId4" Type="http://schemas.openxmlformats.org/officeDocument/2006/relationships/image" Target="../media/image11.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Master" Target="../slideMasters/slideMaster2.xml"/><Relationship Id="rId4" Type="http://schemas.openxmlformats.org/officeDocument/2006/relationships/image" Target="../media/image1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0" y="2875248"/>
            <a:ext cx="18288000" cy="7411752"/>
          </a:xfrm>
          <a:prstGeom prst="rect">
            <a:avLst/>
          </a:prstGeom>
          <a:solidFill>
            <a:srgbClr val="0072C6"/>
          </a:solidFill>
          <a:ln>
            <a:solidFill>
              <a:srgbClr val="0072C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2" name="Title 1"/>
          <p:cNvSpPr>
            <a:spLocks noGrp="1"/>
          </p:cNvSpPr>
          <p:nvPr>
            <p:ph type="ctrTitle"/>
          </p:nvPr>
        </p:nvSpPr>
        <p:spPr>
          <a:xfrm>
            <a:off x="791072" y="3307296"/>
            <a:ext cx="15544800" cy="2376264"/>
          </a:xfrm>
        </p:spPr>
        <p:txBody>
          <a:bodyPr>
            <a:noAutofit/>
          </a:bodyPr>
          <a:lstStyle>
            <a:lvl1pPr>
              <a:defRPr sz="8100">
                <a:solidFill>
                  <a:schemeClr val="bg1"/>
                </a:solidFill>
                <a:latin typeface="Arial" pitchFamily="34" charset="0"/>
                <a:cs typeface="Arial" pitchFamily="34" charset="0"/>
              </a:defRPr>
            </a:lvl1pPr>
          </a:lstStyle>
          <a:p>
            <a:r>
              <a:rPr lang="en-US"/>
              <a:t>Click to edit Master title style</a:t>
            </a:r>
            <a:endParaRPr lang="en-GB"/>
          </a:p>
        </p:txBody>
      </p:sp>
      <p:sp>
        <p:nvSpPr>
          <p:cNvPr id="3" name="Subtitle 2"/>
          <p:cNvSpPr>
            <a:spLocks noGrp="1"/>
          </p:cNvSpPr>
          <p:nvPr>
            <p:ph type="subTitle" idx="1"/>
          </p:nvPr>
        </p:nvSpPr>
        <p:spPr>
          <a:xfrm>
            <a:off x="791072" y="8383860"/>
            <a:ext cx="15553728" cy="864096"/>
          </a:xfrm>
        </p:spPr>
        <p:txBody>
          <a:bodyPr>
            <a:noAutofit/>
          </a:bodyPr>
          <a:lstStyle>
            <a:lvl1pPr marL="0" indent="0" algn="l">
              <a:buNone/>
              <a:defRPr sz="4800">
                <a:solidFill>
                  <a:schemeClr val="tx1"/>
                </a:solidFill>
                <a:latin typeface="Arial" pitchFamily="34" charset="0"/>
                <a:cs typeface="Arial" pitchFamily="34" charset="0"/>
              </a:defRPr>
            </a:lvl1pPr>
            <a:lvl2pPr marL="685800" indent="0" algn="ctr">
              <a:buNone/>
              <a:defRPr>
                <a:solidFill>
                  <a:schemeClr val="tx1">
                    <a:tint val="75000"/>
                  </a:schemeClr>
                </a:solidFill>
              </a:defRPr>
            </a:lvl2pPr>
            <a:lvl3pPr marL="1371600" indent="0" algn="ctr">
              <a:buNone/>
              <a:defRPr>
                <a:solidFill>
                  <a:schemeClr val="tx1">
                    <a:tint val="75000"/>
                  </a:schemeClr>
                </a:solidFill>
              </a:defRPr>
            </a:lvl3pPr>
            <a:lvl4pPr marL="2057400" indent="0" algn="ctr">
              <a:buNone/>
              <a:defRPr>
                <a:solidFill>
                  <a:schemeClr val="tx1">
                    <a:tint val="75000"/>
                  </a:schemeClr>
                </a:solidFill>
              </a:defRPr>
            </a:lvl4pPr>
            <a:lvl5pPr marL="2743200" indent="0" algn="ctr">
              <a:buNone/>
              <a:defRPr>
                <a:solidFill>
                  <a:schemeClr val="tx1">
                    <a:tint val="75000"/>
                  </a:schemeClr>
                </a:solidFill>
              </a:defRPr>
            </a:lvl5pPr>
            <a:lvl6pPr marL="3429000" indent="0" algn="ctr">
              <a:buNone/>
              <a:defRPr>
                <a:solidFill>
                  <a:schemeClr val="tx1">
                    <a:tint val="75000"/>
                  </a:schemeClr>
                </a:solidFill>
              </a:defRPr>
            </a:lvl6pPr>
            <a:lvl7pPr marL="4114800" indent="0" algn="ctr">
              <a:buNone/>
              <a:defRPr>
                <a:solidFill>
                  <a:schemeClr val="tx1">
                    <a:tint val="75000"/>
                  </a:schemeClr>
                </a:solidFill>
              </a:defRPr>
            </a:lvl7pPr>
            <a:lvl8pPr marL="4800600" indent="0" algn="ctr">
              <a:buNone/>
              <a:defRPr>
                <a:solidFill>
                  <a:schemeClr val="tx1">
                    <a:tint val="75000"/>
                  </a:schemeClr>
                </a:solidFill>
              </a:defRPr>
            </a:lvl8pPr>
            <a:lvl9pPr marL="5486400" indent="0" algn="ctr">
              <a:buNone/>
              <a:defRPr>
                <a:solidFill>
                  <a:schemeClr val="tx1">
                    <a:tint val="75000"/>
                  </a:schemeClr>
                </a:solidFill>
              </a:defRPr>
            </a:lvl9pPr>
          </a:lstStyle>
          <a:p>
            <a:r>
              <a:rPr lang="en-US"/>
              <a:t>Click to edit Master subtitle style</a:t>
            </a:r>
            <a:endParaRPr lang="en-GB"/>
          </a:p>
        </p:txBody>
      </p:sp>
      <p:pic>
        <p:nvPicPr>
          <p:cNvPr id="6" name="Picture 2">
            <a:extLst>
              <a:ext uri="{FF2B5EF4-FFF2-40B4-BE49-F238E27FC236}">
                <a16:creationId xmlns:a16="http://schemas.microsoft.com/office/drawing/2014/main" id="{D8437A54-3C82-CB1C-A041-B98AF2AAE19F}"/>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327680" y="507492"/>
            <a:ext cx="5215026" cy="1772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4" descr="my care, my way logo">
            <a:extLst>
              <a:ext uri="{FF2B5EF4-FFF2-40B4-BE49-F238E27FC236}">
                <a16:creationId xmlns:a16="http://schemas.microsoft.com/office/drawing/2014/main" id="{F8124079-B288-EBAA-CF3A-F92EA52AABFE}"/>
              </a:ext>
            </a:extLst>
          </p:cNvPr>
          <p:cNvPicPr>
            <a:picLocks noChangeAspect="1" noChangeArrowheads="1"/>
          </p:cNvPicPr>
          <p:nvPr userDrawn="1"/>
        </p:nvPicPr>
        <p:blipFill>
          <a:blip r:embed="rId4">
            <a:extLst>
              <a:ext uri="{28A0092B-C50C-407E-A947-70E740481C1C}">
                <a14:useLocalDpi xmlns:a14="http://schemas.microsoft.com/office/drawing/2010/main"/>
              </a:ext>
            </a:extLst>
          </a:blip>
          <a:srcRect/>
          <a:stretch>
            <a:fillRect/>
          </a:stretch>
        </p:blipFill>
        <p:spPr bwMode="auto">
          <a:xfrm>
            <a:off x="7924135" y="704619"/>
            <a:ext cx="3043238" cy="1428750"/>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a:extLst>
              <a:ext uri="{FF2B5EF4-FFF2-40B4-BE49-F238E27FC236}">
                <a16:creationId xmlns:a16="http://schemas.microsoft.com/office/drawing/2014/main" id="{57D438FF-2C51-CA54-55FD-BBFC5C90FA7E}"/>
              </a:ext>
            </a:extLst>
          </p:cNvPr>
          <p:cNvPicPr>
            <a:picLocks noChangeAspect="1" noChangeArrowheads="1"/>
          </p:cNvPicPr>
          <p:nvPr userDrawn="1"/>
        </p:nvPicPr>
        <p:blipFill>
          <a:blip r:embed="rId5" cstate="screen">
            <a:extLst>
              <a:ext uri="{28A0092B-C50C-407E-A947-70E740481C1C}">
                <a14:useLocalDpi xmlns:a14="http://schemas.microsoft.com/office/drawing/2010/main"/>
              </a:ext>
            </a:extLst>
          </a:blip>
          <a:srcRect/>
          <a:stretch>
            <a:fillRect/>
          </a:stretch>
        </p:blipFill>
        <p:spPr bwMode="auto">
          <a:xfrm>
            <a:off x="12044000" y="361309"/>
            <a:ext cx="5742767" cy="21773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22367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External presentation slid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9080897" y="9464014"/>
            <a:ext cx="810816" cy="547688"/>
          </a:xfrm>
        </p:spPr>
        <p:txBody>
          <a:bodyPr/>
          <a:lstStyle/>
          <a:p>
            <a:fld id="{E83DCA9C-FA30-4648-A492-4585E3027D27}" type="slidenum">
              <a:rPr lang="en-GB" smtClean="0"/>
              <a:t>‹#›</a:t>
            </a:fld>
            <a:endParaRPr lang="en-GB"/>
          </a:p>
        </p:txBody>
      </p:sp>
      <p:cxnSp>
        <p:nvCxnSpPr>
          <p:cNvPr id="9" name="Straight Connector 8"/>
          <p:cNvCxnSpPr/>
          <p:nvPr userDrawn="1"/>
        </p:nvCxnSpPr>
        <p:spPr>
          <a:xfrm>
            <a:off x="0" y="9139944"/>
            <a:ext cx="18288000" cy="0"/>
          </a:xfrm>
          <a:prstGeom prst="line">
            <a:avLst/>
          </a:prstGeom>
          <a:ln w="38100">
            <a:solidFill>
              <a:srgbClr val="0072C6"/>
            </a:solidFill>
          </a:ln>
        </p:spPr>
        <p:style>
          <a:lnRef idx="1">
            <a:schemeClr val="accent1"/>
          </a:lnRef>
          <a:fillRef idx="0">
            <a:schemeClr val="accent1"/>
          </a:fillRef>
          <a:effectRef idx="0">
            <a:schemeClr val="accent1"/>
          </a:effectRef>
          <a:fontRef idx="minor">
            <a:schemeClr val="tx1"/>
          </a:fontRef>
        </p:style>
      </p:cxnSp>
      <p:sp>
        <p:nvSpPr>
          <p:cNvPr id="12" name="Title 1"/>
          <p:cNvSpPr>
            <a:spLocks noGrp="1"/>
          </p:cNvSpPr>
          <p:nvPr>
            <p:ph type="ctrTitle"/>
          </p:nvPr>
        </p:nvSpPr>
        <p:spPr>
          <a:xfrm>
            <a:off x="791072" y="2119164"/>
            <a:ext cx="16751997" cy="6912768"/>
          </a:xfrm>
        </p:spPr>
        <p:txBody>
          <a:bodyPr anchor="t" anchorCtr="0">
            <a:normAutofit/>
          </a:bodyPr>
          <a:lstStyle>
            <a:lvl1pPr algn="l">
              <a:defRPr sz="4200">
                <a:latin typeface="Arial" pitchFamily="34" charset="0"/>
                <a:cs typeface="Arial" pitchFamily="34" charset="0"/>
              </a:defRPr>
            </a:lvl1pPr>
          </a:lstStyle>
          <a:p>
            <a:r>
              <a:rPr lang="en-US"/>
              <a:t>Click to edit Master title style</a:t>
            </a:r>
            <a:endParaRPr lang="en-GB"/>
          </a:p>
        </p:txBody>
      </p:sp>
      <p:sp>
        <p:nvSpPr>
          <p:cNvPr id="13" name="Title 1"/>
          <p:cNvSpPr txBox="1">
            <a:spLocks/>
          </p:cNvSpPr>
          <p:nvPr userDrawn="1"/>
        </p:nvSpPr>
        <p:spPr>
          <a:xfrm>
            <a:off x="864937" y="496680"/>
            <a:ext cx="11591432" cy="1514472"/>
          </a:xfrm>
          <a:prstGeom prst="rect">
            <a:avLst/>
          </a:prstGeom>
        </p:spPr>
        <p:txBody>
          <a:bodyPr vert="horz" lIns="137160" tIns="68580" rIns="137160" bIns="6858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GB" sz="5400">
              <a:latin typeface="Arial" pitchFamily="34" charset="0"/>
              <a:cs typeface="Arial" pitchFamily="34" charset="0"/>
            </a:endParaRPr>
          </a:p>
        </p:txBody>
      </p:sp>
      <p:sp>
        <p:nvSpPr>
          <p:cNvPr id="14" name="TextBox 13"/>
          <p:cNvSpPr txBox="1"/>
          <p:nvPr userDrawn="1"/>
        </p:nvSpPr>
        <p:spPr>
          <a:xfrm>
            <a:off x="864937" y="498998"/>
            <a:ext cx="11591432" cy="923330"/>
          </a:xfrm>
          <a:prstGeom prst="rect">
            <a:avLst/>
          </a:prstGeom>
          <a:noFill/>
        </p:spPr>
        <p:txBody>
          <a:bodyPr wrap="square" rtlCol="0">
            <a:spAutoFit/>
          </a:bodyPr>
          <a:lstStyle/>
          <a:p>
            <a:endParaRPr lang="en-GB" sz="5400">
              <a:solidFill>
                <a:srgbClr val="0072C6"/>
              </a:solidFill>
              <a:latin typeface="Arial" pitchFamily="34" charset="0"/>
              <a:cs typeface="Arial" pitchFamily="34" charset="0"/>
            </a:endParaRPr>
          </a:p>
        </p:txBody>
      </p:sp>
      <p:sp>
        <p:nvSpPr>
          <p:cNvPr id="10" name="Title 1"/>
          <p:cNvSpPr txBox="1">
            <a:spLocks/>
          </p:cNvSpPr>
          <p:nvPr userDrawn="1"/>
        </p:nvSpPr>
        <p:spPr>
          <a:xfrm>
            <a:off x="647057" y="390972"/>
            <a:ext cx="11665296" cy="1404156"/>
          </a:xfrm>
          <a:prstGeom prst="rect">
            <a:avLst/>
          </a:prstGeom>
        </p:spPr>
        <p:txBody>
          <a:bodyPr vert="horz" lIns="137160" tIns="68580" rIns="137160" bIns="68580" rtlCol="0" anchor="t" anchorCtr="0">
            <a:normAutofit fontScale="25000" lnSpcReduction="20000"/>
          </a:bodyPr>
          <a:lstStyle>
            <a:lvl1pPr algn="l" defTabSz="914400" rtl="0" eaLnBrk="1" latinLnBrk="0" hangingPunct="1">
              <a:spcBef>
                <a:spcPct val="0"/>
              </a:spcBef>
              <a:buNone/>
              <a:defRPr sz="2800" kern="1200">
                <a:solidFill>
                  <a:schemeClr val="tx1"/>
                </a:solidFill>
                <a:latin typeface="Arial" pitchFamily="34" charset="0"/>
                <a:ea typeface="+mj-ea"/>
                <a:cs typeface="Arial" pitchFamily="34" charset="0"/>
              </a:defRPr>
            </a:lvl1pPr>
          </a:lstStyle>
          <a:p>
            <a:br>
              <a:rPr lang="en-GB" sz="26400"/>
            </a:br>
            <a:br>
              <a:rPr lang="en-GB" sz="26400"/>
            </a:br>
            <a:br>
              <a:rPr lang="en-GB" sz="4200"/>
            </a:br>
            <a:br>
              <a:rPr lang="en-GB" sz="4200"/>
            </a:br>
            <a:br>
              <a:rPr lang="en-GB" sz="4200"/>
            </a:br>
            <a:endParaRPr lang="en-GB" sz="4200"/>
          </a:p>
        </p:txBody>
      </p:sp>
      <p:pic>
        <p:nvPicPr>
          <p:cNvPr id="3" name="Picture 2">
            <a:extLst>
              <a:ext uri="{FF2B5EF4-FFF2-40B4-BE49-F238E27FC236}">
                <a16:creationId xmlns:a16="http://schemas.microsoft.com/office/drawing/2014/main" id="{90F76751-51DB-9806-1981-9212B67CA366}"/>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392378" y="184444"/>
            <a:ext cx="5215026" cy="1772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4" descr="my care, my way logo">
            <a:extLst>
              <a:ext uri="{FF2B5EF4-FFF2-40B4-BE49-F238E27FC236}">
                <a16:creationId xmlns:a16="http://schemas.microsoft.com/office/drawing/2014/main" id="{9C1EF2D5-15A6-2B15-092E-CA367D3EE9E1}"/>
              </a:ext>
            </a:extLst>
          </p:cNvPr>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7988833" y="381570"/>
            <a:ext cx="3043238" cy="1428750"/>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a:extLst>
              <a:ext uri="{FF2B5EF4-FFF2-40B4-BE49-F238E27FC236}">
                <a16:creationId xmlns:a16="http://schemas.microsoft.com/office/drawing/2014/main" id="{416BBB84-1815-8CCA-D63A-DBE6E05AD05C}"/>
              </a:ext>
            </a:extLst>
          </p:cNvPr>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12530233" y="218070"/>
            <a:ext cx="4729163" cy="17930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30605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External reporting slid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9144000" y="9547096"/>
            <a:ext cx="810816" cy="547688"/>
          </a:xfrm>
        </p:spPr>
        <p:txBody>
          <a:bodyPr/>
          <a:lstStyle/>
          <a:p>
            <a:fld id="{E83DCA9C-FA30-4648-A492-4585E3027D27}" type="slidenum">
              <a:rPr lang="en-GB" smtClean="0"/>
              <a:t>‹#›</a:t>
            </a:fld>
            <a:endParaRPr lang="en-GB"/>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4760624" y="9271478"/>
            <a:ext cx="2953536" cy="819146"/>
          </a:xfrm>
          <a:prstGeom prst="rect">
            <a:avLst/>
          </a:prstGeom>
        </p:spPr>
      </p:pic>
      <p:cxnSp>
        <p:nvCxnSpPr>
          <p:cNvPr id="9" name="Straight Connector 8"/>
          <p:cNvCxnSpPr/>
          <p:nvPr userDrawn="1"/>
        </p:nvCxnSpPr>
        <p:spPr>
          <a:xfrm>
            <a:off x="0" y="9139944"/>
            <a:ext cx="18288000" cy="0"/>
          </a:xfrm>
          <a:prstGeom prst="line">
            <a:avLst/>
          </a:prstGeom>
          <a:ln w="38100">
            <a:solidFill>
              <a:srgbClr val="0072C6"/>
            </a:solidFill>
          </a:ln>
        </p:spPr>
        <p:style>
          <a:lnRef idx="1">
            <a:schemeClr val="accent1"/>
          </a:lnRef>
          <a:fillRef idx="0">
            <a:schemeClr val="accent1"/>
          </a:fillRef>
          <a:effectRef idx="0">
            <a:schemeClr val="accent1"/>
          </a:effectRef>
          <a:fontRef idx="minor">
            <a:schemeClr val="tx1"/>
          </a:fontRef>
        </p:style>
      </p:cxnSp>
      <p:sp>
        <p:nvSpPr>
          <p:cNvPr id="12" name="Title 1"/>
          <p:cNvSpPr>
            <a:spLocks noGrp="1"/>
          </p:cNvSpPr>
          <p:nvPr>
            <p:ph type="ctrTitle"/>
          </p:nvPr>
        </p:nvSpPr>
        <p:spPr>
          <a:xfrm>
            <a:off x="791072" y="2119164"/>
            <a:ext cx="16751997" cy="6912768"/>
          </a:xfrm>
        </p:spPr>
        <p:txBody>
          <a:bodyPr anchor="t" anchorCtr="0">
            <a:normAutofit/>
          </a:bodyPr>
          <a:lstStyle>
            <a:lvl1pPr algn="l">
              <a:defRPr sz="4200">
                <a:latin typeface="Arial" pitchFamily="34" charset="0"/>
                <a:cs typeface="Arial" pitchFamily="34" charset="0"/>
              </a:defRPr>
            </a:lvl1pPr>
          </a:lstStyle>
          <a:p>
            <a:r>
              <a:rPr lang="en-US"/>
              <a:t>Click to edit Master title style</a:t>
            </a:r>
            <a:endParaRPr lang="en-GB"/>
          </a:p>
        </p:txBody>
      </p:sp>
      <p:sp>
        <p:nvSpPr>
          <p:cNvPr id="13" name="Title 1"/>
          <p:cNvSpPr txBox="1">
            <a:spLocks/>
          </p:cNvSpPr>
          <p:nvPr userDrawn="1"/>
        </p:nvSpPr>
        <p:spPr>
          <a:xfrm>
            <a:off x="864937" y="496680"/>
            <a:ext cx="11591432" cy="1514472"/>
          </a:xfrm>
          <a:prstGeom prst="rect">
            <a:avLst/>
          </a:prstGeom>
        </p:spPr>
        <p:txBody>
          <a:bodyPr vert="horz" lIns="137160" tIns="68580" rIns="137160" bIns="6858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GB" sz="5400">
              <a:latin typeface="Arial" pitchFamily="34" charset="0"/>
              <a:cs typeface="Arial" pitchFamily="34" charset="0"/>
            </a:endParaRPr>
          </a:p>
        </p:txBody>
      </p:sp>
      <p:sp>
        <p:nvSpPr>
          <p:cNvPr id="14" name="TextBox 13"/>
          <p:cNvSpPr txBox="1"/>
          <p:nvPr userDrawn="1"/>
        </p:nvSpPr>
        <p:spPr>
          <a:xfrm>
            <a:off x="864937" y="823054"/>
            <a:ext cx="11591432" cy="830997"/>
          </a:xfrm>
          <a:prstGeom prst="rect">
            <a:avLst/>
          </a:prstGeom>
          <a:noFill/>
        </p:spPr>
        <p:txBody>
          <a:bodyPr wrap="square" rtlCol="0">
            <a:spAutoFit/>
          </a:bodyPr>
          <a:lstStyle/>
          <a:p>
            <a:endParaRPr lang="en-GB" sz="4800">
              <a:latin typeface="Arial" pitchFamily="34" charset="0"/>
              <a:cs typeface="Arial" pitchFamily="34" charset="0"/>
            </a:endParaRPr>
          </a:p>
        </p:txBody>
      </p:sp>
    </p:spTree>
    <p:extLst>
      <p:ext uri="{BB962C8B-B14F-4D97-AF65-F5344CB8AC3E}">
        <p14:creationId xmlns:p14="http://schemas.microsoft.com/office/powerpoint/2010/main" val="23235693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External - LM strategy slid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9144000" y="9547096"/>
            <a:ext cx="810816" cy="547688"/>
          </a:xfrm>
        </p:spPr>
        <p:txBody>
          <a:bodyPr/>
          <a:lstStyle/>
          <a:p>
            <a:fld id="{E83DCA9C-FA30-4648-A492-4585E3027D27}" type="slidenum">
              <a:rPr lang="en-GB" smtClean="0"/>
              <a:t>‹#›</a:t>
            </a:fld>
            <a:endParaRPr lang="en-GB"/>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4760624" y="9271478"/>
            <a:ext cx="2953536" cy="819146"/>
          </a:xfrm>
          <a:prstGeom prst="rect">
            <a:avLst/>
          </a:prstGeom>
        </p:spPr>
      </p:pic>
      <p:cxnSp>
        <p:nvCxnSpPr>
          <p:cNvPr id="9" name="Straight Connector 8"/>
          <p:cNvCxnSpPr/>
          <p:nvPr userDrawn="1"/>
        </p:nvCxnSpPr>
        <p:spPr>
          <a:xfrm>
            <a:off x="0" y="9139944"/>
            <a:ext cx="18288000" cy="0"/>
          </a:xfrm>
          <a:prstGeom prst="line">
            <a:avLst/>
          </a:prstGeom>
          <a:ln w="38100">
            <a:solidFill>
              <a:srgbClr val="0072C6"/>
            </a:solidFill>
          </a:ln>
        </p:spPr>
        <p:style>
          <a:lnRef idx="1">
            <a:schemeClr val="accent1"/>
          </a:lnRef>
          <a:fillRef idx="0">
            <a:schemeClr val="accent1"/>
          </a:fillRef>
          <a:effectRef idx="0">
            <a:schemeClr val="accent1"/>
          </a:effectRef>
          <a:fontRef idx="minor">
            <a:schemeClr val="tx1"/>
          </a:fontRef>
        </p:style>
      </p:cxnSp>
      <p:sp>
        <p:nvSpPr>
          <p:cNvPr id="12" name="Title 1"/>
          <p:cNvSpPr>
            <a:spLocks noGrp="1"/>
          </p:cNvSpPr>
          <p:nvPr>
            <p:ph type="ctrTitle"/>
          </p:nvPr>
        </p:nvSpPr>
        <p:spPr>
          <a:xfrm>
            <a:off x="791072" y="2119164"/>
            <a:ext cx="16751997" cy="6912768"/>
          </a:xfrm>
        </p:spPr>
        <p:txBody>
          <a:bodyPr anchor="t" anchorCtr="0">
            <a:normAutofit/>
          </a:bodyPr>
          <a:lstStyle>
            <a:lvl1pPr algn="l">
              <a:defRPr sz="4200">
                <a:latin typeface="Arial" pitchFamily="34" charset="0"/>
                <a:cs typeface="Arial" pitchFamily="34" charset="0"/>
              </a:defRPr>
            </a:lvl1pPr>
          </a:lstStyle>
          <a:p>
            <a:r>
              <a:rPr lang="en-US"/>
              <a:t>Click to edit Master title style</a:t>
            </a:r>
            <a:endParaRPr lang="en-GB"/>
          </a:p>
        </p:txBody>
      </p:sp>
      <p:sp>
        <p:nvSpPr>
          <p:cNvPr id="13" name="Title 1"/>
          <p:cNvSpPr txBox="1">
            <a:spLocks/>
          </p:cNvSpPr>
          <p:nvPr userDrawn="1"/>
        </p:nvSpPr>
        <p:spPr>
          <a:xfrm>
            <a:off x="864937" y="496680"/>
            <a:ext cx="11591432" cy="1514472"/>
          </a:xfrm>
          <a:prstGeom prst="rect">
            <a:avLst/>
          </a:prstGeom>
        </p:spPr>
        <p:txBody>
          <a:bodyPr vert="horz" lIns="137160" tIns="68580" rIns="137160" bIns="6858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GB" sz="5400">
              <a:latin typeface="Arial" pitchFamily="34" charset="0"/>
              <a:cs typeface="Arial" pitchFamily="34" charset="0"/>
            </a:endParaRPr>
          </a:p>
        </p:txBody>
      </p:sp>
      <p:sp>
        <p:nvSpPr>
          <p:cNvPr id="14" name="TextBox 13"/>
          <p:cNvSpPr txBox="1"/>
          <p:nvPr userDrawn="1"/>
        </p:nvSpPr>
        <p:spPr>
          <a:xfrm>
            <a:off x="864937" y="823054"/>
            <a:ext cx="11591432" cy="830997"/>
          </a:xfrm>
          <a:prstGeom prst="rect">
            <a:avLst/>
          </a:prstGeom>
          <a:noFill/>
        </p:spPr>
        <p:txBody>
          <a:bodyPr wrap="square" rtlCol="0">
            <a:spAutoFit/>
          </a:bodyPr>
          <a:lstStyle/>
          <a:p>
            <a:endParaRPr lang="en-GB" sz="4800">
              <a:latin typeface="Arial" pitchFamily="34" charset="0"/>
              <a:cs typeface="Arial" pitchFamily="34" charset="0"/>
            </a:endParaRPr>
          </a:p>
        </p:txBody>
      </p:sp>
      <p:pic>
        <p:nvPicPr>
          <p:cNvPr id="10" name="Picture 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19306" y="9181020"/>
            <a:ext cx="1575726" cy="1039044"/>
          </a:xfrm>
          <a:prstGeom prst="rect">
            <a:avLst/>
          </a:prstGeom>
        </p:spPr>
      </p:pic>
    </p:spTree>
    <p:extLst>
      <p:ext uri="{BB962C8B-B14F-4D97-AF65-F5344CB8AC3E}">
        <p14:creationId xmlns:p14="http://schemas.microsoft.com/office/powerpoint/2010/main" val="20474321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External - CA slid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9144000" y="9547096"/>
            <a:ext cx="810816" cy="547688"/>
          </a:xfrm>
        </p:spPr>
        <p:txBody>
          <a:bodyPr/>
          <a:lstStyle/>
          <a:p>
            <a:fld id="{E83DCA9C-FA30-4648-A492-4585E3027D27}" type="slidenum">
              <a:rPr lang="en-GB" smtClean="0"/>
              <a:t>‹#›</a:t>
            </a:fld>
            <a:endParaRPr lang="en-GB"/>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4760624" y="9271478"/>
            <a:ext cx="2953536" cy="819146"/>
          </a:xfrm>
          <a:prstGeom prst="rect">
            <a:avLst/>
          </a:prstGeom>
        </p:spPr>
      </p:pic>
      <p:cxnSp>
        <p:nvCxnSpPr>
          <p:cNvPr id="9" name="Straight Connector 8"/>
          <p:cNvCxnSpPr/>
          <p:nvPr userDrawn="1"/>
        </p:nvCxnSpPr>
        <p:spPr>
          <a:xfrm>
            <a:off x="0" y="9139944"/>
            <a:ext cx="18288000" cy="0"/>
          </a:xfrm>
          <a:prstGeom prst="line">
            <a:avLst/>
          </a:prstGeom>
          <a:ln w="38100">
            <a:solidFill>
              <a:srgbClr val="0072C6"/>
            </a:solidFill>
          </a:ln>
        </p:spPr>
        <p:style>
          <a:lnRef idx="1">
            <a:schemeClr val="accent1"/>
          </a:lnRef>
          <a:fillRef idx="0">
            <a:schemeClr val="accent1"/>
          </a:fillRef>
          <a:effectRef idx="0">
            <a:schemeClr val="accent1"/>
          </a:effectRef>
          <a:fontRef idx="minor">
            <a:schemeClr val="tx1"/>
          </a:fontRef>
        </p:style>
      </p:cxnSp>
      <p:sp>
        <p:nvSpPr>
          <p:cNvPr id="12" name="Title 1"/>
          <p:cNvSpPr>
            <a:spLocks noGrp="1"/>
          </p:cNvSpPr>
          <p:nvPr>
            <p:ph type="ctrTitle"/>
          </p:nvPr>
        </p:nvSpPr>
        <p:spPr>
          <a:xfrm>
            <a:off x="791072" y="2119164"/>
            <a:ext cx="16751997" cy="6912768"/>
          </a:xfrm>
        </p:spPr>
        <p:txBody>
          <a:bodyPr anchor="t" anchorCtr="0">
            <a:normAutofit/>
          </a:bodyPr>
          <a:lstStyle>
            <a:lvl1pPr algn="l">
              <a:defRPr sz="4200">
                <a:latin typeface="Arial" pitchFamily="34" charset="0"/>
                <a:cs typeface="Arial" pitchFamily="34" charset="0"/>
              </a:defRPr>
            </a:lvl1pPr>
          </a:lstStyle>
          <a:p>
            <a:r>
              <a:rPr lang="en-US"/>
              <a:t>Click to edit Master title style</a:t>
            </a:r>
            <a:endParaRPr lang="en-GB"/>
          </a:p>
        </p:txBody>
      </p:sp>
      <p:sp>
        <p:nvSpPr>
          <p:cNvPr id="13" name="Title 1"/>
          <p:cNvSpPr txBox="1">
            <a:spLocks/>
          </p:cNvSpPr>
          <p:nvPr userDrawn="1"/>
        </p:nvSpPr>
        <p:spPr>
          <a:xfrm>
            <a:off x="864937" y="496680"/>
            <a:ext cx="11591432" cy="1514472"/>
          </a:xfrm>
          <a:prstGeom prst="rect">
            <a:avLst/>
          </a:prstGeom>
        </p:spPr>
        <p:txBody>
          <a:bodyPr vert="horz" lIns="137160" tIns="68580" rIns="137160" bIns="6858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GB" sz="5400">
              <a:latin typeface="Arial" pitchFamily="34" charset="0"/>
              <a:cs typeface="Arial" pitchFamily="34" charset="0"/>
            </a:endParaRPr>
          </a:p>
        </p:txBody>
      </p:sp>
      <p:sp>
        <p:nvSpPr>
          <p:cNvPr id="14" name="TextBox 13"/>
          <p:cNvSpPr txBox="1"/>
          <p:nvPr userDrawn="1"/>
        </p:nvSpPr>
        <p:spPr>
          <a:xfrm>
            <a:off x="864937" y="823054"/>
            <a:ext cx="11591432" cy="830997"/>
          </a:xfrm>
          <a:prstGeom prst="rect">
            <a:avLst/>
          </a:prstGeom>
          <a:noFill/>
        </p:spPr>
        <p:txBody>
          <a:bodyPr wrap="square" rtlCol="0">
            <a:spAutoFit/>
          </a:bodyPr>
          <a:lstStyle/>
          <a:p>
            <a:endParaRPr lang="en-GB" sz="4800">
              <a:latin typeface="Arial" pitchFamily="34" charset="0"/>
              <a:cs typeface="Arial" pitchFamily="34" charset="0"/>
            </a:endParaRPr>
          </a:p>
        </p:txBody>
      </p:sp>
      <p:pic>
        <p:nvPicPr>
          <p:cNvPr id="8" name="Picture 7"/>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791082" y="9178190"/>
            <a:ext cx="1474719" cy="1041908"/>
          </a:xfrm>
          <a:prstGeom prst="rect">
            <a:avLst/>
          </a:prstGeom>
        </p:spPr>
      </p:pic>
    </p:spTree>
    <p:extLst>
      <p:ext uri="{BB962C8B-B14F-4D97-AF65-F5344CB8AC3E}">
        <p14:creationId xmlns:p14="http://schemas.microsoft.com/office/powerpoint/2010/main" val="32944839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External - SaHF strategy slid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9144000" y="9547096"/>
            <a:ext cx="810816" cy="547688"/>
          </a:xfrm>
        </p:spPr>
        <p:txBody>
          <a:bodyPr/>
          <a:lstStyle/>
          <a:p>
            <a:fld id="{E83DCA9C-FA30-4648-A492-4585E3027D27}" type="slidenum">
              <a:rPr lang="en-GB" smtClean="0"/>
              <a:t>‹#›</a:t>
            </a:fld>
            <a:endParaRPr lang="en-GB"/>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4760624" y="9271478"/>
            <a:ext cx="2953536" cy="819146"/>
          </a:xfrm>
          <a:prstGeom prst="rect">
            <a:avLst/>
          </a:prstGeom>
        </p:spPr>
      </p:pic>
      <p:cxnSp>
        <p:nvCxnSpPr>
          <p:cNvPr id="9" name="Straight Connector 8"/>
          <p:cNvCxnSpPr/>
          <p:nvPr userDrawn="1"/>
        </p:nvCxnSpPr>
        <p:spPr>
          <a:xfrm>
            <a:off x="0" y="9139944"/>
            <a:ext cx="18288000" cy="0"/>
          </a:xfrm>
          <a:prstGeom prst="line">
            <a:avLst/>
          </a:prstGeom>
          <a:ln w="38100">
            <a:solidFill>
              <a:srgbClr val="0072C6"/>
            </a:solidFill>
          </a:ln>
        </p:spPr>
        <p:style>
          <a:lnRef idx="1">
            <a:schemeClr val="accent1"/>
          </a:lnRef>
          <a:fillRef idx="0">
            <a:schemeClr val="accent1"/>
          </a:fillRef>
          <a:effectRef idx="0">
            <a:schemeClr val="accent1"/>
          </a:effectRef>
          <a:fontRef idx="minor">
            <a:schemeClr val="tx1"/>
          </a:fontRef>
        </p:style>
      </p:cxnSp>
      <p:sp>
        <p:nvSpPr>
          <p:cNvPr id="12" name="Title 1"/>
          <p:cNvSpPr>
            <a:spLocks noGrp="1"/>
          </p:cNvSpPr>
          <p:nvPr>
            <p:ph type="ctrTitle"/>
          </p:nvPr>
        </p:nvSpPr>
        <p:spPr>
          <a:xfrm>
            <a:off x="791072" y="2119164"/>
            <a:ext cx="16751997" cy="6912768"/>
          </a:xfrm>
        </p:spPr>
        <p:txBody>
          <a:bodyPr anchor="t" anchorCtr="0">
            <a:normAutofit/>
          </a:bodyPr>
          <a:lstStyle>
            <a:lvl1pPr algn="l">
              <a:defRPr sz="4200">
                <a:latin typeface="Arial" pitchFamily="34" charset="0"/>
                <a:cs typeface="Arial" pitchFamily="34" charset="0"/>
              </a:defRPr>
            </a:lvl1pPr>
          </a:lstStyle>
          <a:p>
            <a:r>
              <a:rPr lang="en-US"/>
              <a:t>Click to edit Master title style</a:t>
            </a:r>
            <a:endParaRPr lang="en-GB"/>
          </a:p>
        </p:txBody>
      </p:sp>
      <p:sp>
        <p:nvSpPr>
          <p:cNvPr id="13" name="Title 1"/>
          <p:cNvSpPr txBox="1">
            <a:spLocks/>
          </p:cNvSpPr>
          <p:nvPr userDrawn="1"/>
        </p:nvSpPr>
        <p:spPr>
          <a:xfrm>
            <a:off x="864937" y="496680"/>
            <a:ext cx="11591432" cy="1514472"/>
          </a:xfrm>
          <a:prstGeom prst="rect">
            <a:avLst/>
          </a:prstGeom>
        </p:spPr>
        <p:txBody>
          <a:bodyPr vert="horz" lIns="137160" tIns="68580" rIns="137160" bIns="6858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GB" sz="5400">
              <a:latin typeface="Arial" pitchFamily="34" charset="0"/>
              <a:cs typeface="Arial" pitchFamily="34" charset="0"/>
            </a:endParaRPr>
          </a:p>
        </p:txBody>
      </p:sp>
      <p:sp>
        <p:nvSpPr>
          <p:cNvPr id="14" name="TextBox 13"/>
          <p:cNvSpPr txBox="1"/>
          <p:nvPr userDrawn="1"/>
        </p:nvSpPr>
        <p:spPr>
          <a:xfrm>
            <a:off x="864937" y="823054"/>
            <a:ext cx="11591432" cy="830997"/>
          </a:xfrm>
          <a:prstGeom prst="rect">
            <a:avLst/>
          </a:prstGeom>
          <a:noFill/>
        </p:spPr>
        <p:txBody>
          <a:bodyPr wrap="square" rtlCol="0">
            <a:spAutoFit/>
          </a:bodyPr>
          <a:lstStyle/>
          <a:p>
            <a:endParaRPr lang="en-GB" sz="4800">
              <a:latin typeface="Arial" pitchFamily="34" charset="0"/>
              <a:cs typeface="Arial" pitchFamily="34" charset="0"/>
            </a:endParaRPr>
          </a:p>
        </p:txBody>
      </p:sp>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47069" y="9196427"/>
            <a:ext cx="1440161" cy="1090607"/>
          </a:xfrm>
          <a:prstGeom prst="rect">
            <a:avLst/>
          </a:prstGeom>
        </p:spPr>
      </p:pic>
    </p:spTree>
    <p:extLst>
      <p:ext uri="{BB962C8B-B14F-4D97-AF65-F5344CB8AC3E}">
        <p14:creationId xmlns:p14="http://schemas.microsoft.com/office/powerpoint/2010/main" val="17407575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nternal - Acute reconfiguration slid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9144000" y="9547096"/>
            <a:ext cx="810816" cy="547688"/>
          </a:xfrm>
        </p:spPr>
        <p:txBody>
          <a:bodyPr/>
          <a:lstStyle/>
          <a:p>
            <a:fld id="{E83DCA9C-FA30-4648-A492-4585E3027D27}" type="slidenum">
              <a:rPr lang="en-GB" smtClean="0"/>
              <a:t>‹#›</a:t>
            </a:fld>
            <a:endParaRPr lang="en-GB"/>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4760624" y="9271478"/>
            <a:ext cx="2953536" cy="819146"/>
          </a:xfrm>
          <a:prstGeom prst="rect">
            <a:avLst/>
          </a:prstGeom>
        </p:spPr>
      </p:pic>
      <p:cxnSp>
        <p:nvCxnSpPr>
          <p:cNvPr id="9" name="Straight Connector 8"/>
          <p:cNvCxnSpPr/>
          <p:nvPr userDrawn="1"/>
        </p:nvCxnSpPr>
        <p:spPr>
          <a:xfrm>
            <a:off x="0" y="9139944"/>
            <a:ext cx="18288000" cy="0"/>
          </a:xfrm>
          <a:prstGeom prst="line">
            <a:avLst/>
          </a:prstGeom>
          <a:ln w="38100">
            <a:solidFill>
              <a:srgbClr val="0072C6"/>
            </a:solidFill>
          </a:ln>
        </p:spPr>
        <p:style>
          <a:lnRef idx="1">
            <a:schemeClr val="accent1"/>
          </a:lnRef>
          <a:fillRef idx="0">
            <a:schemeClr val="accent1"/>
          </a:fillRef>
          <a:effectRef idx="0">
            <a:schemeClr val="accent1"/>
          </a:effectRef>
          <a:fontRef idx="minor">
            <a:schemeClr val="tx1"/>
          </a:fontRef>
        </p:style>
      </p:cxnSp>
      <p:sp>
        <p:nvSpPr>
          <p:cNvPr id="12" name="Title 1"/>
          <p:cNvSpPr>
            <a:spLocks noGrp="1"/>
          </p:cNvSpPr>
          <p:nvPr>
            <p:ph type="ctrTitle"/>
          </p:nvPr>
        </p:nvSpPr>
        <p:spPr>
          <a:xfrm>
            <a:off x="791072" y="2119164"/>
            <a:ext cx="16751997" cy="6912768"/>
          </a:xfrm>
        </p:spPr>
        <p:txBody>
          <a:bodyPr anchor="t" anchorCtr="0">
            <a:normAutofit/>
          </a:bodyPr>
          <a:lstStyle>
            <a:lvl1pPr algn="l">
              <a:defRPr sz="4200">
                <a:latin typeface="Arial" pitchFamily="34" charset="0"/>
                <a:cs typeface="Arial" pitchFamily="34" charset="0"/>
              </a:defRPr>
            </a:lvl1pPr>
          </a:lstStyle>
          <a:p>
            <a:r>
              <a:rPr lang="en-US"/>
              <a:t>Click to edit Master title style</a:t>
            </a:r>
            <a:endParaRPr lang="en-GB"/>
          </a:p>
        </p:txBody>
      </p:sp>
      <p:sp>
        <p:nvSpPr>
          <p:cNvPr id="13" name="Title 1"/>
          <p:cNvSpPr txBox="1">
            <a:spLocks/>
          </p:cNvSpPr>
          <p:nvPr userDrawn="1"/>
        </p:nvSpPr>
        <p:spPr>
          <a:xfrm>
            <a:off x="864937" y="496680"/>
            <a:ext cx="11591432" cy="1514472"/>
          </a:xfrm>
          <a:prstGeom prst="rect">
            <a:avLst/>
          </a:prstGeom>
        </p:spPr>
        <p:txBody>
          <a:bodyPr vert="horz" lIns="137160" tIns="68580" rIns="137160" bIns="6858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GB" sz="5400">
              <a:latin typeface="Arial" pitchFamily="34" charset="0"/>
              <a:cs typeface="Arial" pitchFamily="34" charset="0"/>
            </a:endParaRPr>
          </a:p>
        </p:txBody>
      </p:sp>
      <p:sp>
        <p:nvSpPr>
          <p:cNvPr id="14" name="TextBox 13"/>
          <p:cNvSpPr txBox="1"/>
          <p:nvPr userDrawn="1"/>
        </p:nvSpPr>
        <p:spPr>
          <a:xfrm>
            <a:off x="864937" y="823054"/>
            <a:ext cx="11591432" cy="830997"/>
          </a:xfrm>
          <a:prstGeom prst="rect">
            <a:avLst/>
          </a:prstGeom>
          <a:noFill/>
        </p:spPr>
        <p:txBody>
          <a:bodyPr wrap="square" rtlCol="0">
            <a:spAutoFit/>
          </a:bodyPr>
          <a:lstStyle/>
          <a:p>
            <a:endParaRPr lang="en-GB" sz="4800">
              <a:latin typeface="Arial" pitchFamily="34" charset="0"/>
              <a:cs typeface="Arial" pitchFamily="34" charset="0"/>
            </a:endParaRPr>
          </a:p>
        </p:txBody>
      </p:sp>
    </p:spTree>
    <p:extLst>
      <p:ext uri="{BB962C8B-B14F-4D97-AF65-F5344CB8AC3E}">
        <p14:creationId xmlns:p14="http://schemas.microsoft.com/office/powerpoint/2010/main" val="30197308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Internal - reporting slid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13608497" y="9888434"/>
            <a:ext cx="4267200" cy="547688"/>
          </a:xfrm>
        </p:spPr>
        <p:txBody>
          <a:bodyPr/>
          <a:lstStyle/>
          <a:p>
            <a:fld id="{E83DCA9C-FA30-4648-A492-4585E3027D27}" type="slidenum">
              <a:rPr lang="en-GB" smtClean="0"/>
              <a:t>‹#›</a:t>
            </a:fld>
            <a:endParaRPr lang="en-GB"/>
          </a:p>
        </p:txBody>
      </p:sp>
      <p:cxnSp>
        <p:nvCxnSpPr>
          <p:cNvPr id="9" name="Straight Connector 8"/>
          <p:cNvCxnSpPr/>
          <p:nvPr userDrawn="1"/>
        </p:nvCxnSpPr>
        <p:spPr>
          <a:xfrm>
            <a:off x="0" y="9896028"/>
            <a:ext cx="18288000" cy="0"/>
          </a:xfrm>
          <a:prstGeom prst="line">
            <a:avLst/>
          </a:prstGeom>
          <a:ln w="38100">
            <a:solidFill>
              <a:srgbClr val="0072C6"/>
            </a:solidFill>
          </a:ln>
        </p:spPr>
        <p:style>
          <a:lnRef idx="1">
            <a:schemeClr val="accent1"/>
          </a:lnRef>
          <a:fillRef idx="0">
            <a:schemeClr val="accent1"/>
          </a:fillRef>
          <a:effectRef idx="0">
            <a:schemeClr val="accent1"/>
          </a:effectRef>
          <a:fontRef idx="minor">
            <a:schemeClr val="tx1"/>
          </a:fontRef>
        </p:style>
      </p:cxnSp>
      <p:sp>
        <p:nvSpPr>
          <p:cNvPr id="13" name="Title 1"/>
          <p:cNvSpPr txBox="1">
            <a:spLocks/>
          </p:cNvSpPr>
          <p:nvPr userDrawn="1"/>
        </p:nvSpPr>
        <p:spPr>
          <a:xfrm>
            <a:off x="864937" y="496680"/>
            <a:ext cx="11591432" cy="1514472"/>
          </a:xfrm>
          <a:prstGeom prst="rect">
            <a:avLst/>
          </a:prstGeom>
        </p:spPr>
        <p:txBody>
          <a:bodyPr vert="horz" lIns="137160" tIns="68580" rIns="137160" bIns="6858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GB" sz="5400">
              <a:latin typeface="Arial" pitchFamily="34" charset="0"/>
              <a:cs typeface="Arial" pitchFamily="34" charset="0"/>
            </a:endParaRPr>
          </a:p>
        </p:txBody>
      </p:sp>
      <p:sp>
        <p:nvSpPr>
          <p:cNvPr id="14" name="TextBox 13"/>
          <p:cNvSpPr txBox="1"/>
          <p:nvPr userDrawn="1"/>
        </p:nvSpPr>
        <p:spPr>
          <a:xfrm>
            <a:off x="864937" y="823054"/>
            <a:ext cx="11591432" cy="830997"/>
          </a:xfrm>
          <a:prstGeom prst="rect">
            <a:avLst/>
          </a:prstGeom>
          <a:noFill/>
        </p:spPr>
        <p:txBody>
          <a:bodyPr wrap="square" rtlCol="0">
            <a:spAutoFit/>
          </a:bodyPr>
          <a:lstStyle/>
          <a:p>
            <a:endParaRPr lang="en-GB" sz="4800">
              <a:latin typeface="Arial" pitchFamily="34" charset="0"/>
              <a:cs typeface="Arial" pitchFamily="34" charset="0"/>
            </a:endParaRPr>
          </a:p>
        </p:txBody>
      </p:sp>
      <p:sp>
        <p:nvSpPr>
          <p:cNvPr id="12" name="Title 1"/>
          <p:cNvSpPr>
            <a:spLocks noGrp="1"/>
          </p:cNvSpPr>
          <p:nvPr>
            <p:ph type="ctrTitle"/>
          </p:nvPr>
        </p:nvSpPr>
        <p:spPr>
          <a:xfrm>
            <a:off x="818147" y="2119164"/>
            <a:ext cx="16751997" cy="6912768"/>
          </a:xfrm>
        </p:spPr>
        <p:txBody>
          <a:bodyPr anchor="t" anchorCtr="0">
            <a:normAutofit/>
          </a:bodyPr>
          <a:lstStyle>
            <a:lvl1pPr algn="l">
              <a:defRPr sz="4200">
                <a:latin typeface="Arial" pitchFamily="34" charset="0"/>
                <a:cs typeface="Arial" pitchFamily="34" charset="0"/>
              </a:defRPr>
            </a:lvl1pPr>
          </a:lstStyle>
          <a:p>
            <a:r>
              <a:rPr lang="en-US"/>
              <a:t>Click to edit Master title style</a:t>
            </a:r>
            <a:endParaRPr lang="en-GB"/>
          </a:p>
        </p:txBody>
      </p:sp>
    </p:spTree>
    <p:extLst>
      <p:ext uri="{BB962C8B-B14F-4D97-AF65-F5344CB8AC3E}">
        <p14:creationId xmlns:p14="http://schemas.microsoft.com/office/powerpoint/2010/main" val="2617071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nternal - mental health slide">
    <p:spTree>
      <p:nvGrpSpPr>
        <p:cNvPr id="1" name=""/>
        <p:cNvGrpSpPr/>
        <p:nvPr/>
      </p:nvGrpSpPr>
      <p:grpSpPr>
        <a:xfrm>
          <a:off x="0" y="0"/>
          <a:ext cx="0" cy="0"/>
          <a:chOff x="0" y="0"/>
          <a:chExt cx="0" cy="0"/>
        </a:xfrm>
      </p:grpSpPr>
      <p:cxnSp>
        <p:nvCxnSpPr>
          <p:cNvPr id="9" name="Straight Connector 8"/>
          <p:cNvCxnSpPr/>
          <p:nvPr userDrawn="1"/>
        </p:nvCxnSpPr>
        <p:spPr>
          <a:xfrm>
            <a:off x="0" y="9139944"/>
            <a:ext cx="18288000" cy="0"/>
          </a:xfrm>
          <a:prstGeom prst="line">
            <a:avLst/>
          </a:prstGeom>
          <a:ln w="38100">
            <a:solidFill>
              <a:srgbClr val="E28C05"/>
            </a:solidFill>
          </a:ln>
        </p:spPr>
        <p:style>
          <a:lnRef idx="1">
            <a:schemeClr val="accent1"/>
          </a:lnRef>
          <a:fillRef idx="0">
            <a:schemeClr val="accent1"/>
          </a:fillRef>
          <a:effectRef idx="0">
            <a:schemeClr val="accent1"/>
          </a:effectRef>
          <a:fontRef idx="minor">
            <a:schemeClr val="tx1"/>
          </a:fontRef>
        </p:style>
      </p:cxnSp>
      <p:sp>
        <p:nvSpPr>
          <p:cNvPr id="10" name="Title 1"/>
          <p:cNvSpPr>
            <a:spLocks noGrp="1"/>
          </p:cNvSpPr>
          <p:nvPr>
            <p:ph type="ctrTitle"/>
          </p:nvPr>
        </p:nvSpPr>
        <p:spPr>
          <a:xfrm>
            <a:off x="818147" y="2119164"/>
            <a:ext cx="16751997" cy="6912768"/>
          </a:xfrm>
        </p:spPr>
        <p:txBody>
          <a:bodyPr anchor="t" anchorCtr="0">
            <a:normAutofit/>
          </a:bodyPr>
          <a:lstStyle>
            <a:lvl1pPr algn="l">
              <a:defRPr sz="4200">
                <a:latin typeface="Arial" pitchFamily="34" charset="0"/>
                <a:cs typeface="Arial" pitchFamily="34" charset="0"/>
              </a:defRPr>
            </a:lvl1pPr>
          </a:lstStyle>
          <a:p>
            <a:r>
              <a:rPr lang="en-US"/>
              <a:t>Click to edit Master title style</a:t>
            </a:r>
            <a:endParaRPr lang="en-GB"/>
          </a:p>
        </p:txBody>
      </p:sp>
      <p:sp>
        <p:nvSpPr>
          <p:cNvPr id="11" name="Title 1"/>
          <p:cNvSpPr txBox="1">
            <a:spLocks/>
          </p:cNvSpPr>
          <p:nvPr userDrawn="1"/>
        </p:nvSpPr>
        <p:spPr>
          <a:xfrm>
            <a:off x="864937" y="496680"/>
            <a:ext cx="11591432" cy="1514472"/>
          </a:xfrm>
          <a:prstGeom prst="rect">
            <a:avLst/>
          </a:prstGeom>
        </p:spPr>
        <p:txBody>
          <a:bodyPr vert="horz" lIns="137160" tIns="68580" rIns="137160" bIns="6858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GB" sz="5400">
              <a:latin typeface="Arial" pitchFamily="34" charset="0"/>
              <a:cs typeface="Arial" pitchFamily="34" charset="0"/>
            </a:endParaRPr>
          </a:p>
        </p:txBody>
      </p:sp>
      <p:sp>
        <p:nvSpPr>
          <p:cNvPr id="8" name="Slide Number Placeholder 5"/>
          <p:cNvSpPr>
            <a:spLocks noGrp="1"/>
          </p:cNvSpPr>
          <p:nvPr>
            <p:ph type="sldNum" sz="quarter" idx="12"/>
          </p:nvPr>
        </p:nvSpPr>
        <p:spPr>
          <a:xfrm>
            <a:off x="9144000" y="9547096"/>
            <a:ext cx="810816" cy="547688"/>
          </a:xfrm>
        </p:spPr>
        <p:txBody>
          <a:bodyPr/>
          <a:lstStyle/>
          <a:p>
            <a:fld id="{E83DCA9C-FA30-4648-A492-4585E3027D27}" type="slidenum">
              <a:rPr lang="en-GB" smtClean="0"/>
              <a:t>‹#›</a:t>
            </a:fld>
            <a:endParaRPr lang="en-GB"/>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4760624" y="9271478"/>
            <a:ext cx="2953536" cy="819146"/>
          </a:xfrm>
          <a:prstGeom prst="rect">
            <a:avLst/>
          </a:prstGeom>
        </p:spPr>
      </p:pic>
    </p:spTree>
    <p:extLst>
      <p:ext uri="{BB962C8B-B14F-4D97-AF65-F5344CB8AC3E}">
        <p14:creationId xmlns:p14="http://schemas.microsoft.com/office/powerpoint/2010/main" val="28629772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Internal - mental health LM strategy slide">
    <p:spTree>
      <p:nvGrpSpPr>
        <p:cNvPr id="1" name=""/>
        <p:cNvGrpSpPr/>
        <p:nvPr/>
      </p:nvGrpSpPr>
      <p:grpSpPr>
        <a:xfrm>
          <a:off x="0" y="0"/>
          <a:ext cx="0" cy="0"/>
          <a:chOff x="0" y="0"/>
          <a:chExt cx="0" cy="0"/>
        </a:xfrm>
      </p:grpSpPr>
      <p:cxnSp>
        <p:nvCxnSpPr>
          <p:cNvPr id="9" name="Straight Connector 8"/>
          <p:cNvCxnSpPr/>
          <p:nvPr userDrawn="1"/>
        </p:nvCxnSpPr>
        <p:spPr>
          <a:xfrm>
            <a:off x="0" y="9139944"/>
            <a:ext cx="18288000" cy="0"/>
          </a:xfrm>
          <a:prstGeom prst="line">
            <a:avLst/>
          </a:prstGeom>
          <a:ln w="38100">
            <a:solidFill>
              <a:srgbClr val="E28C05"/>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9306" y="9181020"/>
            <a:ext cx="1575726" cy="1039044"/>
          </a:xfrm>
          <a:prstGeom prst="rect">
            <a:avLst/>
          </a:prstGeom>
        </p:spPr>
      </p:pic>
      <p:sp>
        <p:nvSpPr>
          <p:cNvPr id="8" name="Title 1"/>
          <p:cNvSpPr>
            <a:spLocks noGrp="1"/>
          </p:cNvSpPr>
          <p:nvPr>
            <p:ph type="ctrTitle"/>
          </p:nvPr>
        </p:nvSpPr>
        <p:spPr>
          <a:xfrm>
            <a:off x="818147" y="2119164"/>
            <a:ext cx="16751997" cy="6912768"/>
          </a:xfrm>
        </p:spPr>
        <p:txBody>
          <a:bodyPr anchor="t" anchorCtr="0">
            <a:normAutofit/>
          </a:bodyPr>
          <a:lstStyle>
            <a:lvl1pPr algn="l">
              <a:defRPr sz="4200">
                <a:latin typeface="Arial" pitchFamily="34" charset="0"/>
                <a:cs typeface="Arial" pitchFamily="34" charset="0"/>
              </a:defRPr>
            </a:lvl1pPr>
          </a:lstStyle>
          <a:p>
            <a:r>
              <a:rPr lang="en-US"/>
              <a:t>Click to edit Master title style</a:t>
            </a:r>
            <a:endParaRPr lang="en-GB"/>
          </a:p>
        </p:txBody>
      </p:sp>
      <p:sp>
        <p:nvSpPr>
          <p:cNvPr id="11" name="Slide Number Placeholder 5"/>
          <p:cNvSpPr>
            <a:spLocks noGrp="1"/>
          </p:cNvSpPr>
          <p:nvPr>
            <p:ph type="sldNum" sz="quarter" idx="12"/>
          </p:nvPr>
        </p:nvSpPr>
        <p:spPr>
          <a:xfrm>
            <a:off x="9144000" y="9547096"/>
            <a:ext cx="810816" cy="547688"/>
          </a:xfrm>
        </p:spPr>
        <p:txBody>
          <a:bodyPr/>
          <a:lstStyle/>
          <a:p>
            <a:fld id="{E83DCA9C-FA30-4648-A492-4585E3027D27}" type="slidenum">
              <a:rPr lang="en-GB" smtClean="0"/>
              <a:t>‹#›</a:t>
            </a:fld>
            <a:endParaRPr lang="en-GB"/>
          </a:p>
        </p:txBody>
      </p:sp>
      <p:pic>
        <p:nvPicPr>
          <p:cNvPr id="12" name="Picture 1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4760624" y="9271478"/>
            <a:ext cx="2953536" cy="819146"/>
          </a:xfrm>
          <a:prstGeom prst="rect">
            <a:avLst/>
          </a:prstGeom>
        </p:spPr>
      </p:pic>
    </p:spTree>
    <p:extLst>
      <p:ext uri="{BB962C8B-B14F-4D97-AF65-F5344CB8AC3E}">
        <p14:creationId xmlns:p14="http://schemas.microsoft.com/office/powerpoint/2010/main" val="313664590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Internal - Local services slide">
    <p:spTree>
      <p:nvGrpSpPr>
        <p:cNvPr id="1" name=""/>
        <p:cNvGrpSpPr/>
        <p:nvPr/>
      </p:nvGrpSpPr>
      <p:grpSpPr>
        <a:xfrm>
          <a:off x="0" y="0"/>
          <a:ext cx="0" cy="0"/>
          <a:chOff x="0" y="0"/>
          <a:chExt cx="0" cy="0"/>
        </a:xfrm>
      </p:grpSpPr>
      <p:cxnSp>
        <p:nvCxnSpPr>
          <p:cNvPr id="9" name="Straight Connector 8"/>
          <p:cNvCxnSpPr/>
          <p:nvPr userDrawn="1"/>
        </p:nvCxnSpPr>
        <p:spPr>
          <a:xfrm>
            <a:off x="0" y="9139944"/>
            <a:ext cx="18288000" cy="0"/>
          </a:xfrm>
          <a:prstGeom prst="line">
            <a:avLst/>
          </a:prstGeom>
          <a:ln w="38100">
            <a:solidFill>
              <a:srgbClr val="006B54"/>
            </a:solidFill>
          </a:ln>
        </p:spPr>
        <p:style>
          <a:lnRef idx="1">
            <a:schemeClr val="accent1"/>
          </a:lnRef>
          <a:fillRef idx="0">
            <a:schemeClr val="accent1"/>
          </a:fillRef>
          <a:effectRef idx="0">
            <a:schemeClr val="accent1"/>
          </a:effectRef>
          <a:fontRef idx="minor">
            <a:schemeClr val="tx1"/>
          </a:fontRef>
        </p:style>
      </p:cxnSp>
      <p:sp>
        <p:nvSpPr>
          <p:cNvPr id="5" name="Slide Number Placeholder 5"/>
          <p:cNvSpPr>
            <a:spLocks noGrp="1"/>
          </p:cNvSpPr>
          <p:nvPr>
            <p:ph type="sldNum" sz="quarter" idx="12"/>
          </p:nvPr>
        </p:nvSpPr>
        <p:spPr>
          <a:xfrm>
            <a:off x="9144000" y="9547096"/>
            <a:ext cx="810816" cy="547688"/>
          </a:xfrm>
        </p:spPr>
        <p:txBody>
          <a:bodyPr/>
          <a:lstStyle/>
          <a:p>
            <a:fld id="{E83DCA9C-FA30-4648-A492-4585E3027D27}" type="slidenum">
              <a:rPr lang="en-GB" smtClean="0"/>
              <a:t>‹#›</a:t>
            </a:fld>
            <a:endParaRPr lang="en-GB"/>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4760624" y="9271478"/>
            <a:ext cx="2953536" cy="819146"/>
          </a:xfrm>
          <a:prstGeom prst="rect">
            <a:avLst/>
          </a:prstGeom>
        </p:spPr>
      </p:pic>
      <p:sp>
        <p:nvSpPr>
          <p:cNvPr id="13" name="Title 1"/>
          <p:cNvSpPr>
            <a:spLocks noGrp="1"/>
          </p:cNvSpPr>
          <p:nvPr>
            <p:ph type="ctrTitle"/>
          </p:nvPr>
        </p:nvSpPr>
        <p:spPr>
          <a:xfrm>
            <a:off x="818147" y="2119164"/>
            <a:ext cx="16751997" cy="6912768"/>
          </a:xfrm>
        </p:spPr>
        <p:txBody>
          <a:bodyPr anchor="t" anchorCtr="0">
            <a:normAutofit/>
          </a:bodyPr>
          <a:lstStyle>
            <a:lvl1pPr algn="l">
              <a:defRPr sz="4200">
                <a:latin typeface="Arial" pitchFamily="34" charset="0"/>
                <a:cs typeface="Arial" pitchFamily="34" charset="0"/>
              </a:defRPr>
            </a:lvl1pPr>
          </a:lstStyle>
          <a:p>
            <a:r>
              <a:rPr lang="en-US"/>
              <a:t>Click to edit Master title style</a:t>
            </a:r>
            <a:endParaRPr lang="en-GB"/>
          </a:p>
        </p:txBody>
      </p:sp>
    </p:spTree>
    <p:extLst>
      <p:ext uri="{BB962C8B-B14F-4D97-AF65-F5344CB8AC3E}">
        <p14:creationId xmlns:p14="http://schemas.microsoft.com/office/powerpoint/2010/main" val="27597224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Internal - Seven day services slide">
    <p:spTree>
      <p:nvGrpSpPr>
        <p:cNvPr id="1" name=""/>
        <p:cNvGrpSpPr/>
        <p:nvPr/>
      </p:nvGrpSpPr>
      <p:grpSpPr>
        <a:xfrm>
          <a:off x="0" y="0"/>
          <a:ext cx="0" cy="0"/>
          <a:chOff x="0" y="0"/>
          <a:chExt cx="0" cy="0"/>
        </a:xfrm>
      </p:grpSpPr>
      <p:cxnSp>
        <p:nvCxnSpPr>
          <p:cNvPr id="9" name="Straight Connector 8"/>
          <p:cNvCxnSpPr/>
          <p:nvPr userDrawn="1"/>
        </p:nvCxnSpPr>
        <p:spPr>
          <a:xfrm>
            <a:off x="0" y="9139944"/>
            <a:ext cx="18288000" cy="0"/>
          </a:xfrm>
          <a:prstGeom prst="line">
            <a:avLst/>
          </a:prstGeom>
          <a:ln w="38100">
            <a:solidFill>
              <a:srgbClr val="A00054"/>
            </a:solidFill>
          </a:ln>
        </p:spPr>
        <p:style>
          <a:lnRef idx="1">
            <a:schemeClr val="accent1"/>
          </a:lnRef>
          <a:fillRef idx="0">
            <a:schemeClr val="accent1"/>
          </a:fillRef>
          <a:effectRef idx="0">
            <a:schemeClr val="accent1"/>
          </a:effectRef>
          <a:fontRef idx="minor">
            <a:schemeClr val="tx1"/>
          </a:fontRef>
        </p:style>
      </p:cxnSp>
      <p:sp>
        <p:nvSpPr>
          <p:cNvPr id="5" name="Slide Number Placeholder 5"/>
          <p:cNvSpPr>
            <a:spLocks noGrp="1"/>
          </p:cNvSpPr>
          <p:nvPr>
            <p:ph type="sldNum" sz="quarter" idx="12"/>
          </p:nvPr>
        </p:nvSpPr>
        <p:spPr>
          <a:xfrm>
            <a:off x="9144000" y="9547096"/>
            <a:ext cx="810816" cy="547688"/>
          </a:xfrm>
        </p:spPr>
        <p:txBody>
          <a:bodyPr/>
          <a:lstStyle/>
          <a:p>
            <a:fld id="{E83DCA9C-FA30-4648-A492-4585E3027D27}" type="slidenum">
              <a:rPr lang="en-GB" smtClean="0"/>
              <a:t>‹#›</a:t>
            </a:fld>
            <a:endParaRPr lang="en-GB"/>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4760624" y="9271478"/>
            <a:ext cx="2953536" cy="819146"/>
          </a:xfrm>
          <a:prstGeom prst="rect">
            <a:avLst/>
          </a:prstGeom>
        </p:spPr>
      </p:pic>
      <p:sp>
        <p:nvSpPr>
          <p:cNvPr id="10" name="Title 1"/>
          <p:cNvSpPr>
            <a:spLocks noGrp="1"/>
          </p:cNvSpPr>
          <p:nvPr>
            <p:ph type="ctrTitle"/>
          </p:nvPr>
        </p:nvSpPr>
        <p:spPr>
          <a:xfrm>
            <a:off x="818147" y="2119164"/>
            <a:ext cx="16751997" cy="6912768"/>
          </a:xfrm>
        </p:spPr>
        <p:txBody>
          <a:bodyPr anchor="t" anchorCtr="0">
            <a:normAutofit/>
          </a:bodyPr>
          <a:lstStyle>
            <a:lvl1pPr algn="l">
              <a:defRPr sz="4200">
                <a:latin typeface="Arial" pitchFamily="34" charset="0"/>
                <a:cs typeface="Arial" pitchFamily="34" charset="0"/>
              </a:defRPr>
            </a:lvl1pPr>
          </a:lstStyle>
          <a:p>
            <a:r>
              <a:rPr lang="en-US"/>
              <a:t>Click to edit Master title style</a:t>
            </a:r>
            <a:endParaRPr lang="en-GB"/>
          </a:p>
        </p:txBody>
      </p:sp>
    </p:spTree>
    <p:extLst>
      <p:ext uri="{BB962C8B-B14F-4D97-AF65-F5344CB8AC3E}">
        <p14:creationId xmlns:p14="http://schemas.microsoft.com/office/powerpoint/2010/main" val="5043632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Internal - Workforce slide">
    <p:spTree>
      <p:nvGrpSpPr>
        <p:cNvPr id="1" name=""/>
        <p:cNvGrpSpPr/>
        <p:nvPr/>
      </p:nvGrpSpPr>
      <p:grpSpPr>
        <a:xfrm>
          <a:off x="0" y="0"/>
          <a:ext cx="0" cy="0"/>
          <a:chOff x="0" y="0"/>
          <a:chExt cx="0" cy="0"/>
        </a:xfrm>
      </p:grpSpPr>
      <p:cxnSp>
        <p:nvCxnSpPr>
          <p:cNvPr id="9" name="Straight Connector 8"/>
          <p:cNvCxnSpPr/>
          <p:nvPr userDrawn="1"/>
        </p:nvCxnSpPr>
        <p:spPr>
          <a:xfrm>
            <a:off x="0" y="9139944"/>
            <a:ext cx="18288000" cy="0"/>
          </a:xfrm>
          <a:prstGeom prst="line">
            <a:avLst/>
          </a:prstGeom>
          <a:ln w="38100">
            <a:solidFill>
              <a:srgbClr val="56008C"/>
            </a:solidFill>
          </a:ln>
        </p:spPr>
        <p:style>
          <a:lnRef idx="1">
            <a:schemeClr val="accent1"/>
          </a:lnRef>
          <a:fillRef idx="0">
            <a:schemeClr val="accent1"/>
          </a:fillRef>
          <a:effectRef idx="0">
            <a:schemeClr val="accent1"/>
          </a:effectRef>
          <a:fontRef idx="minor">
            <a:schemeClr val="tx1"/>
          </a:fontRef>
        </p:style>
      </p:cxnSp>
      <p:sp>
        <p:nvSpPr>
          <p:cNvPr id="8" name="Title 1"/>
          <p:cNvSpPr>
            <a:spLocks noGrp="1"/>
          </p:cNvSpPr>
          <p:nvPr>
            <p:ph type="ctrTitle"/>
          </p:nvPr>
        </p:nvSpPr>
        <p:spPr>
          <a:xfrm>
            <a:off x="818147" y="2119164"/>
            <a:ext cx="16751997" cy="6912768"/>
          </a:xfrm>
        </p:spPr>
        <p:txBody>
          <a:bodyPr anchor="t" anchorCtr="0">
            <a:normAutofit/>
          </a:bodyPr>
          <a:lstStyle>
            <a:lvl1pPr algn="l">
              <a:defRPr sz="4200">
                <a:latin typeface="Arial" pitchFamily="34" charset="0"/>
                <a:cs typeface="Arial" pitchFamily="34" charset="0"/>
              </a:defRPr>
            </a:lvl1pPr>
          </a:lstStyle>
          <a:p>
            <a:r>
              <a:rPr lang="en-US"/>
              <a:t>Click to edit Master title style</a:t>
            </a:r>
            <a:endParaRPr lang="en-GB"/>
          </a:p>
        </p:txBody>
      </p:sp>
      <p:sp>
        <p:nvSpPr>
          <p:cNvPr id="10" name="Slide Number Placeholder 5"/>
          <p:cNvSpPr>
            <a:spLocks noGrp="1"/>
          </p:cNvSpPr>
          <p:nvPr>
            <p:ph type="sldNum" sz="quarter" idx="12"/>
          </p:nvPr>
        </p:nvSpPr>
        <p:spPr>
          <a:xfrm>
            <a:off x="9144000" y="9547096"/>
            <a:ext cx="810816" cy="547688"/>
          </a:xfrm>
        </p:spPr>
        <p:txBody>
          <a:bodyPr/>
          <a:lstStyle/>
          <a:p>
            <a:fld id="{E83DCA9C-FA30-4648-A492-4585E3027D27}" type="slidenum">
              <a:rPr lang="en-GB" smtClean="0"/>
              <a:t>‹#›</a:t>
            </a:fld>
            <a:endParaRPr lang="en-GB"/>
          </a:p>
        </p:txBody>
      </p:sp>
      <p:pic>
        <p:nvPicPr>
          <p:cNvPr id="11" name="Picture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4760624" y="9271478"/>
            <a:ext cx="2953536" cy="819146"/>
          </a:xfrm>
          <a:prstGeom prst="rect">
            <a:avLst/>
          </a:prstGeom>
        </p:spPr>
      </p:pic>
    </p:spTree>
    <p:extLst>
      <p:ext uri="{BB962C8B-B14F-4D97-AF65-F5344CB8AC3E}">
        <p14:creationId xmlns:p14="http://schemas.microsoft.com/office/powerpoint/2010/main" val="372286843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Internal - Workforce CA slide">
    <p:spTree>
      <p:nvGrpSpPr>
        <p:cNvPr id="1" name=""/>
        <p:cNvGrpSpPr/>
        <p:nvPr/>
      </p:nvGrpSpPr>
      <p:grpSpPr>
        <a:xfrm>
          <a:off x="0" y="0"/>
          <a:ext cx="0" cy="0"/>
          <a:chOff x="0" y="0"/>
          <a:chExt cx="0" cy="0"/>
        </a:xfrm>
      </p:grpSpPr>
      <p:cxnSp>
        <p:nvCxnSpPr>
          <p:cNvPr id="9" name="Straight Connector 8"/>
          <p:cNvCxnSpPr/>
          <p:nvPr userDrawn="1"/>
        </p:nvCxnSpPr>
        <p:spPr>
          <a:xfrm>
            <a:off x="0" y="9139944"/>
            <a:ext cx="18288000" cy="0"/>
          </a:xfrm>
          <a:prstGeom prst="line">
            <a:avLst/>
          </a:prstGeom>
          <a:ln w="38100">
            <a:solidFill>
              <a:srgbClr val="56008C"/>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91082" y="9178190"/>
            <a:ext cx="1474719" cy="1041908"/>
          </a:xfrm>
          <a:prstGeom prst="rect">
            <a:avLst/>
          </a:prstGeom>
        </p:spPr>
      </p:pic>
      <p:sp>
        <p:nvSpPr>
          <p:cNvPr id="8" name="Title 1"/>
          <p:cNvSpPr>
            <a:spLocks noGrp="1"/>
          </p:cNvSpPr>
          <p:nvPr>
            <p:ph type="ctrTitle"/>
          </p:nvPr>
        </p:nvSpPr>
        <p:spPr>
          <a:xfrm>
            <a:off x="818147" y="2119164"/>
            <a:ext cx="16751997" cy="6912768"/>
          </a:xfrm>
        </p:spPr>
        <p:txBody>
          <a:bodyPr anchor="t" anchorCtr="0">
            <a:normAutofit/>
          </a:bodyPr>
          <a:lstStyle>
            <a:lvl1pPr algn="l">
              <a:defRPr sz="4200">
                <a:latin typeface="Arial" pitchFamily="34" charset="0"/>
                <a:cs typeface="Arial" pitchFamily="34" charset="0"/>
              </a:defRPr>
            </a:lvl1pPr>
          </a:lstStyle>
          <a:p>
            <a:r>
              <a:rPr lang="en-US"/>
              <a:t>Click to edit Master title style</a:t>
            </a:r>
            <a:endParaRPr lang="en-GB"/>
          </a:p>
        </p:txBody>
      </p:sp>
      <p:sp>
        <p:nvSpPr>
          <p:cNvPr id="10" name="Slide Number Placeholder 5"/>
          <p:cNvSpPr>
            <a:spLocks noGrp="1"/>
          </p:cNvSpPr>
          <p:nvPr>
            <p:ph type="sldNum" sz="quarter" idx="12"/>
          </p:nvPr>
        </p:nvSpPr>
        <p:spPr>
          <a:xfrm>
            <a:off x="9144000" y="9547096"/>
            <a:ext cx="810816" cy="547688"/>
          </a:xfrm>
        </p:spPr>
        <p:txBody>
          <a:bodyPr/>
          <a:lstStyle/>
          <a:p>
            <a:fld id="{E83DCA9C-FA30-4648-A492-4585E3027D27}" type="slidenum">
              <a:rPr lang="en-GB" smtClean="0"/>
              <a:t>‹#›</a:t>
            </a:fld>
            <a:endParaRPr lang="en-GB"/>
          </a:p>
        </p:txBody>
      </p:sp>
      <p:pic>
        <p:nvPicPr>
          <p:cNvPr id="11" name="Picture 10"/>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4760624" y="9271478"/>
            <a:ext cx="2953536" cy="819146"/>
          </a:xfrm>
          <a:prstGeom prst="rect">
            <a:avLst/>
          </a:prstGeom>
        </p:spPr>
      </p:pic>
    </p:spTree>
    <p:extLst>
      <p:ext uri="{BB962C8B-B14F-4D97-AF65-F5344CB8AC3E}">
        <p14:creationId xmlns:p14="http://schemas.microsoft.com/office/powerpoint/2010/main" val="185675820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Slide Number"/>
          <p:cNvSpPr txBox="1">
            <a:spLocks/>
          </p:cNvSpPr>
          <p:nvPr userDrawn="1"/>
        </p:nvSpPr>
        <p:spPr>
          <a:xfrm>
            <a:off x="17543043" y="9893375"/>
            <a:ext cx="250068" cy="253916"/>
          </a:xfrm>
          <a:prstGeom prst="rect">
            <a:avLst/>
          </a:prstGeom>
        </p:spPr>
        <p:txBody>
          <a:bodyPr vert="horz" wrap="none" lIns="0" tIns="0" rIns="0" bIns="0" rtlCol="0" anchor="ctr">
            <a:spAutoFit/>
          </a:bodyPr>
          <a:lstStyle>
            <a:defPPr>
              <a:defRPr lang="en-US"/>
            </a:defPPr>
            <a:lvl1pPr>
              <a:defRPr sz="1000" baseline="0">
                <a:latin typeface="+mn-lt"/>
              </a:defRPr>
            </a:lvl1pPr>
          </a:lstStyle>
          <a:p>
            <a:pPr algn="r"/>
            <a:fld id="{42C328C1-A84F-4A39-A664-DBA00541A8C6}" type="slidenum">
              <a:rPr lang="en-US" sz="1650" smtClean="0">
                <a:solidFill>
                  <a:srgbClr val="000000"/>
                </a:solidFill>
              </a:rPr>
              <a:pPr algn="r"/>
              <a:t>‹#›</a:t>
            </a:fld>
            <a:endParaRPr lang="en-US" sz="1650">
              <a:solidFill>
                <a:srgbClr val="000000"/>
              </a:solidFill>
            </a:endParaRPr>
          </a:p>
        </p:txBody>
      </p:sp>
    </p:spTree>
    <p:extLst>
      <p:ext uri="{BB962C8B-B14F-4D97-AF65-F5344CB8AC3E}">
        <p14:creationId xmlns:p14="http://schemas.microsoft.com/office/powerpoint/2010/main" val="276230674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a:xfrm>
            <a:off x="914400" y="9534529"/>
            <a:ext cx="4267200" cy="547688"/>
          </a:xfrm>
          <a:prstGeom prst="rect">
            <a:avLst/>
          </a:prstGeom>
        </p:spPr>
        <p:txBody>
          <a:bodyPr/>
          <a:lstStyle/>
          <a:p>
            <a:fld id="{3237770C-4869-0043-9A27-4DD07DBFD390}" type="datetimeFigureOut">
              <a:rPr lang="en-US" smtClean="0"/>
              <a:t>4/30/2025</a:t>
            </a:fld>
            <a:endParaRPr lang="en-US"/>
          </a:p>
        </p:txBody>
      </p:sp>
      <p:sp>
        <p:nvSpPr>
          <p:cNvPr id="5" name="Footer Placeholder 4"/>
          <p:cNvSpPr>
            <a:spLocks noGrp="1"/>
          </p:cNvSpPr>
          <p:nvPr>
            <p:ph type="ftr" sz="quarter" idx="11"/>
          </p:nvPr>
        </p:nvSpPr>
        <p:spPr>
          <a:xfrm>
            <a:off x="6248400" y="9534529"/>
            <a:ext cx="5791200" cy="547688"/>
          </a:xfrm>
          <a:prstGeom prst="rect">
            <a:avLst/>
          </a:prstGeom>
        </p:spPr>
        <p:txBody>
          <a:bodyPr/>
          <a:lstStyle/>
          <a:p>
            <a:endParaRPr lang="en-US"/>
          </a:p>
        </p:txBody>
      </p:sp>
      <p:sp>
        <p:nvSpPr>
          <p:cNvPr id="6" name="Slide Number Placeholder 5"/>
          <p:cNvSpPr>
            <a:spLocks noGrp="1"/>
          </p:cNvSpPr>
          <p:nvPr>
            <p:ph type="sldNum" sz="quarter" idx="12"/>
          </p:nvPr>
        </p:nvSpPr>
        <p:spPr>
          <a:xfrm>
            <a:off x="13106400" y="9534529"/>
            <a:ext cx="4267200" cy="547688"/>
          </a:xfrm>
          <a:prstGeom prst="rect">
            <a:avLst/>
          </a:prstGeom>
        </p:spPr>
        <p:txBody>
          <a:bodyPr/>
          <a:lstStyle/>
          <a:p>
            <a:fld id="{3A41BF39-D1D8-2549-96B9-1D729D2FA42C}" type="slidenum">
              <a:rPr lang="en-US" smtClean="0"/>
              <a:t>‹#›</a:t>
            </a:fld>
            <a:endParaRPr lang="en-US"/>
          </a:p>
        </p:txBody>
      </p:sp>
      <p:pic>
        <p:nvPicPr>
          <p:cNvPr id="11" name="Picture 2">
            <a:extLst>
              <a:ext uri="{FF2B5EF4-FFF2-40B4-BE49-F238E27FC236}">
                <a16:creationId xmlns:a16="http://schemas.microsoft.com/office/drawing/2014/main" id="{BD321240-BD5F-6AEC-EC7C-5ED03BAB9FAA}"/>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355112" y="291836"/>
            <a:ext cx="4460472" cy="151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4" descr="my care, my way logo">
            <a:extLst>
              <a:ext uri="{FF2B5EF4-FFF2-40B4-BE49-F238E27FC236}">
                <a16:creationId xmlns:a16="http://schemas.microsoft.com/office/drawing/2014/main" id="{E36F4245-2D47-931D-832E-227877D973B9}"/>
              </a:ext>
            </a:extLst>
          </p:cNvPr>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7601872" y="327405"/>
            <a:ext cx="3043238" cy="142875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a:extLst>
              <a:ext uri="{FF2B5EF4-FFF2-40B4-BE49-F238E27FC236}">
                <a16:creationId xmlns:a16="http://schemas.microsoft.com/office/drawing/2014/main" id="{266C5F53-5B30-E7FB-1E20-1AB70E679D41}"/>
              </a:ext>
            </a:extLst>
          </p:cNvPr>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12976556" y="472470"/>
            <a:ext cx="4220204" cy="16001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371477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914400" y="9534529"/>
            <a:ext cx="4267200" cy="547688"/>
          </a:xfrm>
          <a:prstGeom prst="rect">
            <a:avLst/>
          </a:prstGeom>
        </p:spPr>
        <p:txBody>
          <a:bodyPr/>
          <a:lstStyle>
            <a:lvl1pPr fontAlgn="auto">
              <a:spcBef>
                <a:spcPts val="0"/>
              </a:spcBef>
              <a:spcAft>
                <a:spcPts val="0"/>
              </a:spcAft>
              <a:defRPr>
                <a:latin typeface="+mn-lt"/>
                <a:cs typeface="+mn-cs"/>
              </a:defRPr>
            </a:lvl1pPr>
          </a:lstStyle>
          <a:p>
            <a:pPr>
              <a:defRPr/>
            </a:pPr>
            <a:endParaRPr lang="en-GB">
              <a:solidFill>
                <a:prstClr val="black"/>
              </a:solidFill>
            </a:endParaRPr>
          </a:p>
        </p:txBody>
      </p:sp>
      <p:sp>
        <p:nvSpPr>
          <p:cNvPr id="3" name="Footer Placeholder 2"/>
          <p:cNvSpPr>
            <a:spLocks noGrp="1"/>
          </p:cNvSpPr>
          <p:nvPr>
            <p:ph type="ftr" sz="quarter" idx="11"/>
          </p:nvPr>
        </p:nvSpPr>
        <p:spPr>
          <a:xfrm>
            <a:off x="6248400" y="9534529"/>
            <a:ext cx="5791200" cy="547688"/>
          </a:xfrm>
          <a:prstGeom prst="rect">
            <a:avLst/>
          </a:prstGeom>
        </p:spPr>
        <p:txBody>
          <a:bodyPr/>
          <a:lstStyle>
            <a:lvl1pPr fontAlgn="auto">
              <a:spcBef>
                <a:spcPts val="0"/>
              </a:spcBef>
              <a:spcAft>
                <a:spcPts val="0"/>
              </a:spcAft>
              <a:defRPr>
                <a:latin typeface="+mn-lt"/>
                <a:cs typeface="+mn-cs"/>
              </a:defRPr>
            </a:lvl1pPr>
          </a:lstStyle>
          <a:p>
            <a:pPr>
              <a:defRPr/>
            </a:pPr>
            <a:endParaRPr lang="en-GB">
              <a:solidFill>
                <a:prstClr val="black"/>
              </a:solidFill>
            </a:endParaRPr>
          </a:p>
        </p:txBody>
      </p:sp>
      <p:sp>
        <p:nvSpPr>
          <p:cNvPr id="4" name="Slide Number Placeholder 3"/>
          <p:cNvSpPr>
            <a:spLocks noGrp="1"/>
          </p:cNvSpPr>
          <p:nvPr>
            <p:ph type="sldNum" sz="quarter" idx="12"/>
          </p:nvPr>
        </p:nvSpPr>
        <p:spPr/>
        <p:txBody>
          <a:bodyPr/>
          <a:lstStyle>
            <a:lvl1pPr>
              <a:defRPr/>
            </a:lvl1pPr>
          </a:lstStyle>
          <a:p>
            <a:pPr>
              <a:defRPr/>
            </a:pPr>
            <a:fld id="{6015FD6F-2D7F-4562-8DD7-F40EFE6BD3F4}" type="slidenum">
              <a:rPr lang="en-GB"/>
              <a:pPr>
                <a:defRPr/>
              </a:pPr>
              <a:t>‹#›</a:t>
            </a:fld>
            <a:endParaRPr lang="en-GB"/>
          </a:p>
        </p:txBody>
      </p:sp>
    </p:spTree>
    <p:extLst>
      <p:ext uri="{BB962C8B-B14F-4D97-AF65-F5344CB8AC3E}">
        <p14:creationId xmlns:p14="http://schemas.microsoft.com/office/powerpoint/2010/main" val="240020947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E41768-F338-4A1B-9363-C206F2794BA6}"/>
              </a:ext>
            </a:extLst>
          </p:cNvPr>
          <p:cNvSpPr>
            <a:spLocks noGrp="1"/>
          </p:cNvSpPr>
          <p:nvPr>
            <p:ph type="title"/>
          </p:nvPr>
        </p:nvSpPr>
        <p:spPr>
          <a:xfrm>
            <a:off x="1259682" y="547688"/>
            <a:ext cx="15773400" cy="1988345"/>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698558E-3256-4A0F-9CB0-24F24624D6CB}"/>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a:extLst>
              <a:ext uri="{FF2B5EF4-FFF2-40B4-BE49-F238E27FC236}">
                <a16:creationId xmlns:a16="http://schemas.microsoft.com/office/drawing/2014/main" id="{325F19E7-C494-40EB-BDE1-CE9CC9C62FDC}"/>
              </a:ext>
            </a:extLst>
          </p:cNvPr>
          <p:cNvSpPr>
            <a:spLocks noGrp="1"/>
          </p:cNvSpPr>
          <p:nvPr>
            <p:ph sz="half" idx="2"/>
          </p:nvPr>
        </p:nvSpPr>
        <p:spPr>
          <a:xfrm>
            <a:off x="1259683" y="3757613"/>
            <a:ext cx="7736681"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D65695D2-7801-4B27-A806-FE50507ACD32}"/>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a:extLst>
              <a:ext uri="{FF2B5EF4-FFF2-40B4-BE49-F238E27FC236}">
                <a16:creationId xmlns:a16="http://schemas.microsoft.com/office/drawing/2014/main" id="{B3EB4DA7-CA0B-41BF-8329-7DD95D552481}"/>
              </a:ext>
            </a:extLst>
          </p:cNvPr>
          <p:cNvSpPr>
            <a:spLocks noGrp="1"/>
          </p:cNvSpPr>
          <p:nvPr>
            <p:ph sz="quarter" idx="4"/>
          </p:nvPr>
        </p:nvSpPr>
        <p:spPr>
          <a:xfrm>
            <a:off x="9258300"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029626AD-710F-4071-A1D6-6E47B8F14F73}"/>
              </a:ext>
            </a:extLst>
          </p:cNvPr>
          <p:cNvSpPr>
            <a:spLocks noGrp="1"/>
          </p:cNvSpPr>
          <p:nvPr>
            <p:ph type="dt" sz="half" idx="10"/>
          </p:nvPr>
        </p:nvSpPr>
        <p:spPr/>
        <p:txBody>
          <a:bodyPr/>
          <a:lstStyle/>
          <a:p>
            <a:fld id="{FFC55CDC-10FD-44EE-9242-96D56B546429}" type="datetimeFigureOut">
              <a:rPr lang="en-GB" smtClean="0"/>
              <a:t>30/04/2025</a:t>
            </a:fld>
            <a:endParaRPr lang="en-GB"/>
          </a:p>
        </p:txBody>
      </p:sp>
      <p:sp>
        <p:nvSpPr>
          <p:cNvPr id="8" name="Footer Placeholder 7">
            <a:extLst>
              <a:ext uri="{FF2B5EF4-FFF2-40B4-BE49-F238E27FC236}">
                <a16:creationId xmlns:a16="http://schemas.microsoft.com/office/drawing/2014/main" id="{7A8C9F4D-802A-4416-AB73-E3642A215EC9}"/>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4AE21424-1C3F-4967-9B33-A4324020D350}"/>
              </a:ext>
            </a:extLst>
          </p:cNvPr>
          <p:cNvSpPr>
            <a:spLocks noGrp="1"/>
          </p:cNvSpPr>
          <p:nvPr>
            <p:ph type="sldNum" sz="quarter" idx="12"/>
          </p:nvPr>
        </p:nvSpPr>
        <p:spPr/>
        <p:txBody>
          <a:bodyPr/>
          <a:lstStyle/>
          <a:p>
            <a:fld id="{ED1F4E87-B0C3-4EC0-961B-385D7880F87A}" type="slidenum">
              <a:rPr lang="en-GB" smtClean="0"/>
              <a:t>‹#›</a:t>
            </a:fld>
            <a:endParaRPr lang="en-GB"/>
          </a:p>
        </p:txBody>
      </p:sp>
      <p:pic>
        <p:nvPicPr>
          <p:cNvPr id="10" name="Picture 2">
            <a:extLst>
              <a:ext uri="{FF2B5EF4-FFF2-40B4-BE49-F238E27FC236}">
                <a16:creationId xmlns:a16="http://schemas.microsoft.com/office/drawing/2014/main" id="{043F5EDD-F790-F394-94C1-A13E6748A834}"/>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355112" y="291836"/>
            <a:ext cx="4460472" cy="151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4" descr="my care, my way logo">
            <a:extLst>
              <a:ext uri="{FF2B5EF4-FFF2-40B4-BE49-F238E27FC236}">
                <a16:creationId xmlns:a16="http://schemas.microsoft.com/office/drawing/2014/main" id="{3B30C13B-DB9E-4972-6D0E-9C90D31FC963}"/>
              </a:ext>
            </a:extLst>
          </p:cNvPr>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7601872" y="327405"/>
            <a:ext cx="3043238" cy="142875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a:extLst>
              <a:ext uri="{FF2B5EF4-FFF2-40B4-BE49-F238E27FC236}">
                <a16:creationId xmlns:a16="http://schemas.microsoft.com/office/drawing/2014/main" id="{0A398DB4-6986-84A0-F2AF-CB7E714D8A6F}"/>
              </a:ext>
            </a:extLst>
          </p:cNvPr>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12976556" y="472470"/>
            <a:ext cx="4220204" cy="16001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45862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4/30/2025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4/30/2025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4/30/2025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4/30/2025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411957"/>
            <a:ext cx="16459200" cy="17145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914400" y="2400310"/>
            <a:ext cx="16459200" cy="678894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914400" y="9534559"/>
            <a:ext cx="42672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endParaRPr lang="en-GB"/>
          </a:p>
        </p:txBody>
      </p:sp>
      <p:sp>
        <p:nvSpPr>
          <p:cNvPr id="5" name="Footer Placeholder 4"/>
          <p:cNvSpPr>
            <a:spLocks noGrp="1"/>
          </p:cNvSpPr>
          <p:nvPr>
            <p:ph type="ftr" sz="quarter" idx="3"/>
          </p:nvPr>
        </p:nvSpPr>
        <p:spPr>
          <a:xfrm>
            <a:off x="6248400" y="9534559"/>
            <a:ext cx="5791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13106400" y="9534559"/>
            <a:ext cx="42672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A35ED499-0348-4CEE-B142-08422DCEE97C}" type="slidenum">
              <a:rPr lang="en-GB" smtClean="0"/>
              <a:t>‹#›</a:t>
            </a:fld>
            <a:endParaRPr lang="en-GB"/>
          </a:p>
        </p:txBody>
      </p:sp>
    </p:spTree>
    <p:extLst>
      <p:ext uri="{BB962C8B-B14F-4D97-AF65-F5344CB8AC3E}">
        <p14:creationId xmlns:p14="http://schemas.microsoft.com/office/powerpoint/2010/main" val="146868799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Lst>
  <p:hf hdr="0" ftr="0" dt="0"/>
  <p:txStyles>
    <p:titleStyle>
      <a:lvl1pPr algn="ctr" defTabSz="1371600" rtl="0" eaLnBrk="1" latinLnBrk="0" hangingPunct="1">
        <a:spcBef>
          <a:spcPct val="0"/>
        </a:spcBef>
        <a:buNone/>
        <a:defRPr sz="6600" kern="1200">
          <a:solidFill>
            <a:schemeClr val="tx1"/>
          </a:solidFill>
          <a:latin typeface="+mj-lt"/>
          <a:ea typeface="+mj-ea"/>
          <a:cs typeface="+mj-cs"/>
        </a:defRPr>
      </a:lvl1pPr>
    </p:titleStyle>
    <p:bodyStyle>
      <a:lvl1pPr marL="514350" indent="-514350" algn="l" defTabSz="1371600" rtl="0" eaLnBrk="1" latinLnBrk="0" hangingPunct="1">
        <a:spcBef>
          <a:spcPct val="20000"/>
        </a:spcBef>
        <a:buFont typeface="Arial" pitchFamily="34" charset="0"/>
        <a:buChar char="•"/>
        <a:defRPr sz="4800" kern="1200">
          <a:solidFill>
            <a:schemeClr val="tx1"/>
          </a:solidFill>
          <a:latin typeface="+mn-lt"/>
          <a:ea typeface="+mn-ea"/>
          <a:cs typeface="+mn-cs"/>
        </a:defRPr>
      </a:lvl1pPr>
      <a:lvl2pPr marL="1114425" indent="-428625" algn="l" defTabSz="1371600" rtl="0" eaLnBrk="1" latinLnBrk="0" hangingPunct="1">
        <a:spcBef>
          <a:spcPct val="20000"/>
        </a:spcBef>
        <a:buFont typeface="Arial" pitchFamily="34" charset="0"/>
        <a:buChar char="–"/>
        <a:defRPr sz="4200" kern="1200">
          <a:solidFill>
            <a:schemeClr val="tx1"/>
          </a:solidFill>
          <a:latin typeface="+mn-lt"/>
          <a:ea typeface="+mn-ea"/>
          <a:cs typeface="+mn-cs"/>
        </a:defRPr>
      </a:lvl2pPr>
      <a:lvl3pPr marL="1714500" indent="-342900" algn="l" defTabSz="1371600" rtl="0" eaLnBrk="1" latinLnBrk="0" hangingPunct="1">
        <a:spcBef>
          <a:spcPct val="20000"/>
        </a:spcBef>
        <a:buFont typeface="Arial" pitchFamily="34" charset="0"/>
        <a:buChar char="•"/>
        <a:defRPr sz="3600" kern="1200">
          <a:solidFill>
            <a:schemeClr val="tx1"/>
          </a:solidFill>
          <a:latin typeface="+mn-lt"/>
          <a:ea typeface="+mn-ea"/>
          <a:cs typeface="+mn-cs"/>
        </a:defRPr>
      </a:lvl3pPr>
      <a:lvl4pPr marL="24003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4pPr>
      <a:lvl5pPr marL="30861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5pPr>
      <a:lvl6pPr marL="37719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6pPr>
      <a:lvl7pPr marL="44577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7pPr>
      <a:lvl8pPr marL="51435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8pPr>
      <a:lvl9pPr marL="58293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0.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chart" Target="../charts/chart6.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chart" Target="../charts/chart5.xml"/><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chart" Target="../charts/chart4.xml"/><Relationship Id="rId5" Type="http://schemas.openxmlformats.org/officeDocument/2006/relationships/image" Target="../media/image14.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5F5F6"/>
        </a:solidFill>
        <a:effectLst/>
      </p:bgPr>
    </p:bg>
    <p:spTree>
      <p:nvGrpSpPr>
        <p:cNvPr id="1" name=""/>
        <p:cNvGrpSpPr/>
        <p:nvPr/>
      </p:nvGrpSpPr>
      <p:grpSpPr>
        <a:xfrm>
          <a:off x="0" y="0"/>
          <a:ext cx="0" cy="0"/>
          <a:chOff x="0" y="0"/>
          <a:chExt cx="0" cy="0"/>
        </a:xfrm>
      </p:grpSpPr>
      <p:grpSp>
        <p:nvGrpSpPr>
          <p:cNvPr id="2" name="Group 2"/>
          <p:cNvGrpSpPr/>
          <p:nvPr/>
        </p:nvGrpSpPr>
        <p:grpSpPr>
          <a:xfrm>
            <a:off x="9950674" y="-244482"/>
            <a:ext cx="8370924" cy="10573870"/>
            <a:chOff x="0" y="0"/>
            <a:chExt cx="1009353" cy="1274980"/>
          </a:xfrm>
        </p:grpSpPr>
        <p:sp>
          <p:nvSpPr>
            <p:cNvPr id="3" name="Freeform 3"/>
            <p:cNvSpPr/>
            <p:nvPr/>
          </p:nvSpPr>
          <p:spPr>
            <a:xfrm rot="-30000">
              <a:off x="-5544" y="-4380"/>
              <a:ext cx="1020440" cy="1283740"/>
            </a:xfrm>
            <a:custGeom>
              <a:avLst/>
              <a:gdLst/>
              <a:ahLst/>
              <a:cxnLst/>
              <a:rect l="l" t="t" r="r" b="b"/>
              <a:pathLst>
                <a:path w="1020440" h="1283740">
                  <a:moveTo>
                    <a:pt x="11126" y="0"/>
                  </a:moveTo>
                  <a:lnTo>
                    <a:pt x="1020441" y="8808"/>
                  </a:lnTo>
                  <a:lnTo>
                    <a:pt x="1009314" y="1283740"/>
                  </a:lnTo>
                  <a:lnTo>
                    <a:pt x="0" y="1274932"/>
                  </a:lnTo>
                  <a:close/>
                </a:path>
              </a:pathLst>
            </a:custGeom>
            <a:blipFill>
              <a:blip r:embed="rId2"/>
              <a:stretch>
                <a:fillRect l="-4212" t="-14590" r="-1250" b="-14134"/>
              </a:stretch>
            </a:blipFill>
          </p:spPr>
          <p:txBody>
            <a:bodyPr/>
            <a:lstStyle/>
            <a:p>
              <a:endParaRPr lang="en-GB" noProof="0"/>
            </a:p>
          </p:txBody>
        </p:sp>
      </p:grpSp>
      <p:sp>
        <p:nvSpPr>
          <p:cNvPr id="4" name="Freeform 4"/>
          <p:cNvSpPr/>
          <p:nvPr/>
        </p:nvSpPr>
        <p:spPr>
          <a:xfrm rot="-5400000">
            <a:off x="6999776" y="4773168"/>
            <a:ext cx="8229600" cy="740664"/>
          </a:xfrm>
          <a:custGeom>
            <a:avLst/>
            <a:gdLst/>
            <a:ahLst/>
            <a:cxnLst/>
            <a:rect l="l" t="t" r="r" b="b"/>
            <a:pathLst>
              <a:path w="8229600" h="740664">
                <a:moveTo>
                  <a:pt x="0" y="0"/>
                </a:moveTo>
                <a:lnTo>
                  <a:pt x="8229600" y="0"/>
                </a:lnTo>
                <a:lnTo>
                  <a:pt x="8229600" y="740664"/>
                </a:lnTo>
                <a:lnTo>
                  <a:pt x="0" y="740664"/>
                </a:lnTo>
                <a:lnTo>
                  <a:pt x="0" y="0"/>
                </a:lnTo>
                <a:close/>
              </a:path>
            </a:pathLst>
          </a:custGeom>
          <a:blipFill>
            <a:blip r:embed="rId3">
              <a:alphaModFix amt="50000"/>
            </a:blip>
            <a:stretch>
              <a:fillRect/>
            </a:stretch>
          </a:blipFill>
        </p:spPr>
        <p:txBody>
          <a:bodyPr/>
          <a:lstStyle/>
          <a:p>
            <a:endParaRPr lang="en-GB" noProof="0"/>
          </a:p>
        </p:txBody>
      </p:sp>
      <p:grpSp>
        <p:nvGrpSpPr>
          <p:cNvPr id="5" name="Group 5"/>
          <p:cNvGrpSpPr/>
          <p:nvPr/>
        </p:nvGrpSpPr>
        <p:grpSpPr>
          <a:xfrm rot="435904">
            <a:off x="10516974" y="-579439"/>
            <a:ext cx="395540" cy="11186635"/>
            <a:chOff x="0" y="0"/>
            <a:chExt cx="104175" cy="2946274"/>
          </a:xfrm>
        </p:grpSpPr>
        <p:sp>
          <p:nvSpPr>
            <p:cNvPr id="6" name="Freeform 6"/>
            <p:cNvSpPr/>
            <p:nvPr/>
          </p:nvSpPr>
          <p:spPr>
            <a:xfrm>
              <a:off x="0" y="0"/>
              <a:ext cx="104175" cy="2946274"/>
            </a:xfrm>
            <a:custGeom>
              <a:avLst/>
              <a:gdLst/>
              <a:ahLst/>
              <a:cxnLst/>
              <a:rect l="l" t="t" r="r" b="b"/>
              <a:pathLst>
                <a:path w="104175" h="2946274">
                  <a:moveTo>
                    <a:pt x="0" y="0"/>
                  </a:moveTo>
                  <a:lnTo>
                    <a:pt x="104175" y="0"/>
                  </a:lnTo>
                  <a:lnTo>
                    <a:pt x="104175" y="2946274"/>
                  </a:lnTo>
                  <a:lnTo>
                    <a:pt x="0" y="2946274"/>
                  </a:lnTo>
                  <a:close/>
                </a:path>
              </a:pathLst>
            </a:custGeom>
            <a:solidFill>
              <a:srgbClr val="008082">
                <a:alpha val="60784"/>
              </a:srgbClr>
            </a:solidFill>
          </p:spPr>
          <p:txBody>
            <a:bodyPr/>
            <a:lstStyle/>
            <a:p>
              <a:endParaRPr lang="en-GB" noProof="0"/>
            </a:p>
          </p:txBody>
        </p:sp>
        <p:sp>
          <p:nvSpPr>
            <p:cNvPr id="7" name="TextBox 7"/>
            <p:cNvSpPr txBox="1"/>
            <p:nvPr/>
          </p:nvSpPr>
          <p:spPr>
            <a:xfrm>
              <a:off x="0" y="-38100"/>
              <a:ext cx="104175" cy="2984374"/>
            </a:xfrm>
            <a:prstGeom prst="rect">
              <a:avLst/>
            </a:prstGeom>
          </p:spPr>
          <p:txBody>
            <a:bodyPr lIns="50800" tIns="50800" rIns="50800" bIns="50800" rtlCol="0" anchor="ctr"/>
            <a:lstStyle/>
            <a:p>
              <a:pPr algn="ctr">
                <a:lnSpc>
                  <a:spcPts val="2940"/>
                </a:lnSpc>
              </a:pPr>
              <a:endParaRPr lang="en-GB" noProof="0"/>
            </a:p>
          </p:txBody>
        </p:sp>
      </p:grpSp>
      <p:grpSp>
        <p:nvGrpSpPr>
          <p:cNvPr id="8" name="Group 8"/>
          <p:cNvGrpSpPr/>
          <p:nvPr/>
        </p:nvGrpSpPr>
        <p:grpSpPr>
          <a:xfrm rot="4261371">
            <a:off x="13746327" y="4411347"/>
            <a:ext cx="3033287" cy="11246091"/>
            <a:chOff x="0" y="0"/>
            <a:chExt cx="798890" cy="2961934"/>
          </a:xfrm>
        </p:grpSpPr>
        <p:sp>
          <p:nvSpPr>
            <p:cNvPr id="9" name="Freeform 9"/>
            <p:cNvSpPr/>
            <p:nvPr/>
          </p:nvSpPr>
          <p:spPr>
            <a:xfrm>
              <a:off x="0" y="0"/>
              <a:ext cx="798890" cy="2961934"/>
            </a:xfrm>
            <a:custGeom>
              <a:avLst/>
              <a:gdLst/>
              <a:ahLst/>
              <a:cxnLst/>
              <a:rect l="l" t="t" r="r" b="b"/>
              <a:pathLst>
                <a:path w="798890" h="2961934">
                  <a:moveTo>
                    <a:pt x="0" y="0"/>
                  </a:moveTo>
                  <a:lnTo>
                    <a:pt x="798890" y="0"/>
                  </a:lnTo>
                  <a:lnTo>
                    <a:pt x="798890" y="2961934"/>
                  </a:lnTo>
                  <a:lnTo>
                    <a:pt x="0" y="2961934"/>
                  </a:lnTo>
                  <a:close/>
                </a:path>
              </a:pathLst>
            </a:custGeom>
            <a:solidFill>
              <a:srgbClr val="F5F5F6"/>
            </a:solidFill>
          </p:spPr>
          <p:txBody>
            <a:bodyPr/>
            <a:lstStyle/>
            <a:p>
              <a:endParaRPr lang="en-GB" noProof="0"/>
            </a:p>
          </p:txBody>
        </p:sp>
        <p:sp>
          <p:nvSpPr>
            <p:cNvPr id="10" name="TextBox 10"/>
            <p:cNvSpPr txBox="1"/>
            <p:nvPr/>
          </p:nvSpPr>
          <p:spPr>
            <a:xfrm>
              <a:off x="0" y="-38100"/>
              <a:ext cx="798890" cy="3000034"/>
            </a:xfrm>
            <a:prstGeom prst="rect">
              <a:avLst/>
            </a:prstGeom>
          </p:spPr>
          <p:txBody>
            <a:bodyPr lIns="50800" tIns="50800" rIns="50800" bIns="50800" rtlCol="0" anchor="ctr"/>
            <a:lstStyle/>
            <a:p>
              <a:pPr algn="ctr">
                <a:lnSpc>
                  <a:spcPts val="2940"/>
                </a:lnSpc>
              </a:pPr>
              <a:endParaRPr lang="en-GB" noProof="0"/>
            </a:p>
          </p:txBody>
        </p:sp>
      </p:grpSp>
      <p:sp>
        <p:nvSpPr>
          <p:cNvPr id="14" name="AutoShape 14"/>
          <p:cNvSpPr/>
          <p:nvPr/>
        </p:nvSpPr>
        <p:spPr>
          <a:xfrm>
            <a:off x="16585669" y="8790281"/>
            <a:ext cx="411224" cy="0"/>
          </a:xfrm>
          <a:prstGeom prst="line">
            <a:avLst/>
          </a:prstGeom>
          <a:ln w="38100" cap="flat">
            <a:solidFill>
              <a:srgbClr val="F5F5F6"/>
            </a:solidFill>
            <a:prstDash val="solid"/>
            <a:headEnd type="none" w="sm" len="sm"/>
            <a:tailEnd type="arrow" w="med" len="sm"/>
          </a:ln>
        </p:spPr>
        <p:txBody>
          <a:bodyPr/>
          <a:lstStyle/>
          <a:p>
            <a:endParaRPr lang="en-GB" noProof="0"/>
          </a:p>
        </p:txBody>
      </p:sp>
      <p:grpSp>
        <p:nvGrpSpPr>
          <p:cNvPr id="15" name="Group 15"/>
          <p:cNvGrpSpPr/>
          <p:nvPr/>
        </p:nvGrpSpPr>
        <p:grpSpPr>
          <a:xfrm>
            <a:off x="1028700" y="6200572"/>
            <a:ext cx="181776" cy="1345421"/>
            <a:chOff x="0" y="0"/>
            <a:chExt cx="47875" cy="354349"/>
          </a:xfrm>
        </p:grpSpPr>
        <p:sp>
          <p:nvSpPr>
            <p:cNvPr id="16" name="Freeform 16"/>
            <p:cNvSpPr/>
            <p:nvPr/>
          </p:nvSpPr>
          <p:spPr>
            <a:xfrm>
              <a:off x="0" y="0"/>
              <a:ext cx="47875" cy="354349"/>
            </a:xfrm>
            <a:custGeom>
              <a:avLst/>
              <a:gdLst/>
              <a:ahLst/>
              <a:cxnLst/>
              <a:rect l="l" t="t" r="r" b="b"/>
              <a:pathLst>
                <a:path w="47875" h="354349">
                  <a:moveTo>
                    <a:pt x="0" y="0"/>
                  </a:moveTo>
                  <a:lnTo>
                    <a:pt x="47875" y="0"/>
                  </a:lnTo>
                  <a:lnTo>
                    <a:pt x="47875" y="354349"/>
                  </a:lnTo>
                  <a:lnTo>
                    <a:pt x="0" y="354349"/>
                  </a:lnTo>
                  <a:close/>
                </a:path>
              </a:pathLst>
            </a:custGeom>
            <a:solidFill>
              <a:srgbClr val="008082"/>
            </a:solidFill>
          </p:spPr>
          <p:txBody>
            <a:bodyPr/>
            <a:lstStyle/>
            <a:p>
              <a:endParaRPr lang="en-GB" noProof="0"/>
            </a:p>
          </p:txBody>
        </p:sp>
        <p:sp>
          <p:nvSpPr>
            <p:cNvPr id="17" name="TextBox 17"/>
            <p:cNvSpPr txBox="1"/>
            <p:nvPr/>
          </p:nvSpPr>
          <p:spPr>
            <a:xfrm>
              <a:off x="0" y="-38100"/>
              <a:ext cx="47875" cy="392449"/>
            </a:xfrm>
            <a:prstGeom prst="rect">
              <a:avLst/>
            </a:prstGeom>
          </p:spPr>
          <p:txBody>
            <a:bodyPr lIns="50800" tIns="50800" rIns="50800" bIns="50800" rtlCol="0" anchor="ctr"/>
            <a:lstStyle/>
            <a:p>
              <a:pPr algn="ctr">
                <a:lnSpc>
                  <a:spcPts val="2659"/>
                </a:lnSpc>
                <a:spcBef>
                  <a:spcPct val="0"/>
                </a:spcBef>
              </a:pPr>
              <a:endParaRPr lang="en-GB" noProof="0"/>
            </a:p>
          </p:txBody>
        </p:sp>
      </p:grpSp>
      <p:sp>
        <p:nvSpPr>
          <p:cNvPr id="18" name="Freeform 18"/>
          <p:cNvSpPr/>
          <p:nvPr/>
        </p:nvSpPr>
        <p:spPr>
          <a:xfrm>
            <a:off x="-208045" y="0"/>
            <a:ext cx="1855253" cy="2079774"/>
          </a:xfrm>
          <a:custGeom>
            <a:avLst/>
            <a:gdLst/>
            <a:ahLst/>
            <a:cxnLst/>
            <a:rect l="l" t="t" r="r" b="b"/>
            <a:pathLst>
              <a:path w="1855253" h="2079774">
                <a:moveTo>
                  <a:pt x="0" y="0"/>
                </a:moveTo>
                <a:lnTo>
                  <a:pt x="1855253" y="0"/>
                </a:lnTo>
                <a:lnTo>
                  <a:pt x="1855253" y="2079774"/>
                </a:lnTo>
                <a:lnTo>
                  <a:pt x="0" y="2079774"/>
                </a:lnTo>
                <a:lnTo>
                  <a:pt x="0" y="0"/>
                </a:lnTo>
                <a:close/>
              </a:path>
            </a:pathLst>
          </a:custGeom>
          <a:blipFill>
            <a:blip r:embed="rId4"/>
            <a:stretch>
              <a:fillRect/>
            </a:stretch>
          </a:blipFill>
        </p:spPr>
        <p:txBody>
          <a:bodyPr/>
          <a:lstStyle/>
          <a:p>
            <a:endParaRPr lang="en-GB" noProof="0"/>
          </a:p>
        </p:txBody>
      </p:sp>
      <p:grpSp>
        <p:nvGrpSpPr>
          <p:cNvPr id="19" name="Group 19"/>
          <p:cNvGrpSpPr/>
          <p:nvPr/>
        </p:nvGrpSpPr>
        <p:grpSpPr>
          <a:xfrm rot="4259615">
            <a:off x="14593646" y="3285216"/>
            <a:ext cx="357476" cy="10257676"/>
            <a:chOff x="0" y="0"/>
            <a:chExt cx="94150" cy="2701610"/>
          </a:xfrm>
        </p:grpSpPr>
        <p:sp>
          <p:nvSpPr>
            <p:cNvPr id="20" name="Freeform 20"/>
            <p:cNvSpPr/>
            <p:nvPr/>
          </p:nvSpPr>
          <p:spPr>
            <a:xfrm>
              <a:off x="0" y="0"/>
              <a:ext cx="94150" cy="2701610"/>
            </a:xfrm>
            <a:custGeom>
              <a:avLst/>
              <a:gdLst/>
              <a:ahLst/>
              <a:cxnLst/>
              <a:rect l="l" t="t" r="r" b="b"/>
              <a:pathLst>
                <a:path w="94150" h="2701610">
                  <a:moveTo>
                    <a:pt x="0" y="0"/>
                  </a:moveTo>
                  <a:lnTo>
                    <a:pt x="94150" y="0"/>
                  </a:lnTo>
                  <a:lnTo>
                    <a:pt x="94150" y="2701610"/>
                  </a:lnTo>
                  <a:lnTo>
                    <a:pt x="0" y="2701610"/>
                  </a:lnTo>
                  <a:close/>
                </a:path>
              </a:pathLst>
            </a:custGeom>
            <a:solidFill>
              <a:srgbClr val="008082">
                <a:alpha val="60784"/>
              </a:srgbClr>
            </a:solidFill>
          </p:spPr>
          <p:txBody>
            <a:bodyPr/>
            <a:lstStyle/>
            <a:p>
              <a:endParaRPr lang="en-GB" noProof="0"/>
            </a:p>
          </p:txBody>
        </p:sp>
        <p:sp>
          <p:nvSpPr>
            <p:cNvPr id="21" name="TextBox 21"/>
            <p:cNvSpPr txBox="1"/>
            <p:nvPr/>
          </p:nvSpPr>
          <p:spPr>
            <a:xfrm>
              <a:off x="0" y="-38100"/>
              <a:ext cx="94150" cy="2739710"/>
            </a:xfrm>
            <a:prstGeom prst="rect">
              <a:avLst/>
            </a:prstGeom>
          </p:spPr>
          <p:txBody>
            <a:bodyPr lIns="50800" tIns="50800" rIns="50800" bIns="50800" rtlCol="0" anchor="ctr"/>
            <a:lstStyle/>
            <a:p>
              <a:pPr algn="ctr">
                <a:lnSpc>
                  <a:spcPts val="2940"/>
                </a:lnSpc>
              </a:pPr>
              <a:endParaRPr lang="en-GB" noProof="0"/>
            </a:p>
          </p:txBody>
        </p:sp>
      </p:grpSp>
      <p:grpSp>
        <p:nvGrpSpPr>
          <p:cNvPr id="22" name="Group 22"/>
          <p:cNvGrpSpPr/>
          <p:nvPr/>
        </p:nvGrpSpPr>
        <p:grpSpPr>
          <a:xfrm rot="419125">
            <a:off x="7516217" y="-562650"/>
            <a:ext cx="3033287" cy="11246091"/>
            <a:chOff x="0" y="0"/>
            <a:chExt cx="798890" cy="2961934"/>
          </a:xfrm>
        </p:grpSpPr>
        <p:sp>
          <p:nvSpPr>
            <p:cNvPr id="23" name="Freeform 23"/>
            <p:cNvSpPr/>
            <p:nvPr/>
          </p:nvSpPr>
          <p:spPr>
            <a:xfrm>
              <a:off x="0" y="0"/>
              <a:ext cx="798890" cy="2961934"/>
            </a:xfrm>
            <a:custGeom>
              <a:avLst/>
              <a:gdLst/>
              <a:ahLst/>
              <a:cxnLst/>
              <a:rect l="l" t="t" r="r" b="b"/>
              <a:pathLst>
                <a:path w="798890" h="2961934">
                  <a:moveTo>
                    <a:pt x="0" y="0"/>
                  </a:moveTo>
                  <a:lnTo>
                    <a:pt x="798890" y="0"/>
                  </a:lnTo>
                  <a:lnTo>
                    <a:pt x="798890" y="2961934"/>
                  </a:lnTo>
                  <a:lnTo>
                    <a:pt x="0" y="2961934"/>
                  </a:lnTo>
                  <a:close/>
                </a:path>
              </a:pathLst>
            </a:custGeom>
            <a:solidFill>
              <a:srgbClr val="F5F5F6"/>
            </a:solidFill>
          </p:spPr>
          <p:txBody>
            <a:bodyPr/>
            <a:lstStyle/>
            <a:p>
              <a:endParaRPr lang="en-GB" noProof="0"/>
            </a:p>
          </p:txBody>
        </p:sp>
        <p:sp>
          <p:nvSpPr>
            <p:cNvPr id="24" name="TextBox 24"/>
            <p:cNvSpPr txBox="1"/>
            <p:nvPr/>
          </p:nvSpPr>
          <p:spPr>
            <a:xfrm>
              <a:off x="0" y="-38100"/>
              <a:ext cx="798890" cy="3000034"/>
            </a:xfrm>
            <a:prstGeom prst="rect">
              <a:avLst/>
            </a:prstGeom>
          </p:spPr>
          <p:txBody>
            <a:bodyPr lIns="50800" tIns="50800" rIns="50800" bIns="50800" rtlCol="0" anchor="ctr"/>
            <a:lstStyle/>
            <a:p>
              <a:pPr algn="ctr">
                <a:lnSpc>
                  <a:spcPts val="2940"/>
                </a:lnSpc>
              </a:pPr>
              <a:endParaRPr lang="en-GB" noProof="0"/>
            </a:p>
          </p:txBody>
        </p:sp>
      </p:grpSp>
      <p:sp>
        <p:nvSpPr>
          <p:cNvPr id="25" name="TextBox 25"/>
          <p:cNvSpPr txBox="1"/>
          <p:nvPr/>
        </p:nvSpPr>
        <p:spPr>
          <a:xfrm>
            <a:off x="1119588" y="2459244"/>
            <a:ext cx="11701022" cy="2082519"/>
          </a:xfrm>
          <a:prstGeom prst="rect">
            <a:avLst/>
          </a:prstGeom>
        </p:spPr>
        <p:txBody>
          <a:bodyPr lIns="0" tIns="0" rIns="0" bIns="0" rtlCol="0" anchor="t">
            <a:spAutoFit/>
          </a:bodyPr>
          <a:lstStyle/>
          <a:p>
            <a:pPr>
              <a:lnSpc>
                <a:spcPts val="7991"/>
              </a:lnSpc>
            </a:pPr>
            <a:r>
              <a:rPr lang="en-GB" sz="8300" noProof="0">
                <a:solidFill>
                  <a:srgbClr val="008082"/>
                </a:solidFill>
                <a:latin typeface="Archivo Black"/>
                <a:ea typeface="Archivo Black"/>
                <a:cs typeface="Archivo Black"/>
                <a:sym typeface="Archivo Black"/>
              </a:rPr>
              <a:t>KCSC</a:t>
            </a:r>
            <a:r>
              <a:rPr lang="en-GB" sz="8300">
                <a:solidFill>
                  <a:srgbClr val="008082"/>
                </a:solidFill>
                <a:latin typeface="Archivo Black"/>
                <a:ea typeface="Archivo Black"/>
                <a:cs typeface="Archivo Black"/>
                <a:sym typeface="Archivo Black"/>
              </a:rPr>
              <a:t> MCMW </a:t>
            </a:r>
            <a:endParaRPr lang="en-GB" sz="8324" noProof="0">
              <a:solidFill>
                <a:srgbClr val="008082"/>
              </a:solidFill>
              <a:latin typeface="Archivo Black"/>
              <a:ea typeface="Archivo Black"/>
              <a:cs typeface="Archivo Black"/>
              <a:sym typeface="Archivo Black"/>
            </a:endParaRPr>
          </a:p>
          <a:p>
            <a:pPr algn="l">
              <a:lnSpc>
                <a:spcPts val="7991"/>
              </a:lnSpc>
            </a:pPr>
            <a:r>
              <a:rPr lang="en-GB" sz="8324" noProof="0">
                <a:solidFill>
                  <a:srgbClr val="008082"/>
                </a:solidFill>
                <a:latin typeface="Archivo Black"/>
                <a:ea typeface="Archivo Black"/>
                <a:cs typeface="Archivo Black"/>
                <a:sym typeface="Archivo Black"/>
              </a:rPr>
              <a:t>Delivery </a:t>
            </a:r>
          </a:p>
        </p:txBody>
      </p:sp>
      <p:sp>
        <p:nvSpPr>
          <p:cNvPr id="26" name="TextBox 26"/>
          <p:cNvSpPr txBox="1"/>
          <p:nvPr/>
        </p:nvSpPr>
        <p:spPr>
          <a:xfrm>
            <a:off x="1100137" y="4322687"/>
            <a:ext cx="9207724" cy="2954655"/>
          </a:xfrm>
          <a:prstGeom prst="rect">
            <a:avLst/>
          </a:prstGeom>
        </p:spPr>
        <p:txBody>
          <a:bodyPr wrap="square" lIns="0" tIns="0" rIns="0" bIns="0" rtlCol="0" anchor="t">
            <a:spAutoFit/>
          </a:bodyPr>
          <a:lstStyle/>
          <a:p>
            <a:pPr>
              <a:spcBef>
                <a:spcPct val="0"/>
              </a:spcBef>
            </a:pPr>
            <a:r>
              <a:rPr lang="en-GB" sz="9600" noProof="0">
                <a:solidFill>
                  <a:srgbClr val="191F52"/>
                </a:solidFill>
                <a:latin typeface="Archivo Black"/>
                <a:ea typeface="Archivo Black"/>
                <a:cs typeface="Archivo Black"/>
                <a:sym typeface="Archivo Black"/>
              </a:rPr>
              <a:t>REPORT</a:t>
            </a:r>
            <a:r>
              <a:rPr lang="en-GB" sz="9600">
                <a:solidFill>
                  <a:srgbClr val="191F52"/>
                </a:solidFill>
                <a:latin typeface="Archivo Black"/>
                <a:ea typeface="Archivo Black"/>
                <a:cs typeface="Archivo Black"/>
                <a:sym typeface="Archivo Black"/>
              </a:rPr>
              <a:t> 2024-5</a:t>
            </a:r>
            <a:endParaRPr lang="en-GB" sz="9600" noProof="0">
              <a:solidFill>
                <a:srgbClr val="191F52"/>
              </a:solidFill>
              <a:latin typeface="Archivo Black"/>
              <a:ea typeface="Archivo Black"/>
              <a:cs typeface="Archivo Black"/>
            </a:endParaRPr>
          </a:p>
        </p:txBody>
      </p:sp>
      <p:sp>
        <p:nvSpPr>
          <p:cNvPr id="27" name="TextBox 27"/>
          <p:cNvSpPr txBox="1"/>
          <p:nvPr/>
        </p:nvSpPr>
        <p:spPr>
          <a:xfrm>
            <a:off x="1141901" y="7262610"/>
            <a:ext cx="7562128" cy="687176"/>
          </a:xfrm>
          <a:prstGeom prst="rect">
            <a:avLst/>
          </a:prstGeom>
        </p:spPr>
        <p:txBody>
          <a:bodyPr wrap="square" lIns="0" tIns="0" rIns="0" bIns="0" rtlCol="0" anchor="t">
            <a:spAutoFit/>
          </a:bodyPr>
          <a:lstStyle/>
          <a:p>
            <a:pPr algn="just">
              <a:lnSpc>
                <a:spcPts val="2799"/>
              </a:lnSpc>
              <a:spcBef>
                <a:spcPct val="0"/>
              </a:spcBef>
            </a:pPr>
            <a:r>
              <a:rPr lang="en-GB" sz="1950" noProof="0">
                <a:solidFill>
                  <a:srgbClr val="000000"/>
                </a:solidFill>
                <a:latin typeface="Inter"/>
                <a:ea typeface="Inter"/>
                <a:cs typeface="Inter"/>
                <a:sym typeface="Inter"/>
              </a:rPr>
              <a:t>This report gives details of the referrals  and delivery on the MCMW programme over the year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8082"/>
        </a:solidFill>
        <a:effectLst/>
      </p:bgPr>
    </p:bg>
    <p:spTree>
      <p:nvGrpSpPr>
        <p:cNvPr id="1" name="">
          <a:extLst>
            <a:ext uri="{FF2B5EF4-FFF2-40B4-BE49-F238E27FC236}">
              <a16:creationId xmlns:a16="http://schemas.microsoft.com/office/drawing/2014/main" id="{F3D84DA0-52F0-9550-A400-6F0E7EF42F1A}"/>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79151029-B245-8660-C636-CF61FF5C491A}"/>
              </a:ext>
            </a:extLst>
          </p:cNvPr>
          <p:cNvSpPr txBox="1"/>
          <p:nvPr/>
        </p:nvSpPr>
        <p:spPr>
          <a:xfrm>
            <a:off x="579421" y="193556"/>
            <a:ext cx="17129157" cy="1085850"/>
          </a:xfrm>
          <a:prstGeom prst="rect">
            <a:avLst/>
          </a:prstGeom>
        </p:spPr>
        <p:txBody>
          <a:bodyPr lIns="0" tIns="0" rIns="0" bIns="0" rtlCol="0" anchor="t">
            <a:spAutoFit/>
          </a:bodyPr>
          <a:lstStyle/>
          <a:p>
            <a:pPr algn="ctr">
              <a:lnSpc>
                <a:spcPts val="8250"/>
              </a:lnSpc>
            </a:pPr>
            <a:r>
              <a:rPr lang="en-GB" sz="7500" noProof="0">
                <a:solidFill>
                  <a:srgbClr val="F5F5F6"/>
                </a:solidFill>
                <a:latin typeface="Archivo Black"/>
                <a:ea typeface="Archivo Black"/>
                <a:cs typeface="Archivo Black"/>
                <a:sym typeface="Archivo Black"/>
              </a:rPr>
              <a:t>Demographics </a:t>
            </a:r>
          </a:p>
        </p:txBody>
      </p:sp>
      <p:graphicFrame>
        <p:nvGraphicFramePr>
          <p:cNvPr id="4" name="Chart 3">
            <a:extLst>
              <a:ext uri="{FF2B5EF4-FFF2-40B4-BE49-F238E27FC236}">
                <a16:creationId xmlns:a16="http://schemas.microsoft.com/office/drawing/2014/main" id="{C82DD73F-6D41-02E5-D7BE-0FB819A9B58A}"/>
              </a:ext>
            </a:extLst>
          </p:cNvPr>
          <p:cNvGraphicFramePr>
            <a:graphicFrameLocks/>
          </p:cNvGraphicFramePr>
          <p:nvPr>
            <p:extLst>
              <p:ext uri="{D42A27DB-BD31-4B8C-83A1-F6EECF244321}">
                <p14:modId xmlns:p14="http://schemas.microsoft.com/office/powerpoint/2010/main" val="2725596367"/>
              </p:ext>
            </p:extLst>
          </p:nvPr>
        </p:nvGraphicFramePr>
        <p:xfrm>
          <a:off x="869430" y="1279406"/>
          <a:ext cx="8604986" cy="866126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a:extLst>
              <a:ext uri="{FF2B5EF4-FFF2-40B4-BE49-F238E27FC236}">
                <a16:creationId xmlns:a16="http://schemas.microsoft.com/office/drawing/2014/main" id="{26FB90D5-FD88-5898-CF68-7ECB7F1586D4}"/>
              </a:ext>
            </a:extLst>
          </p:cNvPr>
          <p:cNvGraphicFramePr>
            <a:graphicFrameLocks/>
          </p:cNvGraphicFramePr>
          <p:nvPr>
            <p:extLst>
              <p:ext uri="{D42A27DB-BD31-4B8C-83A1-F6EECF244321}">
                <p14:modId xmlns:p14="http://schemas.microsoft.com/office/powerpoint/2010/main" val="3874617345"/>
              </p:ext>
            </p:extLst>
          </p:nvPr>
        </p:nvGraphicFramePr>
        <p:xfrm>
          <a:off x="10161639" y="2035278"/>
          <a:ext cx="6430296" cy="684325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3289699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8082"/>
        </a:solidFill>
        <a:effectLst/>
      </p:bgPr>
    </p:bg>
    <p:spTree>
      <p:nvGrpSpPr>
        <p:cNvPr id="1" name="">
          <a:extLst>
            <a:ext uri="{FF2B5EF4-FFF2-40B4-BE49-F238E27FC236}">
              <a16:creationId xmlns:a16="http://schemas.microsoft.com/office/drawing/2014/main" id="{BFEAA462-C637-74EC-B144-A8B8FBAC201A}"/>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0E2BF588-F00B-7E80-FBC4-645333DEDF7B}"/>
              </a:ext>
            </a:extLst>
          </p:cNvPr>
          <p:cNvSpPr txBox="1"/>
          <p:nvPr/>
        </p:nvSpPr>
        <p:spPr>
          <a:xfrm>
            <a:off x="9339964" y="0"/>
            <a:ext cx="9729702" cy="1085850"/>
          </a:xfrm>
          <a:prstGeom prst="rect">
            <a:avLst/>
          </a:prstGeom>
        </p:spPr>
        <p:txBody>
          <a:bodyPr wrap="square" lIns="0" tIns="0" rIns="0" bIns="0" rtlCol="0" anchor="t">
            <a:spAutoFit/>
          </a:bodyPr>
          <a:lstStyle/>
          <a:p>
            <a:pPr algn="ctr">
              <a:lnSpc>
                <a:spcPts val="8250"/>
              </a:lnSpc>
            </a:pPr>
            <a:r>
              <a:rPr lang="en-GB" sz="7500" noProof="0">
                <a:solidFill>
                  <a:srgbClr val="F5F5F6"/>
                </a:solidFill>
                <a:latin typeface="Archivo Black"/>
                <a:ea typeface="Archivo Black"/>
                <a:cs typeface="Archivo Black"/>
                <a:sym typeface="Archivo Black"/>
              </a:rPr>
              <a:t>Demographics </a:t>
            </a:r>
          </a:p>
        </p:txBody>
      </p:sp>
      <p:sp>
        <p:nvSpPr>
          <p:cNvPr id="3" name="TextBox 3">
            <a:extLst>
              <a:ext uri="{FF2B5EF4-FFF2-40B4-BE49-F238E27FC236}">
                <a16:creationId xmlns:a16="http://schemas.microsoft.com/office/drawing/2014/main" id="{1CC64C58-6010-3F89-8D8E-210A8206AB27}"/>
              </a:ext>
            </a:extLst>
          </p:cNvPr>
          <p:cNvSpPr txBox="1"/>
          <p:nvPr/>
        </p:nvSpPr>
        <p:spPr>
          <a:xfrm>
            <a:off x="2286000" y="6425672"/>
            <a:ext cx="5524501" cy="3022622"/>
          </a:xfrm>
          <a:prstGeom prst="rect">
            <a:avLst/>
          </a:prstGeom>
        </p:spPr>
        <p:txBody>
          <a:bodyPr wrap="square" lIns="0" tIns="0" rIns="0" bIns="0" rtlCol="0" anchor="t">
            <a:spAutoFit/>
          </a:bodyPr>
          <a:lstStyle/>
          <a:p>
            <a:pPr algn="just">
              <a:lnSpc>
                <a:spcPts val="3499"/>
              </a:lnSpc>
            </a:pPr>
            <a:r>
              <a:rPr lang="en-GB" sz="2499" b="1" noProof="0">
                <a:solidFill>
                  <a:srgbClr val="191F52"/>
                </a:solidFill>
                <a:latin typeface="Inter Bold"/>
                <a:ea typeface="Inter Bold"/>
                <a:cs typeface="Inter Bold"/>
                <a:sym typeface="Inter Bold"/>
              </a:rPr>
              <a:t>Communication about contract renewal </a:t>
            </a:r>
          </a:p>
          <a:p>
            <a:pPr algn="just">
              <a:lnSpc>
                <a:spcPts val="2799"/>
              </a:lnSpc>
            </a:pPr>
            <a:endParaRPr lang="en-GB" sz="2499" b="1" noProof="0">
              <a:solidFill>
                <a:srgbClr val="191F52"/>
              </a:solidFill>
              <a:latin typeface="Inter Bold"/>
              <a:ea typeface="Inter Bold"/>
              <a:cs typeface="Inter Bold"/>
              <a:sym typeface="Inter Bold"/>
            </a:endParaRPr>
          </a:p>
          <a:p>
            <a:pPr algn="just">
              <a:lnSpc>
                <a:spcPts val="2799"/>
              </a:lnSpc>
            </a:pPr>
            <a:r>
              <a:rPr lang="en-GB" sz="1999" noProof="0">
                <a:solidFill>
                  <a:srgbClr val="000000"/>
                </a:solidFill>
                <a:latin typeface="Inter"/>
                <a:ea typeface="Inter"/>
                <a:cs typeface="Inter"/>
                <a:sym typeface="Inter"/>
              </a:rPr>
              <a:t>Most of these reflect  delays from  funder rather than KCSC</a:t>
            </a:r>
          </a:p>
          <a:p>
            <a:pPr algn="just">
              <a:lnSpc>
                <a:spcPts val="2799"/>
              </a:lnSpc>
            </a:pPr>
            <a:endParaRPr lang="en-GB" sz="1999" noProof="0">
              <a:solidFill>
                <a:srgbClr val="000000"/>
              </a:solidFill>
              <a:latin typeface="Inter"/>
              <a:ea typeface="Inter"/>
              <a:cs typeface="Inter"/>
              <a:sym typeface="Inter"/>
            </a:endParaRPr>
          </a:p>
          <a:p>
            <a:pPr algn="just">
              <a:lnSpc>
                <a:spcPts val="2799"/>
              </a:lnSpc>
              <a:spcBef>
                <a:spcPct val="0"/>
              </a:spcBef>
            </a:pPr>
            <a:endParaRPr lang="en-GB" sz="1999" noProof="0">
              <a:solidFill>
                <a:srgbClr val="000000"/>
              </a:solidFill>
              <a:latin typeface="Inter"/>
              <a:ea typeface="Inter"/>
              <a:cs typeface="Inter"/>
              <a:sym typeface="Inter"/>
            </a:endParaRPr>
          </a:p>
          <a:p>
            <a:pPr algn="just">
              <a:lnSpc>
                <a:spcPts val="2799"/>
              </a:lnSpc>
              <a:spcBef>
                <a:spcPct val="0"/>
              </a:spcBef>
            </a:pPr>
            <a:endParaRPr lang="en-GB" sz="1999" noProof="0">
              <a:solidFill>
                <a:srgbClr val="000000"/>
              </a:solidFill>
              <a:latin typeface="Inter"/>
              <a:ea typeface="Inter"/>
              <a:cs typeface="Inter"/>
              <a:sym typeface="Inter"/>
            </a:endParaRPr>
          </a:p>
        </p:txBody>
      </p:sp>
      <p:graphicFrame>
        <p:nvGraphicFramePr>
          <p:cNvPr id="6" name="Chart 5">
            <a:extLst>
              <a:ext uri="{FF2B5EF4-FFF2-40B4-BE49-F238E27FC236}">
                <a16:creationId xmlns:a16="http://schemas.microsoft.com/office/drawing/2014/main" id="{CFC58F00-F0EB-EF36-FC52-F0694A2A175D}"/>
              </a:ext>
            </a:extLst>
          </p:cNvPr>
          <p:cNvGraphicFramePr>
            <a:graphicFrameLocks/>
          </p:cNvGraphicFramePr>
          <p:nvPr>
            <p:extLst>
              <p:ext uri="{D42A27DB-BD31-4B8C-83A1-F6EECF244321}">
                <p14:modId xmlns:p14="http://schemas.microsoft.com/office/powerpoint/2010/main" val="924016352"/>
              </p:ext>
            </p:extLst>
          </p:nvPr>
        </p:nvGraphicFramePr>
        <p:xfrm>
          <a:off x="156488" y="389745"/>
          <a:ext cx="12780081" cy="989725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2617729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B3FBC9-7A83-01E6-C460-69C94B0C69C8}"/>
              </a:ext>
            </a:extLst>
          </p:cNvPr>
          <p:cNvSpPr>
            <a:spLocks noGrp="1"/>
          </p:cNvSpPr>
          <p:nvPr>
            <p:ph type="title"/>
          </p:nvPr>
        </p:nvSpPr>
        <p:spPr>
          <a:xfrm>
            <a:off x="914400" y="1852137"/>
            <a:ext cx="14721840" cy="1151667"/>
          </a:xfrm>
        </p:spPr>
        <p:txBody>
          <a:bodyPr>
            <a:normAutofit/>
          </a:bodyPr>
          <a:lstStyle/>
          <a:p>
            <a:r>
              <a:rPr lang="en-GB"/>
              <a:t>My Care My Way </a:t>
            </a:r>
          </a:p>
        </p:txBody>
      </p:sp>
      <p:sp>
        <p:nvSpPr>
          <p:cNvPr id="3" name="Content Placeholder 2">
            <a:extLst>
              <a:ext uri="{FF2B5EF4-FFF2-40B4-BE49-F238E27FC236}">
                <a16:creationId xmlns:a16="http://schemas.microsoft.com/office/drawing/2014/main" id="{5AFCF0F0-6A0A-09AD-F2C8-8867B038C2E5}"/>
              </a:ext>
            </a:extLst>
          </p:cNvPr>
          <p:cNvSpPr>
            <a:spLocks noGrp="1"/>
          </p:cNvSpPr>
          <p:nvPr>
            <p:ph idx="1"/>
          </p:nvPr>
        </p:nvSpPr>
        <p:spPr>
          <a:xfrm>
            <a:off x="722376" y="3003805"/>
            <a:ext cx="16459200" cy="6788945"/>
          </a:xfrm>
        </p:spPr>
        <p:txBody>
          <a:bodyPr>
            <a:normAutofit fontScale="92500" lnSpcReduction="10000"/>
          </a:bodyPr>
          <a:lstStyle/>
          <a:p>
            <a:pPr>
              <a:lnSpc>
                <a:spcPct val="107000"/>
              </a:lnSpc>
            </a:pPr>
            <a:r>
              <a:rPr lang="en-GB"/>
              <a:t>Patients must be over 65 and have long standing health conditions that affect daily life and be on the MY Care My Way programme that are capable of management with self-care activities</a:t>
            </a:r>
          </a:p>
          <a:p>
            <a:pPr>
              <a:lnSpc>
                <a:spcPct val="107000"/>
              </a:lnSpc>
            </a:pPr>
            <a:r>
              <a:rPr lang="en-GB"/>
              <a:t>The programme offers other support  beyond  the self-care programmes delivered through KCSC </a:t>
            </a:r>
          </a:p>
          <a:p>
            <a:pPr>
              <a:lnSpc>
                <a:spcPct val="107000"/>
              </a:lnSpc>
            </a:pPr>
            <a:r>
              <a:rPr lang="en-GB"/>
              <a:t>GPs (or Case Managers) refer / add suitable patients to the  programme </a:t>
            </a:r>
          </a:p>
          <a:p>
            <a:pPr>
              <a:lnSpc>
                <a:spcPct val="107000"/>
              </a:lnSpc>
            </a:pPr>
            <a:r>
              <a:rPr lang="en-GB"/>
              <a:t>There is a wider  review of the MCMW programme but this has not  concluded. </a:t>
            </a:r>
          </a:p>
        </p:txBody>
      </p:sp>
      <p:sp>
        <p:nvSpPr>
          <p:cNvPr id="4" name="Slide Number Placeholder 3">
            <a:extLst>
              <a:ext uri="{FF2B5EF4-FFF2-40B4-BE49-F238E27FC236}">
                <a16:creationId xmlns:a16="http://schemas.microsoft.com/office/drawing/2014/main" id="{C79F812E-3B46-3C12-5EFA-A3233FB5AA97}"/>
              </a:ext>
            </a:extLst>
          </p:cNvPr>
          <p:cNvSpPr>
            <a:spLocks noGrp="1"/>
          </p:cNvSpPr>
          <p:nvPr>
            <p:ph type="sldNum" sz="quarter" idx="12"/>
          </p:nvPr>
        </p:nvSpPr>
        <p:spPr/>
        <p:txBody>
          <a:bodyPr/>
          <a:lstStyle/>
          <a:p>
            <a:pPr defTabSz="1371600"/>
            <a:fld id="{3A41BF39-D1D8-2549-96B9-1D729D2FA42C}" type="slidenum">
              <a:rPr lang="en-US">
                <a:solidFill>
                  <a:prstClr val="black">
                    <a:tint val="75000"/>
                  </a:prstClr>
                </a:solidFill>
                <a:latin typeface="Calibri"/>
              </a:rPr>
              <a:pPr defTabSz="1371600"/>
              <a:t>2</a:t>
            </a:fld>
            <a:endParaRPr lang="en-US">
              <a:solidFill>
                <a:prstClr val="black">
                  <a:tint val="75000"/>
                </a:prstClr>
              </a:solidFill>
              <a:latin typeface="Calibri"/>
            </a:endParaRPr>
          </a:p>
        </p:txBody>
      </p:sp>
    </p:spTree>
    <p:extLst>
      <p:ext uri="{BB962C8B-B14F-4D97-AF65-F5344CB8AC3E}">
        <p14:creationId xmlns:p14="http://schemas.microsoft.com/office/powerpoint/2010/main" val="21654530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A41567-09A0-0E8A-84FB-D377FA27827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75FC7C6-53B3-C548-2030-3392575A1DD8}"/>
              </a:ext>
            </a:extLst>
          </p:cNvPr>
          <p:cNvSpPr>
            <a:spLocks noGrp="1"/>
          </p:cNvSpPr>
          <p:nvPr>
            <p:ph type="title"/>
          </p:nvPr>
        </p:nvSpPr>
        <p:spPr>
          <a:xfrm>
            <a:off x="914400" y="1852137"/>
            <a:ext cx="14721840" cy="1151667"/>
          </a:xfrm>
        </p:spPr>
        <p:txBody>
          <a:bodyPr>
            <a:normAutofit/>
          </a:bodyPr>
          <a:lstStyle/>
          <a:p>
            <a:r>
              <a:rPr lang="en-GB"/>
              <a:t>Available services</a:t>
            </a:r>
            <a:endParaRPr lang="en-US"/>
          </a:p>
        </p:txBody>
      </p:sp>
      <p:sp>
        <p:nvSpPr>
          <p:cNvPr id="3" name="Content Placeholder 2">
            <a:extLst>
              <a:ext uri="{FF2B5EF4-FFF2-40B4-BE49-F238E27FC236}">
                <a16:creationId xmlns:a16="http://schemas.microsoft.com/office/drawing/2014/main" id="{86698906-D70D-D3F1-04A9-A1AFE7E3D3CB}"/>
              </a:ext>
            </a:extLst>
          </p:cNvPr>
          <p:cNvSpPr>
            <a:spLocks noGrp="1"/>
          </p:cNvSpPr>
          <p:nvPr>
            <p:ph idx="1"/>
          </p:nvPr>
        </p:nvSpPr>
        <p:spPr>
          <a:xfrm>
            <a:off x="722376" y="3003805"/>
            <a:ext cx="16459200" cy="6788945"/>
          </a:xfrm>
        </p:spPr>
        <p:txBody>
          <a:bodyPr vert="horz" lIns="137160" tIns="68580" rIns="137160" bIns="68580" rtlCol="0" anchor="t">
            <a:normAutofit/>
          </a:bodyPr>
          <a:lstStyle/>
          <a:p>
            <a:pPr>
              <a:lnSpc>
                <a:spcPct val="107000"/>
              </a:lnSpc>
              <a:spcAft>
                <a:spcPts val="1200"/>
              </a:spcAft>
              <a:buFont typeface="Symbol" panose="05050102010706020507" pitchFamily="18" charset="2"/>
              <a:buChar char=""/>
            </a:pPr>
            <a:r>
              <a:rPr lang="en-GB"/>
              <a:t>There are 13 (or 16) services available from 5 providers </a:t>
            </a:r>
          </a:p>
          <a:p>
            <a:pPr>
              <a:lnSpc>
                <a:spcPct val="107000"/>
              </a:lnSpc>
              <a:spcAft>
                <a:spcPts val="1200"/>
              </a:spcAft>
              <a:buFont typeface="Symbol" panose="05050102010706020507" pitchFamily="18" charset="2"/>
              <a:buChar char=""/>
            </a:pPr>
            <a:r>
              <a:rPr lang="en-GB">
                <a:ea typeface="Calibri"/>
                <a:cs typeface="Calibri"/>
              </a:rPr>
              <a:t>The current contract ends at the end of March 2024</a:t>
            </a:r>
          </a:p>
          <a:p>
            <a:pPr>
              <a:lnSpc>
                <a:spcPct val="107000"/>
              </a:lnSpc>
              <a:spcAft>
                <a:spcPts val="1200"/>
              </a:spcAft>
              <a:buFont typeface="Symbol" panose="05050102010706020507" pitchFamily="18" charset="2"/>
              <a:buChar char=""/>
            </a:pPr>
            <a:r>
              <a:rPr lang="en-GB">
                <a:ea typeface="Calibri"/>
                <a:cs typeface="Calibri"/>
              </a:rPr>
              <a:t>A new contract will run for one year from 1st April 2025 with most of the same services – with the loss of 2 providers </a:t>
            </a:r>
          </a:p>
          <a:p>
            <a:pPr>
              <a:lnSpc>
                <a:spcPct val="107000"/>
              </a:lnSpc>
              <a:spcAft>
                <a:spcPts val="1200"/>
              </a:spcAft>
              <a:buFont typeface="Symbol" panose="05050102010706020507" pitchFamily="18" charset="2"/>
              <a:buChar char=""/>
            </a:pPr>
            <a:r>
              <a:rPr lang="en-GB">
                <a:ea typeface="Calibri"/>
                <a:cs typeface="Calibri"/>
              </a:rPr>
              <a:t>Occiaisionally services will pause referrals </a:t>
            </a:r>
          </a:p>
        </p:txBody>
      </p:sp>
      <p:sp>
        <p:nvSpPr>
          <p:cNvPr id="4" name="Slide Number Placeholder 3">
            <a:extLst>
              <a:ext uri="{FF2B5EF4-FFF2-40B4-BE49-F238E27FC236}">
                <a16:creationId xmlns:a16="http://schemas.microsoft.com/office/drawing/2014/main" id="{9C67AAA9-D0A9-EEB1-B9FE-07A8A084EB0D}"/>
              </a:ext>
            </a:extLst>
          </p:cNvPr>
          <p:cNvSpPr>
            <a:spLocks noGrp="1"/>
          </p:cNvSpPr>
          <p:nvPr>
            <p:ph type="sldNum" sz="quarter" idx="12"/>
          </p:nvPr>
        </p:nvSpPr>
        <p:spPr/>
        <p:txBody>
          <a:bodyPr/>
          <a:lstStyle/>
          <a:p>
            <a:pPr defTabSz="1371600"/>
            <a:fld id="{3A41BF39-D1D8-2549-96B9-1D729D2FA42C}" type="slidenum">
              <a:rPr lang="en-US">
                <a:solidFill>
                  <a:prstClr val="black">
                    <a:tint val="75000"/>
                  </a:prstClr>
                </a:solidFill>
                <a:latin typeface="Calibri"/>
              </a:rPr>
              <a:pPr defTabSz="1371600"/>
              <a:t>3</a:t>
            </a:fld>
            <a:endParaRPr lang="en-US">
              <a:solidFill>
                <a:prstClr val="black">
                  <a:tint val="75000"/>
                </a:prstClr>
              </a:solidFill>
              <a:latin typeface="Calibri"/>
            </a:endParaRPr>
          </a:p>
        </p:txBody>
      </p:sp>
    </p:spTree>
    <p:extLst>
      <p:ext uri="{BB962C8B-B14F-4D97-AF65-F5344CB8AC3E}">
        <p14:creationId xmlns:p14="http://schemas.microsoft.com/office/powerpoint/2010/main" val="35819146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F422A5-8DA4-4D09-8AF2-41EE14B61DEC}"/>
              </a:ext>
            </a:extLst>
          </p:cNvPr>
          <p:cNvSpPr>
            <a:spLocks noGrp="1"/>
          </p:cNvSpPr>
          <p:nvPr>
            <p:ph type="title"/>
          </p:nvPr>
        </p:nvSpPr>
        <p:spPr>
          <a:xfrm>
            <a:off x="2457450" y="1823274"/>
            <a:ext cx="13373100" cy="1385556"/>
          </a:xfrm>
        </p:spPr>
        <p:txBody>
          <a:bodyPr>
            <a:normAutofit/>
          </a:bodyPr>
          <a:lstStyle/>
          <a:p>
            <a:r>
              <a:rPr lang="en-GB" sz="5400"/>
              <a:t>Available Services </a:t>
            </a:r>
          </a:p>
        </p:txBody>
      </p:sp>
      <p:sp>
        <p:nvSpPr>
          <p:cNvPr id="3" name="Content Placeholder 2">
            <a:extLst>
              <a:ext uri="{FF2B5EF4-FFF2-40B4-BE49-F238E27FC236}">
                <a16:creationId xmlns:a16="http://schemas.microsoft.com/office/drawing/2014/main" id="{EB720BBB-2A71-462E-9FA1-4955FF00DFA6}"/>
              </a:ext>
            </a:extLst>
          </p:cNvPr>
          <p:cNvSpPr>
            <a:spLocks noGrp="1"/>
          </p:cNvSpPr>
          <p:nvPr>
            <p:ph idx="1"/>
          </p:nvPr>
        </p:nvSpPr>
        <p:spPr>
          <a:xfrm>
            <a:off x="772634" y="2880360"/>
            <a:ext cx="17268941" cy="7298820"/>
          </a:xfrm>
        </p:spPr>
        <p:txBody>
          <a:bodyPr>
            <a:normAutofit fontScale="92500" lnSpcReduction="10000"/>
          </a:bodyPr>
          <a:lstStyle/>
          <a:p>
            <a:pPr>
              <a:lnSpc>
                <a:spcPct val="110000"/>
              </a:lnSpc>
            </a:pPr>
            <a:r>
              <a:rPr lang="en-GB" sz="3600" b="1">
                <a:solidFill>
                  <a:srgbClr val="0070C0"/>
                </a:solidFill>
                <a:latin typeface="Calibri" panose="020F0502020204030204" pitchFamily="34" charset="0"/>
                <a:ea typeface="Calibri" panose="020F0502020204030204" pitchFamily="34" charset="0"/>
                <a:cs typeface="Arial" panose="020B0604020202020204" pitchFamily="34" charset="0"/>
              </a:rPr>
              <a:t>Physical &amp; emotional wellbeing</a:t>
            </a:r>
            <a:endParaRPr lang="en-GB" sz="3600">
              <a:latin typeface="Arial" panose="020B0604020202020204" pitchFamily="34" charset="0"/>
              <a:ea typeface="Calibri" panose="020F0502020204030204" pitchFamily="34" charset="0"/>
            </a:endParaRPr>
          </a:p>
          <a:p>
            <a:pPr>
              <a:lnSpc>
                <a:spcPct val="95000"/>
              </a:lnSpc>
            </a:pPr>
            <a:r>
              <a:rPr lang="en-GB" sz="3600">
                <a:latin typeface="MS Gothic" panose="020B0609070205080204" pitchFamily="49" charset="-128"/>
                <a:ea typeface="Calibri" panose="020F0502020204030204" pitchFamily="34" charset="0"/>
                <a:cs typeface="Arial" panose="020B0604020202020204" pitchFamily="34" charset="0"/>
              </a:rPr>
              <a:t>☐</a:t>
            </a:r>
            <a:r>
              <a:rPr lang="en-GB" sz="3600">
                <a:latin typeface="Calibri" panose="020F0502020204030204" pitchFamily="34" charset="0"/>
                <a:ea typeface="Calibri" panose="020F0502020204030204" pitchFamily="34" charset="0"/>
                <a:cs typeface="Arial" panose="020B0604020202020204" pitchFamily="34" charset="0"/>
              </a:rPr>
              <a:t> </a:t>
            </a:r>
            <a:r>
              <a:rPr lang="en-GB" sz="3600" b="1">
                <a:latin typeface="Calibri" panose="020F0502020204030204" pitchFamily="34" charset="0"/>
                <a:ea typeface="Calibri" panose="020F0502020204030204" pitchFamily="34" charset="0"/>
                <a:cs typeface="Arial" panose="020B0604020202020204" pitchFamily="34" charset="0"/>
              </a:rPr>
              <a:t>Link-up into Open Age</a:t>
            </a:r>
            <a:r>
              <a:rPr lang="en-GB" sz="3600">
                <a:latin typeface="Calibri" panose="020F0502020204030204" pitchFamily="34" charset="0"/>
                <a:ea typeface="Calibri" panose="020F0502020204030204" pitchFamily="34" charset="0"/>
                <a:cs typeface="Arial" panose="020B0604020202020204" pitchFamily="34" charset="0"/>
              </a:rPr>
              <a:t> supporting people into ANY of Open Age's activities (This includes Steady &amp; Stable, Healthy Lungs, Zumba, language classes, Arts, Social groups, language classes, Singing to name a few!  This is done by building rapport with the person referred and identifying interests and any barriers to participation.</a:t>
            </a:r>
            <a:endParaRPr lang="en-GB" sz="3600">
              <a:latin typeface="Arial" panose="020B0604020202020204" pitchFamily="34" charset="0"/>
              <a:ea typeface="Calibri" panose="020F0502020204030204" pitchFamily="34" charset="0"/>
            </a:endParaRPr>
          </a:p>
          <a:p>
            <a:pPr marL="270510" indent="-270510">
              <a:lnSpc>
                <a:spcPct val="95000"/>
              </a:lnSpc>
            </a:pPr>
            <a:r>
              <a:rPr lang="en-GB" sz="3600">
                <a:latin typeface="MS Gothic" panose="020B0609070205080204" pitchFamily="49" charset="-128"/>
                <a:ea typeface="Calibri" panose="020F0502020204030204" pitchFamily="34" charset="0"/>
                <a:cs typeface="Arial" panose="020B0604020202020204" pitchFamily="34" charset="0"/>
              </a:rPr>
              <a:t>☐</a:t>
            </a:r>
            <a:r>
              <a:rPr lang="en-GB" sz="3600">
                <a:latin typeface="Calibri" panose="020F0502020204030204" pitchFamily="34" charset="0"/>
                <a:ea typeface="Calibri" panose="020F0502020204030204" pitchFamily="34" charset="0"/>
                <a:cs typeface="Arial" panose="020B0604020202020204" pitchFamily="34" charset="0"/>
              </a:rPr>
              <a:t> </a:t>
            </a:r>
            <a:r>
              <a:rPr lang="en-GB" sz="3600" b="1">
                <a:latin typeface="Calibri" panose="020F0502020204030204" pitchFamily="34" charset="0"/>
                <a:ea typeface="Calibri" panose="020F0502020204030204" pitchFamily="34" charset="0"/>
                <a:cs typeface="Arial" panose="020B0604020202020204" pitchFamily="34" charset="0"/>
              </a:rPr>
              <a:t>Men's Space @ Open Age</a:t>
            </a:r>
            <a:r>
              <a:rPr lang="en-GB" sz="3600">
                <a:latin typeface="Calibri" panose="020F0502020204030204" pitchFamily="34" charset="0"/>
                <a:ea typeface="Calibri" panose="020F0502020204030204" pitchFamily="34" charset="0"/>
                <a:cs typeface="Arial" panose="020B0604020202020204" pitchFamily="34" charset="0"/>
              </a:rPr>
              <a:t> supporting men to engage in Men’s activities and wider Open Age programme as part of improving their own health and well-being. Building rapport and confidence. </a:t>
            </a:r>
            <a:r>
              <a:rPr lang="en-GB" sz="3600" b="1">
                <a:latin typeface="Calibri" panose="020F0502020204030204" pitchFamily="34" charset="0"/>
                <a:ea typeface="Calibri" panose="020F0502020204030204" pitchFamily="34" charset="0"/>
                <a:cs typeface="Arial" panose="020B0604020202020204" pitchFamily="34" charset="0"/>
              </a:rPr>
              <a:t>9 sessions</a:t>
            </a:r>
            <a:endParaRPr lang="en-GB" sz="3600">
              <a:latin typeface="Arial" panose="020B0604020202020204" pitchFamily="34" charset="0"/>
              <a:ea typeface="Calibri" panose="020F0502020204030204" pitchFamily="34" charset="0"/>
            </a:endParaRPr>
          </a:p>
          <a:p>
            <a:pPr marL="270510" indent="-270510">
              <a:lnSpc>
                <a:spcPct val="95000"/>
              </a:lnSpc>
            </a:pPr>
            <a:r>
              <a:rPr lang="en-GB" sz="3600">
                <a:latin typeface="MS Gothic" panose="020B0609070205080204" pitchFamily="49" charset="-128"/>
                <a:ea typeface="Calibri" panose="020F0502020204030204" pitchFamily="34" charset="0"/>
                <a:cs typeface="Arial" panose="020B0604020202020204" pitchFamily="34" charset="0"/>
              </a:rPr>
              <a:t>☐</a:t>
            </a:r>
            <a:r>
              <a:rPr lang="en-GB" sz="3600">
                <a:latin typeface="Calibri" panose="020F0502020204030204" pitchFamily="34" charset="0"/>
                <a:ea typeface="Calibri" panose="020F0502020204030204" pitchFamily="34" charset="0"/>
                <a:cs typeface="Arial" panose="020B0604020202020204" pitchFamily="34" charset="0"/>
              </a:rPr>
              <a:t> </a:t>
            </a:r>
            <a:r>
              <a:rPr lang="en-GB" sz="3600" b="1">
                <a:latin typeface="Calibri" panose="020F0502020204030204" pitchFamily="34" charset="0"/>
                <a:ea typeface="Calibri" panose="020F0502020204030204" pitchFamily="34" charset="0"/>
                <a:cs typeface="Arial" panose="020B0604020202020204" pitchFamily="34" charset="0"/>
              </a:rPr>
              <a:t>Chair based Exercise and Walking Support (combined service)</a:t>
            </a:r>
            <a:r>
              <a:rPr lang="en-GB" sz="3600" b="1">
                <a:latin typeface="Arial" panose="020B0604020202020204" pitchFamily="34" charset="0"/>
                <a:ea typeface="Calibri" panose="020F0502020204030204" pitchFamily="34" charset="0"/>
              </a:rPr>
              <a:t> </a:t>
            </a:r>
            <a:r>
              <a:rPr lang="en-GB" sz="3600">
                <a:latin typeface="Calibri" panose="020F0502020204030204" pitchFamily="34" charset="0"/>
                <a:ea typeface="Calibri" panose="020F0502020204030204" pitchFamily="34" charset="0"/>
                <a:cs typeface="Arial" panose="020B0604020202020204" pitchFamily="34" charset="0"/>
              </a:rPr>
              <a:t>supports people at home who are struggling with their mobility and strength. Practitioner will visit, assess, and deliver 6 weekly sessions at home. The sessions combine both chair exercises and walking outside, weather permitting. </a:t>
            </a:r>
            <a:r>
              <a:rPr lang="en-GB" sz="3600" b="1">
                <a:latin typeface="Calibri" panose="020F0502020204030204" pitchFamily="34" charset="0"/>
                <a:ea typeface="Calibri" panose="020F0502020204030204" pitchFamily="34" charset="0"/>
                <a:cs typeface="Arial" panose="020B0604020202020204" pitchFamily="34" charset="0"/>
              </a:rPr>
              <a:t>6 sessions</a:t>
            </a:r>
            <a:r>
              <a:rPr lang="en-GB" sz="3600">
                <a:latin typeface="Calibri" panose="020F0502020204030204" pitchFamily="34" charset="0"/>
                <a:ea typeface="Calibri" panose="020F0502020204030204" pitchFamily="34" charset="0"/>
                <a:cs typeface="Arial" panose="020B0604020202020204" pitchFamily="34" charset="0"/>
              </a:rPr>
              <a:t> per referral.</a:t>
            </a:r>
            <a:endParaRPr lang="en-GB" sz="3600">
              <a:latin typeface="Arial" panose="020B0604020202020204" pitchFamily="34" charset="0"/>
              <a:ea typeface="Calibri" panose="020F0502020204030204" pitchFamily="34" charset="0"/>
            </a:endParaRPr>
          </a:p>
          <a:p>
            <a:pPr marL="270510" indent="-270510">
              <a:lnSpc>
                <a:spcPct val="95000"/>
              </a:lnSpc>
            </a:pPr>
            <a:r>
              <a:rPr lang="en-GB" sz="3600">
                <a:latin typeface="MS Gothic" panose="020B0609070205080204" pitchFamily="49" charset="-128"/>
                <a:ea typeface="Calibri" panose="020F0502020204030204" pitchFamily="34" charset="0"/>
                <a:cs typeface="Arial" panose="020B0604020202020204" pitchFamily="34" charset="0"/>
              </a:rPr>
              <a:t>☐</a:t>
            </a:r>
            <a:r>
              <a:rPr lang="en-GB" sz="3600">
                <a:latin typeface="Calibri" panose="020F0502020204030204" pitchFamily="34" charset="0"/>
                <a:ea typeface="Calibri" panose="020F0502020204030204" pitchFamily="34" charset="0"/>
                <a:cs typeface="Arial" panose="020B0604020202020204" pitchFamily="34" charset="0"/>
              </a:rPr>
              <a:t> </a:t>
            </a:r>
            <a:r>
              <a:rPr lang="en-GB" sz="3600" b="1">
                <a:latin typeface="Calibri" panose="020F0502020204030204" pitchFamily="34" charset="0"/>
                <a:ea typeface="Calibri" panose="020F0502020204030204" pitchFamily="34" charset="0"/>
                <a:cs typeface="Arial" panose="020B0604020202020204" pitchFamily="34" charset="0"/>
              </a:rPr>
              <a:t>Massage at Centre </a:t>
            </a:r>
            <a:r>
              <a:rPr lang="en-GB" sz="3600">
                <a:latin typeface="Calibri" panose="020F0502020204030204" pitchFamily="34" charset="0"/>
                <a:ea typeface="Calibri" panose="020F0502020204030204" pitchFamily="34" charset="0"/>
                <a:cs typeface="Arial" panose="020B0604020202020204" pitchFamily="34" charset="0"/>
              </a:rPr>
              <a:t>massage/reflexology provided at local venue (subject to available space). </a:t>
            </a:r>
            <a:r>
              <a:rPr lang="en-GB" sz="3600" b="1">
                <a:latin typeface="Calibri" panose="020F0502020204030204" pitchFamily="34" charset="0"/>
                <a:ea typeface="Calibri" panose="020F0502020204030204" pitchFamily="34" charset="0"/>
                <a:cs typeface="Arial" panose="020B0604020202020204" pitchFamily="34" charset="0"/>
              </a:rPr>
              <a:t>6 sessions</a:t>
            </a:r>
            <a:r>
              <a:rPr lang="en-GB" sz="3600">
                <a:latin typeface="Calibri" panose="020F0502020204030204" pitchFamily="34" charset="0"/>
                <a:ea typeface="Calibri" panose="020F0502020204030204" pitchFamily="34" charset="0"/>
                <a:cs typeface="Arial" panose="020B0604020202020204" pitchFamily="34" charset="0"/>
              </a:rPr>
              <a:t>.</a:t>
            </a:r>
            <a:endParaRPr lang="en-GB" sz="3600">
              <a:latin typeface="Arial" panose="020B0604020202020204" pitchFamily="34" charset="0"/>
              <a:ea typeface="Calibri" panose="020F0502020204030204" pitchFamily="34" charset="0"/>
            </a:endParaRPr>
          </a:p>
          <a:p>
            <a:pPr marL="270510" indent="-270510">
              <a:lnSpc>
                <a:spcPct val="95000"/>
              </a:lnSpc>
            </a:pPr>
            <a:r>
              <a:rPr lang="en-GB" sz="3600">
                <a:latin typeface="Segoe UI Symbol" panose="020B0502040204020203" pitchFamily="34" charset="0"/>
                <a:ea typeface="MS Gothic" panose="020B0609070205080204" pitchFamily="49" charset="-128"/>
                <a:cs typeface="Segoe UI Symbol" panose="020B0502040204020203" pitchFamily="34" charset="0"/>
              </a:rPr>
              <a:t>☐</a:t>
            </a:r>
            <a:r>
              <a:rPr lang="en-GB" sz="3600">
                <a:latin typeface="Calibri" panose="020F0502020204030204" pitchFamily="34" charset="0"/>
                <a:ea typeface="Calibri" panose="020F0502020204030204" pitchFamily="34" charset="0"/>
                <a:cs typeface="Arial" panose="020B0604020202020204" pitchFamily="34" charset="0"/>
              </a:rPr>
              <a:t> </a:t>
            </a:r>
            <a:r>
              <a:rPr lang="en-GB" sz="3600" b="1">
                <a:latin typeface="Calibri" panose="020F0502020204030204" pitchFamily="34" charset="0"/>
                <a:ea typeface="Calibri" panose="020F0502020204030204" pitchFamily="34" charset="0"/>
                <a:cs typeface="Arial" panose="020B0604020202020204" pitchFamily="34" charset="0"/>
              </a:rPr>
              <a:t>Massage at Home </a:t>
            </a:r>
            <a:r>
              <a:rPr lang="en-GB" sz="3600">
                <a:latin typeface="Calibri" panose="020F0502020204030204" pitchFamily="34" charset="0"/>
                <a:ea typeface="Calibri" panose="020F0502020204030204" pitchFamily="34" charset="0"/>
                <a:cs typeface="Arial" panose="020B0604020202020204" pitchFamily="34" charset="0"/>
              </a:rPr>
              <a:t>massage/reflexology provided in patient’s home. </a:t>
            </a:r>
            <a:r>
              <a:rPr lang="en-GB" sz="3600" b="1">
                <a:latin typeface="Calibri" panose="020F0502020204030204" pitchFamily="34" charset="0"/>
                <a:ea typeface="Calibri" panose="020F0502020204030204" pitchFamily="34" charset="0"/>
                <a:cs typeface="Arial" panose="020B0604020202020204" pitchFamily="34" charset="0"/>
              </a:rPr>
              <a:t>6 sessions</a:t>
            </a:r>
            <a:r>
              <a:rPr lang="en-GB" sz="3600">
                <a:latin typeface="Calibri" panose="020F0502020204030204" pitchFamily="34" charset="0"/>
                <a:ea typeface="Calibri" panose="020F0502020204030204" pitchFamily="34" charset="0"/>
                <a:cs typeface="Arial" panose="020B0604020202020204" pitchFamily="34" charset="0"/>
              </a:rPr>
              <a:t>. </a:t>
            </a:r>
            <a:endParaRPr lang="en-GB" sz="3600">
              <a:latin typeface="Arial" panose="020B0604020202020204" pitchFamily="34" charset="0"/>
              <a:ea typeface="Calibri" panose="020F0502020204030204" pitchFamily="34" charset="0"/>
            </a:endParaRPr>
          </a:p>
          <a:p>
            <a:pPr marL="0" indent="0">
              <a:lnSpc>
                <a:spcPct val="95000"/>
              </a:lnSpc>
              <a:buNone/>
            </a:pPr>
            <a:endParaRPr lang="en-GB" sz="3300">
              <a:latin typeface="Arial" panose="020B0604020202020204" pitchFamily="34" charset="0"/>
              <a:ea typeface="Calibri" panose="020F0502020204030204" pitchFamily="34" charset="0"/>
            </a:endParaRPr>
          </a:p>
        </p:txBody>
      </p:sp>
      <p:sp>
        <p:nvSpPr>
          <p:cNvPr id="4" name="Slide Number Placeholder 3">
            <a:extLst>
              <a:ext uri="{FF2B5EF4-FFF2-40B4-BE49-F238E27FC236}">
                <a16:creationId xmlns:a16="http://schemas.microsoft.com/office/drawing/2014/main" id="{588F48A8-C185-4464-A7D8-F83DCBBED353}"/>
              </a:ext>
            </a:extLst>
          </p:cNvPr>
          <p:cNvSpPr>
            <a:spLocks noGrp="1"/>
          </p:cNvSpPr>
          <p:nvPr>
            <p:ph type="sldNum" sz="quarter" idx="12"/>
          </p:nvPr>
        </p:nvSpPr>
        <p:spPr/>
        <p:txBody>
          <a:bodyPr/>
          <a:lstStyle/>
          <a:p>
            <a:pPr defTabSz="1371600"/>
            <a:fld id="{3A41BF39-D1D8-2549-96B9-1D729D2FA42C}" type="slidenum">
              <a:rPr lang="en-US">
                <a:solidFill>
                  <a:prstClr val="black">
                    <a:tint val="75000"/>
                  </a:prstClr>
                </a:solidFill>
                <a:latin typeface="Calibri"/>
              </a:rPr>
              <a:pPr defTabSz="1371600"/>
              <a:t>4</a:t>
            </a:fld>
            <a:endParaRPr lang="en-US">
              <a:solidFill>
                <a:prstClr val="black">
                  <a:tint val="75000"/>
                </a:prstClr>
              </a:solidFill>
              <a:latin typeface="Calibri"/>
            </a:endParaRPr>
          </a:p>
        </p:txBody>
      </p:sp>
    </p:spTree>
    <p:extLst>
      <p:ext uri="{BB962C8B-B14F-4D97-AF65-F5344CB8AC3E}">
        <p14:creationId xmlns:p14="http://schemas.microsoft.com/office/powerpoint/2010/main" val="16794808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2EAF262-1E66-4B09-B785-54F83C7773F0}"/>
              </a:ext>
            </a:extLst>
          </p:cNvPr>
          <p:cNvSpPr>
            <a:spLocks noGrp="1"/>
          </p:cNvSpPr>
          <p:nvPr>
            <p:ph idx="1"/>
          </p:nvPr>
        </p:nvSpPr>
        <p:spPr>
          <a:xfrm>
            <a:off x="1036674" y="2296632"/>
            <a:ext cx="16250058" cy="8140779"/>
          </a:xfrm>
        </p:spPr>
        <p:txBody>
          <a:bodyPr vert="horz" lIns="137160" tIns="68580" rIns="137160" bIns="68580" rtlCol="0" anchor="t">
            <a:normAutofit fontScale="92500" lnSpcReduction="20000"/>
          </a:bodyPr>
          <a:lstStyle/>
          <a:p>
            <a:pPr marL="0" indent="0">
              <a:lnSpc>
                <a:spcPct val="110000"/>
              </a:lnSpc>
              <a:buNone/>
            </a:pPr>
            <a:r>
              <a:rPr lang="en-GB" sz="2700" b="1">
                <a:solidFill>
                  <a:srgbClr val="0070C0"/>
                </a:solidFill>
                <a:latin typeface="Calibri" panose="020F0502020204030204" pitchFamily="34" charset="0"/>
                <a:ea typeface="Calibri" panose="020F0502020204030204" pitchFamily="34" charset="0"/>
                <a:cs typeface="Arial" panose="020B0604020202020204" pitchFamily="34" charset="0"/>
              </a:rPr>
              <a:t>Dementia support</a:t>
            </a:r>
            <a:endParaRPr lang="en-GB" sz="2700">
              <a:latin typeface="Arial" panose="020B0604020202020204" pitchFamily="34" charset="0"/>
              <a:ea typeface="Calibri" panose="020F0502020204030204" pitchFamily="34" charset="0"/>
            </a:endParaRPr>
          </a:p>
          <a:p>
            <a:pPr>
              <a:lnSpc>
                <a:spcPct val="110000"/>
              </a:lnSpc>
            </a:pPr>
            <a:r>
              <a:rPr lang="en-GB" sz="2700" b="1">
                <a:ea typeface="Aptos" panose="020B0004020202020204" pitchFamily="34" charset="0"/>
              </a:rPr>
              <a:t>Dementia 1 to 1 Support </a:t>
            </a:r>
            <a:r>
              <a:rPr lang="en-GB" sz="2700">
                <a:ea typeface="Aptos" panose="020B0004020202020204" pitchFamily="34" charset="0"/>
              </a:rPr>
              <a:t>–</a:t>
            </a:r>
            <a:r>
              <a:rPr lang="en-GB" sz="2700">
                <a:latin typeface="Calibri"/>
                <a:ea typeface="Calibri"/>
                <a:cs typeface="Arial"/>
              </a:rPr>
              <a:t> Assisting people with a confirmed diagnosis of dementia to live better with dementia by providing relevant information around their diagnosis, supporting them to access activities and/or day centres, provide cognitive activities at home and develop techniques to maintain independence. Actively work with the client to ascertain their likes, dislikes and or wishes through life story and memory work. 10 sessions</a:t>
            </a:r>
            <a:r>
              <a:rPr lang="en-GB" sz="2700">
                <a:solidFill>
                  <a:srgbClr val="FF0000"/>
                </a:solidFill>
                <a:latin typeface="Calibri"/>
                <a:ea typeface="Calibri"/>
                <a:cs typeface="Arial"/>
              </a:rPr>
              <a:t>. Patients must have a confirmed diagnosis of dementia to be referred.</a:t>
            </a:r>
          </a:p>
          <a:p>
            <a:pPr marL="0" indent="0">
              <a:lnSpc>
                <a:spcPct val="110000"/>
              </a:lnSpc>
              <a:buNone/>
            </a:pPr>
            <a:r>
              <a:rPr lang="en-GB" sz="2700" b="1">
                <a:solidFill>
                  <a:srgbClr val="0070C0"/>
                </a:solidFill>
                <a:latin typeface="Calibri"/>
                <a:ea typeface="Calibri"/>
                <a:cs typeface="Arial"/>
              </a:rPr>
              <a:t>Practical Support</a:t>
            </a:r>
            <a:endParaRPr lang="en-GB" sz="2700">
              <a:latin typeface="Arial"/>
              <a:ea typeface="Calibri"/>
              <a:cs typeface="Arial"/>
            </a:endParaRPr>
          </a:p>
          <a:p>
            <a:pPr marL="270510" indent="-270510">
              <a:lnSpc>
                <a:spcPct val="95000"/>
              </a:lnSpc>
            </a:pPr>
            <a:r>
              <a:rPr lang="en-GB" sz="2700" b="1">
                <a:latin typeface="Calibri" panose="020F0502020204030204" pitchFamily="34" charset="0"/>
                <a:ea typeface="Calibri" panose="020F0502020204030204" pitchFamily="34" charset="0"/>
                <a:cs typeface="Arial" panose="020B0604020202020204" pitchFamily="34" charset="0"/>
              </a:rPr>
              <a:t>Information and Advice</a:t>
            </a:r>
            <a:r>
              <a:rPr lang="en-GB" sz="2700">
                <a:latin typeface="Arial" panose="020B0604020202020204" pitchFamily="34" charset="0"/>
                <a:ea typeface="Calibri" panose="020F0502020204030204" pitchFamily="34" charset="0"/>
              </a:rPr>
              <a:t> </a:t>
            </a:r>
            <a:r>
              <a:rPr lang="en-GB" sz="2700">
                <a:latin typeface="Calibri" panose="020F0502020204030204" pitchFamily="34" charset="0"/>
                <a:ea typeface="Calibri" panose="020F0502020204030204" pitchFamily="34" charset="0"/>
                <a:cs typeface="Arial" panose="020B0604020202020204" pitchFamily="34" charset="0"/>
              </a:rPr>
              <a:t>Over the phone or face to face - Advice, casework, and support around maximising income through benefits, grants and utilities, help with housing and social care and assistance with transport options. Up to </a:t>
            </a:r>
            <a:r>
              <a:rPr lang="en-GB" sz="2700" b="1">
                <a:latin typeface="Calibri" panose="020F0502020204030204" pitchFamily="34" charset="0"/>
                <a:ea typeface="Calibri" panose="020F0502020204030204" pitchFamily="34" charset="0"/>
                <a:cs typeface="Arial" panose="020B0604020202020204" pitchFamily="34" charset="0"/>
              </a:rPr>
              <a:t>4 Sessions</a:t>
            </a:r>
            <a:r>
              <a:rPr lang="en-GB" sz="2700">
                <a:latin typeface="Calibri" panose="020F0502020204030204" pitchFamily="34" charset="0"/>
                <a:ea typeface="Calibri" panose="020F0502020204030204" pitchFamily="34" charset="0"/>
                <a:cs typeface="Arial" panose="020B0604020202020204" pitchFamily="34" charset="0"/>
              </a:rPr>
              <a:t> per referral. 2 referral limit does not apply. Two providers:</a:t>
            </a:r>
          </a:p>
          <a:p>
            <a:pPr marL="870585" lvl="1" indent="-270510">
              <a:lnSpc>
                <a:spcPct val="95000"/>
              </a:lnSpc>
            </a:pPr>
            <a:r>
              <a:rPr lang="en-GB" sz="2700">
                <a:latin typeface="Calibri" panose="020F0502020204030204" pitchFamily="34" charset="0"/>
                <a:ea typeface="Calibri" panose="020F0502020204030204" pitchFamily="34" charset="0"/>
                <a:cs typeface="Arial" panose="020B0604020202020204" pitchFamily="34" charset="0"/>
              </a:rPr>
              <a:t>Age UK</a:t>
            </a:r>
          </a:p>
          <a:p>
            <a:pPr marL="870585" lvl="1" indent="-270510">
              <a:lnSpc>
                <a:spcPct val="95000"/>
              </a:lnSpc>
            </a:pPr>
            <a:r>
              <a:rPr lang="en-GB" sz="2700">
                <a:latin typeface="Arial" panose="020B0604020202020204" pitchFamily="34" charset="0"/>
                <a:ea typeface="Calibri" panose="020F0502020204030204" pitchFamily="34" charset="0"/>
              </a:rPr>
              <a:t>Westminster CAB </a:t>
            </a:r>
          </a:p>
          <a:p>
            <a:pPr>
              <a:lnSpc>
                <a:spcPct val="95000"/>
              </a:lnSpc>
            </a:pPr>
            <a:r>
              <a:rPr lang="en-GB" sz="2700" b="1">
                <a:latin typeface="Calibri" panose="020F0502020204030204" pitchFamily="34" charset="0"/>
                <a:ea typeface="Calibri" panose="020F0502020204030204" pitchFamily="34" charset="0"/>
                <a:cs typeface="Arial" panose="020B0604020202020204" pitchFamily="34" charset="0"/>
              </a:rPr>
              <a:t>Escorting</a:t>
            </a:r>
            <a:r>
              <a:rPr lang="en-GB" sz="2700">
                <a:latin typeface="Calibri" panose="020F0502020204030204" pitchFamily="34" charset="0"/>
                <a:ea typeface="Calibri" panose="020F0502020204030204" pitchFamily="34" charset="0"/>
                <a:cs typeface="Arial" panose="020B0604020202020204" pitchFamily="34" charset="0"/>
              </a:rPr>
              <a:t> Supporting patients with mobility problems to get to medical appointments, shopping, social engagements etc. </a:t>
            </a:r>
            <a:r>
              <a:rPr lang="en-GB" sz="2700" b="1">
                <a:latin typeface="Calibri" panose="020F0502020204030204" pitchFamily="34" charset="0"/>
                <a:ea typeface="Calibri" panose="020F0502020204030204" pitchFamily="34" charset="0"/>
                <a:cs typeface="Arial" panose="020B0604020202020204" pitchFamily="34" charset="0"/>
              </a:rPr>
              <a:t>4 sessions</a:t>
            </a:r>
            <a:r>
              <a:rPr lang="en-GB" sz="2700">
                <a:latin typeface="Calibri" panose="020F0502020204030204" pitchFamily="34" charset="0"/>
                <a:ea typeface="Calibri" panose="020F0502020204030204" pitchFamily="34" charset="0"/>
                <a:cs typeface="Arial" panose="020B0604020202020204" pitchFamily="34" charset="0"/>
              </a:rPr>
              <a:t> per referral.</a:t>
            </a:r>
            <a:endParaRPr lang="en-GB" sz="2700">
              <a:latin typeface="Arial" panose="020B0604020202020204" pitchFamily="34" charset="0"/>
              <a:ea typeface="Calibri" panose="020F0502020204030204" pitchFamily="34" charset="0"/>
            </a:endParaRPr>
          </a:p>
          <a:p>
            <a:pPr marL="270510" indent="-270510">
              <a:lnSpc>
                <a:spcPct val="95000"/>
              </a:lnSpc>
            </a:pPr>
            <a:r>
              <a:rPr lang="en-GB" sz="2700" b="1">
                <a:latin typeface="Calibri" panose="020F0502020204030204" pitchFamily="34" charset="0"/>
                <a:ea typeface="Calibri" panose="020F0502020204030204" pitchFamily="34" charset="0"/>
                <a:cs typeface="Arial" panose="020B0604020202020204" pitchFamily="34" charset="0"/>
              </a:rPr>
              <a:t>Light De-cluttering</a:t>
            </a:r>
            <a:r>
              <a:rPr lang="en-GB" sz="2700">
                <a:latin typeface="Calibri" panose="020F0502020204030204" pitchFamily="34" charset="0"/>
                <a:ea typeface="Calibri" panose="020F0502020204030204" pitchFamily="34" charset="0"/>
                <a:cs typeface="Arial" panose="020B0604020202020204" pitchFamily="34" charset="0"/>
              </a:rPr>
              <a:t> Help relocating items to a safe place in the home, tidy up draws, sort papers. It is not appropriate for hoarding referrals. </a:t>
            </a:r>
            <a:r>
              <a:rPr lang="en-GB" sz="2700" b="1">
                <a:latin typeface="Calibri" panose="020F0502020204030204" pitchFamily="34" charset="0"/>
                <a:ea typeface="Calibri" panose="020F0502020204030204" pitchFamily="34" charset="0"/>
                <a:cs typeface="Arial" panose="020B0604020202020204" pitchFamily="34" charset="0"/>
              </a:rPr>
              <a:t>The service does not remove or relocate large items.</a:t>
            </a:r>
            <a:r>
              <a:rPr lang="en-GB" sz="2700">
                <a:latin typeface="Calibri" panose="020F0502020204030204" pitchFamily="34" charset="0"/>
                <a:ea typeface="Calibri" panose="020F0502020204030204" pitchFamily="34" charset="0"/>
                <a:cs typeface="Arial" panose="020B0604020202020204" pitchFamily="34" charset="0"/>
              </a:rPr>
              <a:t> </a:t>
            </a:r>
            <a:r>
              <a:rPr lang="en-GB" sz="2700" b="1">
                <a:latin typeface="Calibri" panose="020F0502020204030204" pitchFamily="34" charset="0"/>
                <a:ea typeface="Calibri" panose="020F0502020204030204" pitchFamily="34" charset="0"/>
                <a:cs typeface="Arial" panose="020B0604020202020204" pitchFamily="34" charset="0"/>
              </a:rPr>
              <a:t>6 sessions</a:t>
            </a:r>
            <a:r>
              <a:rPr lang="en-GB" sz="2700">
                <a:latin typeface="Calibri" panose="020F0502020204030204" pitchFamily="34" charset="0"/>
                <a:ea typeface="Calibri" panose="020F0502020204030204" pitchFamily="34" charset="0"/>
                <a:cs typeface="Arial" panose="020B0604020202020204" pitchFamily="34" charset="0"/>
              </a:rPr>
              <a:t>.</a:t>
            </a:r>
            <a:endParaRPr lang="en-GB" sz="2700">
              <a:latin typeface="Arial" panose="020B0604020202020204" pitchFamily="34" charset="0"/>
              <a:ea typeface="Calibri" panose="020F0502020204030204" pitchFamily="34" charset="0"/>
            </a:endParaRPr>
          </a:p>
          <a:p>
            <a:pPr>
              <a:lnSpc>
                <a:spcPct val="110000"/>
              </a:lnSpc>
            </a:pPr>
            <a:r>
              <a:rPr lang="en-GB" sz="2700" b="1">
                <a:latin typeface="Calibri" panose="020F0502020204030204" pitchFamily="34" charset="0"/>
                <a:ea typeface="Calibri" panose="020F0502020204030204" pitchFamily="34" charset="0"/>
                <a:cs typeface="Arial" panose="020B0604020202020204" pitchFamily="34" charset="0"/>
              </a:rPr>
              <a:t>Link-up into </a:t>
            </a:r>
            <a:r>
              <a:rPr lang="en-GB" sz="2700" b="1" u="sng">
                <a:latin typeface="Calibri" panose="020F0502020204030204" pitchFamily="34" charset="0"/>
                <a:ea typeface="Calibri" panose="020F0502020204030204" pitchFamily="34" charset="0"/>
                <a:cs typeface="Arial" panose="020B0604020202020204" pitchFamily="34" charset="0"/>
              </a:rPr>
              <a:t>tech</a:t>
            </a:r>
            <a:r>
              <a:rPr lang="en-GB" sz="2700">
                <a:latin typeface="Calibri" panose="020F0502020204030204" pitchFamily="34" charset="0"/>
                <a:ea typeface="Calibri" panose="020F0502020204030204" pitchFamily="34" charset="0"/>
                <a:cs typeface="Arial" panose="020B0604020202020204" pitchFamily="34" charset="0"/>
              </a:rPr>
              <a:t> Open Age service to help people on a 1 to 1 basis to increase their knowledge about their device and to increase their technological skills accessing and downloading Zoom and other suitable platforms.  Available in English or Arabic. 1 or 2 sessions. </a:t>
            </a:r>
            <a:endParaRPr lang="en-GB" sz="2700">
              <a:latin typeface="Arial" panose="020B0604020202020204" pitchFamily="34" charset="0"/>
              <a:ea typeface="Calibri" panose="020F0502020204030204" pitchFamily="34" charset="0"/>
            </a:endParaRPr>
          </a:p>
          <a:p>
            <a:pPr>
              <a:lnSpc>
                <a:spcPct val="95000"/>
              </a:lnSpc>
            </a:pPr>
            <a:r>
              <a:rPr lang="en-GB" sz="2700" b="1">
                <a:latin typeface="Calibri" panose="020F0502020204030204" pitchFamily="34" charset="0"/>
                <a:ea typeface="Calibri" panose="020F0502020204030204" pitchFamily="34" charset="0"/>
                <a:cs typeface="Arial" panose="020B0604020202020204" pitchFamily="34" charset="0"/>
              </a:rPr>
              <a:t>Carer’s Respite</a:t>
            </a:r>
            <a:r>
              <a:rPr lang="en-GB" sz="2700">
                <a:latin typeface="Arial" panose="020B0604020202020204" pitchFamily="34" charset="0"/>
                <a:ea typeface="Calibri" panose="020F0502020204030204" pitchFamily="34" charset="0"/>
              </a:rPr>
              <a:t> </a:t>
            </a:r>
            <a:r>
              <a:rPr lang="en-GB" sz="2700">
                <a:latin typeface="Calibri" panose="020F0502020204030204" pitchFamily="34" charset="0"/>
                <a:ea typeface="Calibri" panose="020F0502020204030204" pitchFamily="34" charset="0"/>
                <a:cs typeface="Arial" panose="020B0604020202020204" pitchFamily="34" charset="0"/>
              </a:rPr>
              <a:t>2-hour breaks for older carers to have a break from caring and do something for themselves.  They can stay in the home, or they can go out.</a:t>
            </a:r>
            <a:r>
              <a:rPr lang="en-GB" sz="2700">
                <a:latin typeface="Arial" panose="020B0604020202020204" pitchFamily="34" charset="0"/>
                <a:ea typeface="Calibri" panose="020F0502020204030204" pitchFamily="34" charset="0"/>
              </a:rPr>
              <a:t> </a:t>
            </a:r>
            <a:r>
              <a:rPr lang="en-GB" sz="2700" b="1">
                <a:latin typeface="Calibri" panose="020F0502020204030204" pitchFamily="34" charset="0"/>
                <a:ea typeface="Calibri" panose="020F0502020204030204" pitchFamily="34" charset="0"/>
                <a:cs typeface="Arial" panose="020B0604020202020204" pitchFamily="34" charset="0"/>
              </a:rPr>
              <a:t>This does not count as one of the patient’s 2 referrals. 6 sessions </a:t>
            </a:r>
            <a:r>
              <a:rPr lang="en-GB" sz="2700">
                <a:latin typeface="Calibri" panose="020F0502020204030204" pitchFamily="34" charset="0"/>
                <a:ea typeface="Calibri" panose="020F0502020204030204" pitchFamily="34" charset="0"/>
                <a:cs typeface="Arial" panose="020B0604020202020204" pitchFamily="34" charset="0"/>
              </a:rPr>
              <a:t>per referral</a:t>
            </a:r>
            <a:r>
              <a:rPr lang="en-GB" sz="2700" b="1">
                <a:latin typeface="Calibri" panose="020F0502020204030204" pitchFamily="34" charset="0"/>
                <a:ea typeface="Calibri" panose="020F0502020204030204" pitchFamily="34" charset="0"/>
                <a:cs typeface="Arial" panose="020B0604020202020204" pitchFamily="34" charset="0"/>
              </a:rPr>
              <a:t>. </a:t>
            </a:r>
            <a:endParaRPr lang="en-GB" sz="2700">
              <a:latin typeface="Arial" panose="020B0604020202020204" pitchFamily="34" charset="0"/>
              <a:ea typeface="Calibri" panose="020F0502020204030204" pitchFamily="34" charset="0"/>
            </a:endParaRPr>
          </a:p>
          <a:p>
            <a:endParaRPr lang="en-GB"/>
          </a:p>
        </p:txBody>
      </p:sp>
      <p:sp>
        <p:nvSpPr>
          <p:cNvPr id="4" name="Slide Number Placeholder 3">
            <a:extLst>
              <a:ext uri="{FF2B5EF4-FFF2-40B4-BE49-F238E27FC236}">
                <a16:creationId xmlns:a16="http://schemas.microsoft.com/office/drawing/2014/main" id="{283E479E-E553-4D09-87F7-CE1E992B4C92}"/>
              </a:ext>
            </a:extLst>
          </p:cNvPr>
          <p:cNvSpPr>
            <a:spLocks noGrp="1"/>
          </p:cNvSpPr>
          <p:nvPr>
            <p:ph type="sldNum" sz="quarter" idx="12"/>
          </p:nvPr>
        </p:nvSpPr>
        <p:spPr/>
        <p:txBody>
          <a:bodyPr/>
          <a:lstStyle/>
          <a:p>
            <a:pPr defTabSz="1371600"/>
            <a:fld id="{3A41BF39-D1D8-2549-96B9-1D729D2FA42C}" type="slidenum">
              <a:rPr lang="en-US">
                <a:solidFill>
                  <a:prstClr val="black">
                    <a:tint val="75000"/>
                  </a:prstClr>
                </a:solidFill>
                <a:latin typeface="Calibri"/>
              </a:rPr>
              <a:pPr defTabSz="1371600"/>
              <a:t>5</a:t>
            </a:fld>
            <a:endParaRPr lang="en-US">
              <a:solidFill>
                <a:prstClr val="black">
                  <a:tint val="75000"/>
                </a:prstClr>
              </a:solidFill>
              <a:latin typeface="Calibri"/>
            </a:endParaRPr>
          </a:p>
        </p:txBody>
      </p:sp>
    </p:spTree>
    <p:extLst>
      <p:ext uri="{BB962C8B-B14F-4D97-AF65-F5344CB8AC3E}">
        <p14:creationId xmlns:p14="http://schemas.microsoft.com/office/powerpoint/2010/main" val="21715416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2EAF262-1E66-4B09-B785-54F83C7773F0}"/>
              </a:ext>
            </a:extLst>
          </p:cNvPr>
          <p:cNvSpPr>
            <a:spLocks noGrp="1"/>
          </p:cNvSpPr>
          <p:nvPr>
            <p:ph idx="1"/>
          </p:nvPr>
        </p:nvSpPr>
        <p:spPr>
          <a:xfrm>
            <a:off x="1036674" y="2057400"/>
            <a:ext cx="16250058" cy="8380011"/>
          </a:xfrm>
        </p:spPr>
        <p:txBody>
          <a:bodyPr vert="horz" lIns="137160" tIns="68580" rIns="137160" bIns="68580" rtlCol="0" anchor="t">
            <a:normAutofit/>
          </a:bodyPr>
          <a:lstStyle/>
          <a:p>
            <a:pPr marL="0" indent="0">
              <a:lnSpc>
                <a:spcPct val="110000"/>
              </a:lnSpc>
              <a:buNone/>
            </a:pPr>
            <a:r>
              <a:rPr lang="en-GB" sz="2800">
                <a:latin typeface="MS Gothic" panose="020B0609070205080204" pitchFamily="49" charset="-128"/>
                <a:ea typeface="Calibri" panose="020F0502020204030204" pitchFamily="34" charset="0"/>
                <a:cs typeface="Arial" panose="020B0604020202020204" pitchFamily="34" charset="0"/>
              </a:rPr>
              <a:t>☐</a:t>
            </a:r>
            <a:r>
              <a:rPr lang="en-GB" sz="2800">
                <a:latin typeface="Calibri" panose="020F0502020204030204" pitchFamily="34" charset="0"/>
                <a:ea typeface="Calibri" panose="020F0502020204030204" pitchFamily="34" charset="0"/>
                <a:cs typeface="Arial" panose="020B0604020202020204" pitchFamily="34" charset="0"/>
              </a:rPr>
              <a:t> </a:t>
            </a:r>
            <a:r>
              <a:rPr lang="en-GB" sz="2800" b="1">
                <a:latin typeface="Calibri" panose="020F0502020204030204" pitchFamily="34" charset="0"/>
                <a:ea typeface="Calibri" panose="020F0502020204030204" pitchFamily="34" charset="0"/>
                <a:cs typeface="Arial" panose="020B0604020202020204" pitchFamily="34" charset="0"/>
              </a:rPr>
              <a:t>Befriending </a:t>
            </a:r>
            <a:r>
              <a:rPr lang="en-GB" sz="2800">
                <a:solidFill>
                  <a:srgbClr val="000000"/>
                </a:solidFill>
                <a:latin typeface="Calibri" panose="020F0502020204030204" pitchFamily="34" charset="0"/>
                <a:ea typeface="Calibri" panose="020F0502020204030204" pitchFamily="34" charset="0"/>
                <a:cs typeface="Arial" panose="020B0604020202020204" pitchFamily="34" charset="0"/>
              </a:rPr>
              <a:t>one to one service that offers emotional and social support and encourages attending activities in the community to alleviate social isolation – </a:t>
            </a:r>
            <a:r>
              <a:rPr lang="en-GB" sz="2800" b="1">
                <a:solidFill>
                  <a:srgbClr val="000000"/>
                </a:solidFill>
                <a:latin typeface="Calibri" panose="020F0502020204030204" pitchFamily="34" charset="0"/>
                <a:ea typeface="Calibri" panose="020F0502020204030204" pitchFamily="34" charset="0"/>
                <a:cs typeface="Arial" panose="020B0604020202020204" pitchFamily="34" charset="0"/>
              </a:rPr>
              <a:t>6 sessions</a:t>
            </a:r>
            <a:r>
              <a:rPr lang="en-GB" sz="2800">
                <a:solidFill>
                  <a:srgbClr val="000000"/>
                </a:solidFill>
                <a:latin typeface="Calibri" panose="020F0502020204030204" pitchFamily="34" charset="0"/>
                <a:ea typeface="Calibri" panose="020F0502020204030204" pitchFamily="34" charset="0"/>
                <a:cs typeface="Arial" panose="020B0604020202020204" pitchFamily="34" charset="0"/>
              </a:rPr>
              <a:t> per referral.</a:t>
            </a:r>
            <a:r>
              <a:rPr lang="en-GB" sz="2800">
                <a:latin typeface="Arial" panose="020B0604020202020204" pitchFamily="34" charset="0"/>
                <a:ea typeface="Calibri" panose="020F0502020204030204" pitchFamily="34" charset="0"/>
              </a:rPr>
              <a:t> </a:t>
            </a:r>
          </a:p>
          <a:p>
            <a:pPr marL="0" indent="0">
              <a:lnSpc>
                <a:spcPct val="110000"/>
              </a:lnSpc>
              <a:buNone/>
            </a:pPr>
            <a:endParaRPr lang="en-GB" sz="2700" b="1">
              <a:solidFill>
                <a:srgbClr val="0070C0"/>
              </a:solidFill>
              <a:latin typeface="+mj-lt"/>
              <a:ea typeface="Aptos" panose="020B0004020202020204" pitchFamily="34" charset="0"/>
            </a:endParaRPr>
          </a:p>
          <a:p>
            <a:pPr marL="0" indent="0">
              <a:lnSpc>
                <a:spcPct val="110000"/>
              </a:lnSpc>
              <a:buNone/>
            </a:pPr>
            <a:r>
              <a:rPr lang="en-GB" sz="2700" b="1">
                <a:solidFill>
                  <a:srgbClr val="0070C0"/>
                </a:solidFill>
                <a:latin typeface="+mj-lt"/>
                <a:ea typeface="Aptos" panose="020B0004020202020204" pitchFamily="34" charset="0"/>
              </a:rPr>
              <a:t>New services from July 2024</a:t>
            </a:r>
            <a:endParaRPr lang="en-GB" sz="2700">
              <a:latin typeface="+mj-lt"/>
              <a:ea typeface="Aptos" panose="020B0004020202020204" pitchFamily="34" charset="0"/>
            </a:endParaRPr>
          </a:p>
          <a:p>
            <a:pPr>
              <a:lnSpc>
                <a:spcPct val="110000"/>
              </a:lnSpc>
            </a:pPr>
            <a:r>
              <a:rPr lang="en-GB" sz="2700" b="1">
                <a:ea typeface="Aptos" panose="020B0004020202020204" pitchFamily="34" charset="0"/>
                <a:cs typeface="Times New Roman" panose="02020603050405020304" pitchFamily="18" charset="0"/>
              </a:rPr>
              <a:t>Support in Community languages</a:t>
            </a:r>
            <a:r>
              <a:rPr lang="en-GB" sz="2700" b="1">
                <a:solidFill>
                  <a:srgbClr val="0070C0"/>
                </a:solidFill>
                <a:ea typeface="Aptos" panose="020B0004020202020204" pitchFamily="34" charset="0"/>
              </a:rPr>
              <a:t> </a:t>
            </a:r>
            <a:endParaRPr lang="en-GB" sz="2700">
              <a:ea typeface="Aptos" panose="020B0004020202020204" pitchFamily="34" charset="0"/>
            </a:endParaRPr>
          </a:p>
          <a:p>
            <a:pPr marL="600075" lvl="1" indent="0">
              <a:lnSpc>
                <a:spcPct val="95000"/>
              </a:lnSpc>
              <a:buNone/>
            </a:pPr>
            <a:r>
              <a:rPr lang="en-GB" sz="2700">
                <a:ea typeface="Aptos" panose="020B0004020202020204" pitchFamily="34" charset="0"/>
              </a:rPr>
              <a:t>A patient will be referred for a series of 6 sessions with a designated worker in one of the four languages below, the patient may receive any of the activities listed below during their sessions:</a:t>
            </a:r>
          </a:p>
          <a:p>
            <a:pPr marL="947738" lvl="1" indent="-278130">
              <a:lnSpc>
                <a:spcPct val="95000"/>
              </a:lnSpc>
              <a:buFont typeface="Symbol" panose="05050102010706020507" pitchFamily="18" charset="2"/>
              <a:buChar char=""/>
            </a:pPr>
            <a:r>
              <a:rPr lang="en-GB" sz="2700">
                <a:ea typeface="Aptos" panose="020B0004020202020204" pitchFamily="34" charset="0"/>
              </a:rPr>
              <a:t>Befriending / emotional support in their language, </a:t>
            </a:r>
            <a:endParaRPr lang="en-GB" sz="2700">
              <a:ea typeface="Aptos" panose="020B0004020202020204" pitchFamily="34" charset="0"/>
              <a:cs typeface="Calibri"/>
            </a:endParaRPr>
          </a:p>
          <a:p>
            <a:pPr marL="947738" lvl="1" indent="-278130">
              <a:lnSpc>
                <a:spcPct val="95000"/>
              </a:lnSpc>
              <a:buFont typeface="Symbol" panose="05050102010706020507" pitchFamily="18" charset="2"/>
              <a:buChar char=""/>
            </a:pPr>
            <a:r>
              <a:rPr lang="en-GB" sz="2700">
                <a:ea typeface="Aptos" panose="020B0004020202020204" pitchFamily="34" charset="0"/>
              </a:rPr>
              <a:t>advice and information including form filling and benefits and income maximization, </a:t>
            </a:r>
            <a:endParaRPr lang="en-GB" sz="2700">
              <a:ea typeface="Aptos" panose="020B0004020202020204" pitchFamily="34" charset="0"/>
              <a:cs typeface="Calibri"/>
            </a:endParaRPr>
          </a:p>
          <a:p>
            <a:pPr marL="947738" lvl="1" indent="-278130">
              <a:lnSpc>
                <a:spcPct val="95000"/>
              </a:lnSpc>
              <a:buFont typeface="Symbol" panose="05050102010706020507" pitchFamily="18" charset="2"/>
              <a:buChar char=""/>
            </a:pPr>
            <a:r>
              <a:rPr lang="en-GB" sz="2700">
                <a:ea typeface="Aptos" panose="020B0004020202020204" pitchFamily="34" charset="0"/>
              </a:rPr>
              <a:t>assistance in making and attending appointments, and support in accessing social activities.</a:t>
            </a:r>
            <a:endParaRPr lang="en-GB" sz="2700">
              <a:ea typeface="Aptos" panose="020B0004020202020204" pitchFamily="34" charset="0"/>
              <a:cs typeface="Calibri"/>
            </a:endParaRPr>
          </a:p>
          <a:p>
            <a:pPr marL="0" indent="0">
              <a:lnSpc>
                <a:spcPct val="95000"/>
              </a:lnSpc>
              <a:buNone/>
            </a:pPr>
            <a:r>
              <a:rPr lang="en-GB" sz="2700" b="1">
                <a:ea typeface="Aptos" panose="020B0004020202020204" pitchFamily="34" charset="0"/>
              </a:rPr>
              <a:t>	6-8 sessions per referral in these languages</a:t>
            </a:r>
            <a:r>
              <a:rPr lang="en-GB" sz="2700">
                <a:ea typeface="Aptos" panose="020B0004020202020204" pitchFamily="34" charset="0"/>
              </a:rPr>
              <a:t>:</a:t>
            </a:r>
          </a:p>
          <a:p>
            <a:pPr marL="270510" indent="-270510">
              <a:lnSpc>
                <a:spcPct val="95000"/>
              </a:lnSpc>
            </a:pPr>
            <a:r>
              <a:rPr lang="en-GB" sz="2700">
                <a:ea typeface="Aptos" panose="020B0004020202020204" pitchFamily="34" charset="0"/>
              </a:rPr>
              <a:t>☐ </a:t>
            </a:r>
            <a:r>
              <a:rPr lang="en-GB" sz="2700" b="1">
                <a:ea typeface="Aptos" panose="020B0004020202020204" pitchFamily="34" charset="0"/>
                <a:cs typeface="Times New Roman" panose="02020603050405020304" pitchFamily="18" charset="0"/>
              </a:rPr>
              <a:t>Arabic (Egyptian)</a:t>
            </a:r>
            <a:endParaRPr lang="en-GB" sz="2700">
              <a:ea typeface="Aptos" panose="020B0004020202020204" pitchFamily="34" charset="0"/>
            </a:endParaRPr>
          </a:p>
          <a:p>
            <a:pPr marL="270510" indent="-270510">
              <a:lnSpc>
                <a:spcPct val="95000"/>
              </a:lnSpc>
            </a:pPr>
            <a:r>
              <a:rPr lang="en-GB" sz="2700">
                <a:ea typeface="Aptos" panose="020B0004020202020204" pitchFamily="34" charset="0"/>
              </a:rPr>
              <a:t>☐ </a:t>
            </a:r>
            <a:r>
              <a:rPr lang="en-GB" sz="2700" b="1">
                <a:ea typeface="Aptos" panose="020B0004020202020204" pitchFamily="34" charset="0"/>
                <a:cs typeface="Times New Roman" panose="02020603050405020304" pitchFamily="18" charset="0"/>
              </a:rPr>
              <a:t>Farsi</a:t>
            </a:r>
            <a:endParaRPr lang="en-GB" sz="2700">
              <a:ea typeface="Aptos" panose="020B0004020202020204" pitchFamily="34" charset="0"/>
            </a:endParaRPr>
          </a:p>
          <a:p>
            <a:pPr marL="270510" indent="-270510">
              <a:lnSpc>
                <a:spcPct val="95000"/>
              </a:lnSpc>
            </a:pPr>
            <a:r>
              <a:rPr lang="en-GB" sz="2700">
                <a:ea typeface="Aptos" panose="020B0004020202020204" pitchFamily="34" charset="0"/>
              </a:rPr>
              <a:t>☐ </a:t>
            </a:r>
            <a:r>
              <a:rPr lang="en-GB" sz="2700" b="1">
                <a:ea typeface="Aptos" panose="020B0004020202020204" pitchFamily="34" charset="0"/>
                <a:cs typeface="Times New Roman" panose="02020603050405020304" pitchFamily="18" charset="0"/>
              </a:rPr>
              <a:t>Somali</a:t>
            </a:r>
            <a:endParaRPr lang="en-GB" sz="2700">
              <a:ea typeface="Aptos" panose="020B0004020202020204" pitchFamily="34" charset="0"/>
            </a:endParaRPr>
          </a:p>
          <a:p>
            <a:pPr marL="270510" indent="-270510">
              <a:lnSpc>
                <a:spcPct val="95000"/>
              </a:lnSpc>
            </a:pPr>
            <a:r>
              <a:rPr lang="en-GB" sz="2700">
                <a:ea typeface="Aptos" panose="020B0004020202020204" pitchFamily="34" charset="0"/>
              </a:rPr>
              <a:t>☐ </a:t>
            </a:r>
            <a:r>
              <a:rPr lang="en-GB" sz="2700" b="1">
                <a:ea typeface="Aptos" panose="020B0004020202020204" pitchFamily="34" charset="0"/>
                <a:cs typeface="Times New Roman" panose="02020603050405020304" pitchFamily="18" charset="0"/>
              </a:rPr>
              <a:t>Spanish </a:t>
            </a:r>
            <a:endParaRPr lang="en-GB" sz="2700">
              <a:ea typeface="Aptos" panose="020B0004020202020204" pitchFamily="34" charset="0"/>
            </a:endParaRPr>
          </a:p>
          <a:p>
            <a:endParaRPr lang="en-GB"/>
          </a:p>
        </p:txBody>
      </p:sp>
      <p:sp>
        <p:nvSpPr>
          <p:cNvPr id="4" name="Slide Number Placeholder 3">
            <a:extLst>
              <a:ext uri="{FF2B5EF4-FFF2-40B4-BE49-F238E27FC236}">
                <a16:creationId xmlns:a16="http://schemas.microsoft.com/office/drawing/2014/main" id="{283E479E-E553-4D09-87F7-CE1E992B4C92}"/>
              </a:ext>
            </a:extLst>
          </p:cNvPr>
          <p:cNvSpPr>
            <a:spLocks noGrp="1"/>
          </p:cNvSpPr>
          <p:nvPr>
            <p:ph type="sldNum" sz="quarter" idx="12"/>
          </p:nvPr>
        </p:nvSpPr>
        <p:spPr/>
        <p:txBody>
          <a:bodyPr/>
          <a:lstStyle/>
          <a:p>
            <a:pPr defTabSz="1371600"/>
            <a:fld id="{3A41BF39-D1D8-2549-96B9-1D729D2FA42C}" type="slidenum">
              <a:rPr lang="en-US">
                <a:solidFill>
                  <a:prstClr val="black">
                    <a:tint val="75000"/>
                  </a:prstClr>
                </a:solidFill>
                <a:latin typeface="Calibri"/>
              </a:rPr>
              <a:pPr defTabSz="1371600"/>
              <a:t>6</a:t>
            </a:fld>
            <a:endParaRPr lang="en-US">
              <a:solidFill>
                <a:prstClr val="black">
                  <a:tint val="75000"/>
                </a:prstClr>
              </a:solidFill>
              <a:latin typeface="Calibri"/>
            </a:endParaRPr>
          </a:p>
        </p:txBody>
      </p:sp>
    </p:spTree>
    <p:extLst>
      <p:ext uri="{BB962C8B-B14F-4D97-AF65-F5344CB8AC3E}">
        <p14:creationId xmlns:p14="http://schemas.microsoft.com/office/powerpoint/2010/main" val="5453468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8082"/>
        </a:solidFill>
        <a:effectLst/>
      </p:bgPr>
    </p:bg>
    <p:spTree>
      <p:nvGrpSpPr>
        <p:cNvPr id="1" name=""/>
        <p:cNvGrpSpPr/>
        <p:nvPr/>
      </p:nvGrpSpPr>
      <p:grpSpPr>
        <a:xfrm>
          <a:off x="0" y="0"/>
          <a:ext cx="0" cy="0"/>
          <a:chOff x="0" y="0"/>
          <a:chExt cx="0" cy="0"/>
        </a:xfrm>
      </p:grpSpPr>
      <p:sp>
        <p:nvSpPr>
          <p:cNvPr id="2" name="TextBox 2"/>
          <p:cNvSpPr txBox="1"/>
          <p:nvPr/>
        </p:nvSpPr>
        <p:spPr>
          <a:xfrm>
            <a:off x="579421" y="391156"/>
            <a:ext cx="17129157" cy="1085850"/>
          </a:xfrm>
          <a:prstGeom prst="rect">
            <a:avLst/>
          </a:prstGeom>
        </p:spPr>
        <p:txBody>
          <a:bodyPr lIns="0" tIns="0" rIns="0" bIns="0" rtlCol="0" anchor="t">
            <a:spAutoFit/>
          </a:bodyPr>
          <a:lstStyle/>
          <a:p>
            <a:pPr algn="ctr">
              <a:lnSpc>
                <a:spcPts val="8250"/>
              </a:lnSpc>
            </a:pPr>
            <a:r>
              <a:rPr lang="en-GB" sz="7500" noProof="0">
                <a:solidFill>
                  <a:srgbClr val="F5F5F6"/>
                </a:solidFill>
                <a:latin typeface="Archivo Black"/>
                <a:ea typeface="Archivo Black"/>
                <a:cs typeface="Archivo Black"/>
                <a:sym typeface="Archivo Black"/>
              </a:rPr>
              <a:t>Referrals and delivery </a:t>
            </a:r>
          </a:p>
        </p:txBody>
      </p:sp>
      <p:graphicFrame>
        <p:nvGraphicFramePr>
          <p:cNvPr id="4" name="Chart 3">
            <a:extLst>
              <a:ext uri="{FF2B5EF4-FFF2-40B4-BE49-F238E27FC236}">
                <a16:creationId xmlns:a16="http://schemas.microsoft.com/office/drawing/2014/main" id="{8C49A21B-24F3-E618-2229-A47E85A56DFE}"/>
              </a:ext>
            </a:extLst>
          </p:cNvPr>
          <p:cNvGraphicFramePr>
            <a:graphicFrameLocks/>
          </p:cNvGraphicFramePr>
          <p:nvPr>
            <p:extLst>
              <p:ext uri="{D42A27DB-BD31-4B8C-83A1-F6EECF244321}">
                <p14:modId xmlns:p14="http://schemas.microsoft.com/office/powerpoint/2010/main" val="3920301038"/>
              </p:ext>
            </p:extLst>
          </p:nvPr>
        </p:nvGraphicFramePr>
        <p:xfrm>
          <a:off x="1203157" y="1816218"/>
          <a:ext cx="7218172" cy="864038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a:extLst>
              <a:ext uri="{FF2B5EF4-FFF2-40B4-BE49-F238E27FC236}">
                <a16:creationId xmlns:a16="http://schemas.microsoft.com/office/drawing/2014/main" id="{558BE253-4DCF-0156-F67A-B030F0B2E5C6}"/>
              </a:ext>
            </a:extLst>
          </p:cNvPr>
          <p:cNvGraphicFramePr>
            <a:graphicFrameLocks/>
          </p:cNvGraphicFramePr>
          <p:nvPr>
            <p:extLst>
              <p:ext uri="{D42A27DB-BD31-4B8C-83A1-F6EECF244321}">
                <p14:modId xmlns:p14="http://schemas.microsoft.com/office/powerpoint/2010/main" val="693751409"/>
              </p:ext>
            </p:extLst>
          </p:nvPr>
        </p:nvGraphicFramePr>
        <p:xfrm>
          <a:off x="9306231" y="1816219"/>
          <a:ext cx="8273846" cy="7917716"/>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8082"/>
        </a:solidFill>
        <a:effectLst/>
      </p:bgPr>
    </p:bg>
    <p:spTree>
      <p:nvGrpSpPr>
        <p:cNvPr id="1" name="">
          <a:extLst>
            <a:ext uri="{FF2B5EF4-FFF2-40B4-BE49-F238E27FC236}">
              <a16:creationId xmlns:a16="http://schemas.microsoft.com/office/drawing/2014/main" id="{CF735FEF-A43C-F767-2383-56D93008142F}"/>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EE120B7E-326F-6961-65C3-6E416EFDBC15}"/>
              </a:ext>
            </a:extLst>
          </p:cNvPr>
          <p:cNvSpPr txBox="1"/>
          <p:nvPr/>
        </p:nvSpPr>
        <p:spPr>
          <a:xfrm>
            <a:off x="579421" y="391156"/>
            <a:ext cx="17129157" cy="1085850"/>
          </a:xfrm>
          <a:prstGeom prst="rect">
            <a:avLst/>
          </a:prstGeom>
        </p:spPr>
        <p:txBody>
          <a:bodyPr lIns="0" tIns="0" rIns="0" bIns="0" rtlCol="0" anchor="t">
            <a:spAutoFit/>
          </a:bodyPr>
          <a:lstStyle/>
          <a:p>
            <a:pPr algn="ctr">
              <a:lnSpc>
                <a:spcPts val="8250"/>
              </a:lnSpc>
            </a:pPr>
            <a:r>
              <a:rPr lang="en-GB" sz="7500" noProof="0">
                <a:solidFill>
                  <a:srgbClr val="F5F5F6"/>
                </a:solidFill>
                <a:latin typeface="Archivo Black"/>
                <a:ea typeface="Archivo Black"/>
                <a:cs typeface="Archivo Black"/>
                <a:sym typeface="Archivo Black"/>
              </a:rPr>
              <a:t>What happens to referrals </a:t>
            </a:r>
          </a:p>
        </p:txBody>
      </p:sp>
      <p:graphicFrame>
        <p:nvGraphicFramePr>
          <p:cNvPr id="3" name="Chart 2">
            <a:extLst>
              <a:ext uri="{FF2B5EF4-FFF2-40B4-BE49-F238E27FC236}">
                <a16:creationId xmlns:a16="http://schemas.microsoft.com/office/drawing/2014/main" id="{0406D590-12A5-05A8-52F2-FAF1858E1888}"/>
              </a:ext>
            </a:extLst>
          </p:cNvPr>
          <p:cNvGraphicFramePr>
            <a:graphicFrameLocks/>
          </p:cNvGraphicFramePr>
          <p:nvPr>
            <p:extLst>
              <p:ext uri="{D42A27DB-BD31-4B8C-83A1-F6EECF244321}">
                <p14:modId xmlns:p14="http://schemas.microsoft.com/office/powerpoint/2010/main" val="1117949498"/>
              </p:ext>
            </p:extLst>
          </p:nvPr>
        </p:nvGraphicFramePr>
        <p:xfrm>
          <a:off x="2454441" y="1732547"/>
          <a:ext cx="9577137" cy="7363327"/>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a:extLst>
              <a:ext uri="{FF2B5EF4-FFF2-40B4-BE49-F238E27FC236}">
                <a16:creationId xmlns:a16="http://schemas.microsoft.com/office/drawing/2014/main" id="{7A1F9EE3-DA8B-8B77-DA5C-DC2DD0667BF5}"/>
              </a:ext>
            </a:extLst>
          </p:cNvPr>
          <p:cNvSpPr txBox="1"/>
          <p:nvPr/>
        </p:nvSpPr>
        <p:spPr>
          <a:xfrm>
            <a:off x="12536130" y="1902542"/>
            <a:ext cx="4689986" cy="5509200"/>
          </a:xfrm>
          <a:prstGeom prst="rect">
            <a:avLst/>
          </a:prstGeom>
          <a:noFill/>
        </p:spPr>
        <p:txBody>
          <a:bodyPr wrap="square" rtlCol="0">
            <a:spAutoFit/>
          </a:bodyPr>
          <a:lstStyle/>
          <a:p>
            <a:r>
              <a:rPr lang="en-GB" sz="3200" dirty="0">
                <a:solidFill>
                  <a:srgbClr val="FFC000"/>
                </a:solidFill>
              </a:rPr>
              <a:t>Around a third of clients referred do not go on to receive the service  - a significant number  change their mind or do not respond to contacts, but around 10% referrals are not appropriate for the service. These numbers have been consistent for the last few years </a:t>
            </a:r>
          </a:p>
        </p:txBody>
      </p:sp>
    </p:spTree>
    <p:extLst>
      <p:ext uri="{BB962C8B-B14F-4D97-AF65-F5344CB8AC3E}">
        <p14:creationId xmlns:p14="http://schemas.microsoft.com/office/powerpoint/2010/main" val="12620066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5F5F6"/>
        </a:solidFill>
        <a:effectLst/>
      </p:bgPr>
    </p:bg>
    <p:spTree>
      <p:nvGrpSpPr>
        <p:cNvPr id="1" name="">
          <a:extLst>
            <a:ext uri="{FF2B5EF4-FFF2-40B4-BE49-F238E27FC236}">
              <a16:creationId xmlns:a16="http://schemas.microsoft.com/office/drawing/2014/main" id="{DD03B08B-F47F-0256-61A0-C3316318DD4D}"/>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33EF69C9-8FFF-8DF6-5D6E-35E81EDCD496}"/>
              </a:ext>
            </a:extLst>
          </p:cNvPr>
          <p:cNvGrpSpPr/>
          <p:nvPr/>
        </p:nvGrpSpPr>
        <p:grpSpPr>
          <a:xfrm>
            <a:off x="14686231" y="37542"/>
            <a:ext cx="5146138" cy="10287000"/>
            <a:chOff x="0" y="0"/>
            <a:chExt cx="797271" cy="1593725"/>
          </a:xfrm>
        </p:grpSpPr>
        <p:sp>
          <p:nvSpPr>
            <p:cNvPr id="3" name="Freeform 3">
              <a:extLst>
                <a:ext uri="{FF2B5EF4-FFF2-40B4-BE49-F238E27FC236}">
                  <a16:creationId xmlns:a16="http://schemas.microsoft.com/office/drawing/2014/main" id="{02D754D8-FCC2-EC4E-82FA-DC929C9217F9}"/>
                </a:ext>
              </a:extLst>
            </p:cNvPr>
            <p:cNvSpPr/>
            <p:nvPr/>
          </p:nvSpPr>
          <p:spPr>
            <a:xfrm>
              <a:off x="0" y="0"/>
              <a:ext cx="797271" cy="1593725"/>
            </a:xfrm>
            <a:custGeom>
              <a:avLst/>
              <a:gdLst/>
              <a:ahLst/>
              <a:cxnLst/>
              <a:rect l="l" t="t" r="r" b="b"/>
              <a:pathLst>
                <a:path w="797271" h="1593725">
                  <a:moveTo>
                    <a:pt x="0" y="0"/>
                  </a:moveTo>
                  <a:lnTo>
                    <a:pt x="797271" y="0"/>
                  </a:lnTo>
                  <a:lnTo>
                    <a:pt x="797271" y="1593725"/>
                  </a:lnTo>
                  <a:lnTo>
                    <a:pt x="0" y="1593725"/>
                  </a:lnTo>
                  <a:close/>
                </a:path>
              </a:pathLst>
            </a:custGeom>
            <a:blipFill>
              <a:blip r:embed="rId3"/>
              <a:stretch>
                <a:fillRect l="-17215" r="-17215"/>
              </a:stretch>
            </a:blipFill>
          </p:spPr>
          <p:txBody>
            <a:bodyPr/>
            <a:lstStyle/>
            <a:p>
              <a:endParaRPr lang="en-GB" noProof="0"/>
            </a:p>
          </p:txBody>
        </p:sp>
      </p:grpSp>
      <p:sp>
        <p:nvSpPr>
          <p:cNvPr id="4" name="Freeform 4">
            <a:extLst>
              <a:ext uri="{FF2B5EF4-FFF2-40B4-BE49-F238E27FC236}">
                <a16:creationId xmlns:a16="http://schemas.microsoft.com/office/drawing/2014/main" id="{4A308C45-D202-3867-A7A6-7ABD6CAF71DA}"/>
              </a:ext>
            </a:extLst>
          </p:cNvPr>
          <p:cNvSpPr/>
          <p:nvPr/>
        </p:nvSpPr>
        <p:spPr>
          <a:xfrm rot="-5400000">
            <a:off x="10036980" y="4680585"/>
            <a:ext cx="10287000" cy="925830"/>
          </a:xfrm>
          <a:custGeom>
            <a:avLst/>
            <a:gdLst/>
            <a:ahLst/>
            <a:cxnLst/>
            <a:rect l="l" t="t" r="r" b="b"/>
            <a:pathLst>
              <a:path w="10287000" h="925830">
                <a:moveTo>
                  <a:pt x="0" y="0"/>
                </a:moveTo>
                <a:lnTo>
                  <a:pt x="10287000" y="0"/>
                </a:lnTo>
                <a:lnTo>
                  <a:pt x="10287000" y="925830"/>
                </a:lnTo>
                <a:lnTo>
                  <a:pt x="0" y="925830"/>
                </a:lnTo>
                <a:lnTo>
                  <a:pt x="0" y="0"/>
                </a:lnTo>
                <a:close/>
              </a:path>
            </a:pathLst>
          </a:custGeom>
          <a:blipFill>
            <a:blip r:embed="rId4">
              <a:alphaModFix amt="50000"/>
            </a:blip>
            <a:stretch>
              <a:fillRect/>
            </a:stretch>
          </a:blipFill>
        </p:spPr>
        <p:txBody>
          <a:bodyPr/>
          <a:lstStyle/>
          <a:p>
            <a:endParaRPr lang="en-GB" noProof="0"/>
          </a:p>
        </p:txBody>
      </p:sp>
      <p:sp>
        <p:nvSpPr>
          <p:cNvPr id="12" name="TextBox 12">
            <a:extLst>
              <a:ext uri="{FF2B5EF4-FFF2-40B4-BE49-F238E27FC236}">
                <a16:creationId xmlns:a16="http://schemas.microsoft.com/office/drawing/2014/main" id="{5FEB6E72-FB15-739B-C486-3468CAEE320C}"/>
              </a:ext>
            </a:extLst>
          </p:cNvPr>
          <p:cNvSpPr txBox="1"/>
          <p:nvPr/>
        </p:nvSpPr>
        <p:spPr>
          <a:xfrm>
            <a:off x="3555636" y="257579"/>
            <a:ext cx="8552832" cy="2618345"/>
          </a:xfrm>
          <a:prstGeom prst="rect">
            <a:avLst/>
          </a:prstGeom>
        </p:spPr>
        <p:txBody>
          <a:bodyPr lIns="0" tIns="0" rIns="0" bIns="0" rtlCol="0" anchor="t">
            <a:spAutoFit/>
          </a:bodyPr>
          <a:lstStyle/>
          <a:p>
            <a:pPr algn="ctr">
              <a:lnSpc>
                <a:spcPts val="15840"/>
              </a:lnSpc>
            </a:pPr>
            <a:r>
              <a:rPr lang="en-GB" sz="14400">
                <a:solidFill>
                  <a:srgbClr val="008082"/>
                </a:solidFill>
                <a:latin typeface="Archivo Black"/>
                <a:ea typeface="Archivo Black"/>
                <a:cs typeface="Archivo Black"/>
                <a:sym typeface="Archivo Black"/>
              </a:rPr>
              <a:t>90</a:t>
            </a:r>
            <a:r>
              <a:rPr lang="en-GB" sz="14400" noProof="0">
                <a:solidFill>
                  <a:srgbClr val="008082"/>
                </a:solidFill>
                <a:latin typeface="Archivo Black"/>
                <a:ea typeface="Archivo Black"/>
                <a:cs typeface="Archivo Black"/>
                <a:sym typeface="Archivo Black"/>
              </a:rPr>
              <a:t>%</a:t>
            </a:r>
          </a:p>
          <a:p>
            <a:pPr algn="ctr">
              <a:lnSpc>
                <a:spcPts val="4620"/>
              </a:lnSpc>
            </a:pPr>
            <a:r>
              <a:rPr lang="en-GB" sz="4200" noProof="0">
                <a:solidFill>
                  <a:srgbClr val="008082"/>
                </a:solidFill>
                <a:latin typeface="Archivo Black"/>
                <a:ea typeface="Archivo Black"/>
                <a:cs typeface="Archivo Black"/>
                <a:sym typeface="Archivo Black"/>
              </a:rPr>
              <a:t>OVERALL SATISFACTION</a:t>
            </a:r>
          </a:p>
        </p:txBody>
      </p:sp>
      <p:sp>
        <p:nvSpPr>
          <p:cNvPr id="13" name="TextBox 13">
            <a:extLst>
              <a:ext uri="{FF2B5EF4-FFF2-40B4-BE49-F238E27FC236}">
                <a16:creationId xmlns:a16="http://schemas.microsoft.com/office/drawing/2014/main" id="{84D11EB1-C0C2-5DC0-7FBF-68E55E80C2FC}"/>
              </a:ext>
            </a:extLst>
          </p:cNvPr>
          <p:cNvSpPr txBox="1"/>
          <p:nvPr/>
        </p:nvSpPr>
        <p:spPr>
          <a:xfrm>
            <a:off x="322193" y="3084664"/>
            <a:ext cx="13128336" cy="329577"/>
          </a:xfrm>
          <a:prstGeom prst="rect">
            <a:avLst/>
          </a:prstGeom>
        </p:spPr>
        <p:txBody>
          <a:bodyPr wrap="square" lIns="0" tIns="0" rIns="0" bIns="0" rtlCol="0" anchor="t">
            <a:spAutoFit/>
          </a:bodyPr>
          <a:lstStyle/>
          <a:p>
            <a:pPr algn="ctr">
              <a:lnSpc>
                <a:spcPts val="2799"/>
              </a:lnSpc>
            </a:pPr>
            <a:r>
              <a:rPr lang="en-GB" sz="1999" noProof="0">
                <a:solidFill>
                  <a:srgbClr val="000000"/>
                </a:solidFill>
                <a:latin typeface="Inter"/>
                <a:ea typeface="Inter"/>
                <a:cs typeface="Inter"/>
                <a:sym typeface="Inter"/>
              </a:rPr>
              <a:t>Most respondents found the sessions beneficial and  rated the quality of service highly </a:t>
            </a:r>
          </a:p>
        </p:txBody>
      </p:sp>
      <p:sp>
        <p:nvSpPr>
          <p:cNvPr id="17" name="Freeform 17">
            <a:extLst>
              <a:ext uri="{FF2B5EF4-FFF2-40B4-BE49-F238E27FC236}">
                <a16:creationId xmlns:a16="http://schemas.microsoft.com/office/drawing/2014/main" id="{2AFF6853-7BAD-A8DF-6457-6A47AAE148CD}"/>
              </a:ext>
            </a:extLst>
          </p:cNvPr>
          <p:cNvSpPr/>
          <p:nvPr/>
        </p:nvSpPr>
        <p:spPr>
          <a:xfrm>
            <a:off x="-208045" y="0"/>
            <a:ext cx="1855253" cy="2079774"/>
          </a:xfrm>
          <a:custGeom>
            <a:avLst/>
            <a:gdLst/>
            <a:ahLst/>
            <a:cxnLst/>
            <a:rect l="l" t="t" r="r" b="b"/>
            <a:pathLst>
              <a:path w="1855253" h="2079774">
                <a:moveTo>
                  <a:pt x="0" y="0"/>
                </a:moveTo>
                <a:lnTo>
                  <a:pt x="1855253" y="0"/>
                </a:lnTo>
                <a:lnTo>
                  <a:pt x="1855253" y="2079774"/>
                </a:lnTo>
                <a:lnTo>
                  <a:pt x="0" y="2079774"/>
                </a:lnTo>
                <a:lnTo>
                  <a:pt x="0" y="0"/>
                </a:lnTo>
                <a:close/>
              </a:path>
            </a:pathLst>
          </a:custGeom>
          <a:blipFill>
            <a:blip r:embed="rId5"/>
            <a:stretch>
              <a:fillRect/>
            </a:stretch>
          </a:blipFill>
        </p:spPr>
        <p:txBody>
          <a:bodyPr/>
          <a:lstStyle/>
          <a:p>
            <a:endParaRPr lang="en-GB" noProof="0"/>
          </a:p>
        </p:txBody>
      </p:sp>
      <p:sp>
        <p:nvSpPr>
          <p:cNvPr id="18" name="TextBox 18">
            <a:extLst>
              <a:ext uri="{FF2B5EF4-FFF2-40B4-BE49-F238E27FC236}">
                <a16:creationId xmlns:a16="http://schemas.microsoft.com/office/drawing/2014/main" id="{9EF6DBA3-AEB7-1E19-F9AE-E50806EAE3EB}"/>
              </a:ext>
            </a:extLst>
          </p:cNvPr>
          <p:cNvSpPr txBox="1"/>
          <p:nvPr/>
        </p:nvSpPr>
        <p:spPr>
          <a:xfrm>
            <a:off x="14254543" y="3295639"/>
            <a:ext cx="787176" cy="266700"/>
          </a:xfrm>
          <a:prstGeom prst="rect">
            <a:avLst/>
          </a:prstGeom>
        </p:spPr>
        <p:txBody>
          <a:bodyPr lIns="0" tIns="0" rIns="0" bIns="0" rtlCol="0" anchor="t">
            <a:spAutoFit/>
          </a:bodyPr>
          <a:lstStyle/>
          <a:p>
            <a:pPr algn="ctr">
              <a:lnSpc>
                <a:spcPts val="2100"/>
              </a:lnSpc>
              <a:spcBef>
                <a:spcPct val="0"/>
              </a:spcBef>
            </a:pPr>
            <a:r>
              <a:rPr lang="en-GB" sz="1500" noProof="0">
                <a:solidFill>
                  <a:srgbClr val="F5F5F6"/>
                </a:solidFill>
                <a:latin typeface="Inter"/>
                <a:ea typeface="Inter"/>
                <a:cs typeface="Inter"/>
                <a:sym typeface="Inter"/>
              </a:rPr>
              <a:t>38%</a:t>
            </a:r>
          </a:p>
        </p:txBody>
      </p:sp>
      <p:sp>
        <p:nvSpPr>
          <p:cNvPr id="21" name="TextBox 21">
            <a:extLst>
              <a:ext uri="{FF2B5EF4-FFF2-40B4-BE49-F238E27FC236}">
                <a16:creationId xmlns:a16="http://schemas.microsoft.com/office/drawing/2014/main" id="{03F57973-C46B-1DB7-8707-4BB377A63378}"/>
              </a:ext>
            </a:extLst>
          </p:cNvPr>
          <p:cNvSpPr txBox="1"/>
          <p:nvPr/>
        </p:nvSpPr>
        <p:spPr>
          <a:xfrm>
            <a:off x="13095669" y="8435429"/>
            <a:ext cx="787176" cy="266700"/>
          </a:xfrm>
          <a:prstGeom prst="rect">
            <a:avLst/>
          </a:prstGeom>
        </p:spPr>
        <p:txBody>
          <a:bodyPr lIns="0" tIns="0" rIns="0" bIns="0" rtlCol="0" anchor="t">
            <a:spAutoFit/>
          </a:bodyPr>
          <a:lstStyle/>
          <a:p>
            <a:pPr algn="ctr">
              <a:lnSpc>
                <a:spcPts val="2100"/>
              </a:lnSpc>
              <a:spcBef>
                <a:spcPct val="0"/>
              </a:spcBef>
            </a:pPr>
            <a:r>
              <a:rPr lang="en-GB" sz="1500" noProof="0">
                <a:solidFill>
                  <a:srgbClr val="F5F5F6"/>
                </a:solidFill>
                <a:latin typeface="Inter"/>
                <a:ea typeface="Inter"/>
                <a:cs typeface="Inter"/>
                <a:sym typeface="Inter"/>
              </a:rPr>
              <a:t>13%</a:t>
            </a:r>
          </a:p>
        </p:txBody>
      </p:sp>
      <p:sp>
        <p:nvSpPr>
          <p:cNvPr id="22" name="TextBox 22">
            <a:extLst>
              <a:ext uri="{FF2B5EF4-FFF2-40B4-BE49-F238E27FC236}">
                <a16:creationId xmlns:a16="http://schemas.microsoft.com/office/drawing/2014/main" id="{FBEEF91B-661A-B177-20F0-2BEEA6417890}"/>
              </a:ext>
            </a:extLst>
          </p:cNvPr>
          <p:cNvSpPr txBox="1"/>
          <p:nvPr/>
        </p:nvSpPr>
        <p:spPr>
          <a:xfrm>
            <a:off x="14254543" y="8046797"/>
            <a:ext cx="787176" cy="266700"/>
          </a:xfrm>
          <a:prstGeom prst="rect">
            <a:avLst/>
          </a:prstGeom>
        </p:spPr>
        <p:txBody>
          <a:bodyPr lIns="0" tIns="0" rIns="0" bIns="0" rtlCol="0" anchor="t">
            <a:spAutoFit/>
          </a:bodyPr>
          <a:lstStyle/>
          <a:p>
            <a:pPr algn="ctr">
              <a:lnSpc>
                <a:spcPts val="2100"/>
              </a:lnSpc>
              <a:spcBef>
                <a:spcPct val="0"/>
              </a:spcBef>
            </a:pPr>
            <a:r>
              <a:rPr lang="en-GB" sz="1500" noProof="0">
                <a:solidFill>
                  <a:srgbClr val="F5F5F6"/>
                </a:solidFill>
                <a:latin typeface="Inter"/>
                <a:ea typeface="Inter"/>
                <a:cs typeface="Inter"/>
                <a:sym typeface="Inter"/>
              </a:rPr>
              <a:t>25%</a:t>
            </a:r>
          </a:p>
        </p:txBody>
      </p:sp>
      <p:sp>
        <p:nvSpPr>
          <p:cNvPr id="24" name="TextBox 24">
            <a:extLst>
              <a:ext uri="{FF2B5EF4-FFF2-40B4-BE49-F238E27FC236}">
                <a16:creationId xmlns:a16="http://schemas.microsoft.com/office/drawing/2014/main" id="{BD817A36-8042-C67C-93FA-211729173895}"/>
              </a:ext>
            </a:extLst>
          </p:cNvPr>
          <p:cNvSpPr txBox="1"/>
          <p:nvPr/>
        </p:nvSpPr>
        <p:spPr>
          <a:xfrm>
            <a:off x="12108468" y="8549729"/>
            <a:ext cx="787176" cy="266700"/>
          </a:xfrm>
          <a:prstGeom prst="rect">
            <a:avLst/>
          </a:prstGeom>
        </p:spPr>
        <p:txBody>
          <a:bodyPr lIns="0" tIns="0" rIns="0" bIns="0" rtlCol="0" anchor="t">
            <a:spAutoFit/>
          </a:bodyPr>
          <a:lstStyle/>
          <a:p>
            <a:pPr algn="ctr">
              <a:lnSpc>
                <a:spcPts val="2100"/>
              </a:lnSpc>
              <a:spcBef>
                <a:spcPct val="0"/>
              </a:spcBef>
            </a:pPr>
            <a:r>
              <a:rPr lang="en-GB" sz="1500" noProof="0">
                <a:solidFill>
                  <a:srgbClr val="F5F5F6"/>
                </a:solidFill>
                <a:latin typeface="Inter"/>
                <a:ea typeface="Inter"/>
                <a:cs typeface="Inter"/>
                <a:sym typeface="Inter"/>
              </a:rPr>
              <a:t>0%</a:t>
            </a:r>
          </a:p>
        </p:txBody>
      </p:sp>
      <p:sp>
        <p:nvSpPr>
          <p:cNvPr id="25" name="TextBox 25">
            <a:extLst>
              <a:ext uri="{FF2B5EF4-FFF2-40B4-BE49-F238E27FC236}">
                <a16:creationId xmlns:a16="http://schemas.microsoft.com/office/drawing/2014/main" id="{1AC0A05C-4EB1-066E-F166-A00543AFAE9E}"/>
              </a:ext>
            </a:extLst>
          </p:cNvPr>
          <p:cNvSpPr txBox="1"/>
          <p:nvPr/>
        </p:nvSpPr>
        <p:spPr>
          <a:xfrm>
            <a:off x="11035542" y="8549729"/>
            <a:ext cx="787176" cy="266700"/>
          </a:xfrm>
          <a:prstGeom prst="rect">
            <a:avLst/>
          </a:prstGeom>
        </p:spPr>
        <p:txBody>
          <a:bodyPr lIns="0" tIns="0" rIns="0" bIns="0" rtlCol="0" anchor="t">
            <a:spAutoFit/>
          </a:bodyPr>
          <a:lstStyle/>
          <a:p>
            <a:pPr algn="ctr">
              <a:lnSpc>
                <a:spcPts val="2100"/>
              </a:lnSpc>
              <a:spcBef>
                <a:spcPct val="0"/>
              </a:spcBef>
            </a:pPr>
            <a:r>
              <a:rPr lang="en-GB" sz="1500" noProof="0">
                <a:solidFill>
                  <a:srgbClr val="F5F5F6"/>
                </a:solidFill>
                <a:latin typeface="Inter"/>
                <a:ea typeface="Inter"/>
                <a:cs typeface="Inter"/>
                <a:sym typeface="Inter"/>
              </a:rPr>
              <a:t>0%</a:t>
            </a:r>
          </a:p>
        </p:txBody>
      </p:sp>
      <p:sp>
        <p:nvSpPr>
          <p:cNvPr id="26" name="TextBox 26">
            <a:extLst>
              <a:ext uri="{FF2B5EF4-FFF2-40B4-BE49-F238E27FC236}">
                <a16:creationId xmlns:a16="http://schemas.microsoft.com/office/drawing/2014/main" id="{180772FC-D0E5-8612-9274-85FBC0D80B06}"/>
              </a:ext>
            </a:extLst>
          </p:cNvPr>
          <p:cNvSpPr txBox="1"/>
          <p:nvPr/>
        </p:nvSpPr>
        <p:spPr>
          <a:xfrm>
            <a:off x="11035542" y="4437855"/>
            <a:ext cx="787176" cy="266700"/>
          </a:xfrm>
          <a:prstGeom prst="rect">
            <a:avLst/>
          </a:prstGeom>
        </p:spPr>
        <p:txBody>
          <a:bodyPr lIns="0" tIns="0" rIns="0" bIns="0" rtlCol="0" anchor="t">
            <a:spAutoFit/>
          </a:bodyPr>
          <a:lstStyle/>
          <a:p>
            <a:pPr algn="ctr">
              <a:lnSpc>
                <a:spcPts val="2100"/>
              </a:lnSpc>
              <a:spcBef>
                <a:spcPct val="0"/>
              </a:spcBef>
            </a:pPr>
            <a:r>
              <a:rPr lang="en-GB" sz="1500" noProof="0">
                <a:solidFill>
                  <a:srgbClr val="F5F5F6"/>
                </a:solidFill>
                <a:latin typeface="Inter"/>
                <a:ea typeface="Inter"/>
                <a:cs typeface="Inter"/>
                <a:sym typeface="Inter"/>
              </a:rPr>
              <a:t>0%</a:t>
            </a:r>
          </a:p>
        </p:txBody>
      </p:sp>
      <p:sp>
        <p:nvSpPr>
          <p:cNvPr id="27" name="TextBox 27">
            <a:extLst>
              <a:ext uri="{FF2B5EF4-FFF2-40B4-BE49-F238E27FC236}">
                <a16:creationId xmlns:a16="http://schemas.microsoft.com/office/drawing/2014/main" id="{BA8BD9A7-3C6A-C586-A6B0-DB774779E142}"/>
              </a:ext>
            </a:extLst>
          </p:cNvPr>
          <p:cNvSpPr txBox="1"/>
          <p:nvPr/>
        </p:nvSpPr>
        <p:spPr>
          <a:xfrm>
            <a:off x="12108468" y="4440544"/>
            <a:ext cx="787176" cy="266700"/>
          </a:xfrm>
          <a:prstGeom prst="rect">
            <a:avLst/>
          </a:prstGeom>
        </p:spPr>
        <p:txBody>
          <a:bodyPr lIns="0" tIns="0" rIns="0" bIns="0" rtlCol="0" anchor="t">
            <a:spAutoFit/>
          </a:bodyPr>
          <a:lstStyle/>
          <a:p>
            <a:pPr algn="ctr">
              <a:lnSpc>
                <a:spcPts val="2100"/>
              </a:lnSpc>
              <a:spcBef>
                <a:spcPct val="0"/>
              </a:spcBef>
            </a:pPr>
            <a:r>
              <a:rPr lang="en-GB" sz="1500" noProof="0">
                <a:solidFill>
                  <a:srgbClr val="F5F5F6"/>
                </a:solidFill>
                <a:latin typeface="Inter"/>
                <a:ea typeface="Inter"/>
                <a:cs typeface="Inter"/>
                <a:sym typeface="Inter"/>
              </a:rPr>
              <a:t>0%</a:t>
            </a:r>
          </a:p>
        </p:txBody>
      </p:sp>
      <p:graphicFrame>
        <p:nvGraphicFramePr>
          <p:cNvPr id="5" name="Chart 4">
            <a:extLst>
              <a:ext uri="{FF2B5EF4-FFF2-40B4-BE49-F238E27FC236}">
                <a16:creationId xmlns:a16="http://schemas.microsoft.com/office/drawing/2014/main" id="{5CC4B32B-9394-E4A9-4A06-3472AFE1EBE0}"/>
              </a:ext>
            </a:extLst>
          </p:cNvPr>
          <p:cNvGraphicFramePr>
            <a:graphicFrameLocks/>
          </p:cNvGraphicFramePr>
          <p:nvPr/>
        </p:nvGraphicFramePr>
        <p:xfrm>
          <a:off x="766916" y="3703174"/>
          <a:ext cx="6997989" cy="635522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8" name="Chart 7">
            <a:extLst>
              <a:ext uri="{FF2B5EF4-FFF2-40B4-BE49-F238E27FC236}">
                <a16:creationId xmlns:a16="http://schemas.microsoft.com/office/drawing/2014/main" id="{C0CDA810-5BB5-1E1C-8E5D-A3BCF62103CF}"/>
              </a:ext>
            </a:extLst>
          </p:cNvPr>
          <p:cNvGraphicFramePr>
            <a:graphicFrameLocks/>
          </p:cNvGraphicFramePr>
          <p:nvPr>
            <p:extLst>
              <p:ext uri="{D42A27DB-BD31-4B8C-83A1-F6EECF244321}">
                <p14:modId xmlns:p14="http://schemas.microsoft.com/office/powerpoint/2010/main" val="2851326375"/>
              </p:ext>
            </p:extLst>
          </p:nvPr>
        </p:nvGraphicFramePr>
        <p:xfrm>
          <a:off x="7337270" y="3703174"/>
          <a:ext cx="7396544" cy="6257521"/>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67146889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PowerPoint template slid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54B8ED195159E4C90594A3CA34FD09A" ma:contentTypeVersion="21" ma:contentTypeDescription="Create a new document." ma:contentTypeScope="" ma:versionID="41f7dbded473e8f04090a9d8552adbac">
  <xsd:schema xmlns:xsd="http://www.w3.org/2001/XMLSchema" xmlns:xs="http://www.w3.org/2001/XMLSchema" xmlns:p="http://schemas.microsoft.com/office/2006/metadata/properties" xmlns:ns2="3784ff38-aecb-485e-a038-f9141d6ef5c6" xmlns:ns3="951cb35c-1d86-4773-bcc5-e8ad83a913ca" targetNamespace="http://schemas.microsoft.com/office/2006/metadata/properties" ma:root="true" ma:fieldsID="83885120df37fc0e218579f3faf4d92d" ns2:_="" ns3:_="">
    <xsd:import namespace="3784ff38-aecb-485e-a038-f9141d6ef5c6"/>
    <xsd:import namespace="951cb35c-1d86-4773-bcc5-e8ad83a913ca"/>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DateTaken" minOccurs="0"/>
                <xsd:element ref="ns3:MediaServiceAutoTags" minOccurs="0"/>
                <xsd:element ref="ns3:MediaServiceOCR" minOccurs="0"/>
                <xsd:element ref="ns3:MediaServiceGenerationTime" minOccurs="0"/>
                <xsd:element ref="ns3:MediaServiceEventHashCode" minOccurs="0"/>
                <xsd:element ref="ns3:MediaServiceLocation" minOccurs="0"/>
                <xsd:element ref="ns3:MediaLengthInSeconds" minOccurs="0"/>
                <xsd:element ref="ns2:TaxCatchAll" minOccurs="0"/>
                <xsd:element ref="ns3:lcf76f155ced4ddcb4097134ff3c332f" minOccurs="0"/>
                <xsd:element ref="ns3:_Flow_SignoffStatus"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784ff38-aecb-485e-a038-f9141d6ef5c6"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e7528b4f-b4ce-4ee6-93be-6fa7cbb8625a}" ma:internalName="TaxCatchAll" ma:showField="CatchAllData" ma:web="3784ff38-aecb-485e-a038-f9141d6ef5c6">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951cb35c-1d86-4773-bcc5-e8ad83a913ca"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a6461fd2-c938-4dbb-9ea6-22aeb95fad12" ma:termSetId="09814cd3-568e-fe90-9814-8d621ff8fb84" ma:anchorId="fba54fb3-c3e1-fe81-a776-ca4b69148c4d" ma:open="true" ma:isKeyword="false">
      <xsd:complexType>
        <xsd:sequence>
          <xsd:element ref="pc:Terms" minOccurs="0" maxOccurs="1"/>
        </xsd:sequence>
      </xsd:complexType>
    </xsd:element>
    <xsd:element name="_Flow_SignoffStatus" ma:index="24" nillable="true" ma:displayName="Sign-off status" ma:internalName="Sign_x002d_off_x0020_status">
      <xsd:simpleType>
        <xsd:restriction base="dms:Text"/>
      </xsd:simple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Flow_SignoffStatus xmlns="951cb35c-1d86-4773-bcc5-e8ad83a913ca" xsi:nil="true"/>
    <lcf76f155ced4ddcb4097134ff3c332f xmlns="951cb35c-1d86-4773-bcc5-e8ad83a913ca">
      <Terms xmlns="http://schemas.microsoft.com/office/infopath/2007/PartnerControls"/>
    </lcf76f155ced4ddcb4097134ff3c332f>
    <TaxCatchAll xmlns="3784ff38-aecb-485e-a038-f9141d6ef5c6"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D4A4BCC-8579-4F52-A148-14287D9156AC}">
  <ds:schemaRefs>
    <ds:schemaRef ds:uri="3784ff38-aecb-485e-a038-f9141d6ef5c6"/>
    <ds:schemaRef ds:uri="951cb35c-1d86-4773-bcc5-e8ad83a913c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DB448193-2290-4F76-9777-A9D1E9E47F6D}">
  <ds:schemaRefs>
    <ds:schemaRef ds:uri="3784ff38-aecb-485e-a038-f9141d6ef5c6"/>
    <ds:schemaRef ds:uri="951cb35c-1d86-4773-bcc5-e8ad83a913ca"/>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5D0F06B5-52C9-4770-9666-1B114FCF883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935</Words>
  <Application>Microsoft Office PowerPoint</Application>
  <PresentationFormat>Custom</PresentationFormat>
  <Paragraphs>81</Paragraphs>
  <Slides>11</Slides>
  <Notes>1</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11</vt:i4>
      </vt:variant>
    </vt:vector>
  </HeadingPairs>
  <TitlesOfParts>
    <vt:vector size="22" baseType="lpstr">
      <vt:lpstr>Inter</vt:lpstr>
      <vt:lpstr>MS Gothic</vt:lpstr>
      <vt:lpstr>Symbol</vt:lpstr>
      <vt:lpstr>Calibri</vt:lpstr>
      <vt:lpstr>Aptos</vt:lpstr>
      <vt:lpstr>Inter Bold</vt:lpstr>
      <vt:lpstr>Segoe UI Symbol</vt:lpstr>
      <vt:lpstr>Archivo Black</vt:lpstr>
      <vt:lpstr>Arial</vt:lpstr>
      <vt:lpstr>Office Theme</vt:lpstr>
      <vt:lpstr>PowerPoint template slides</vt:lpstr>
      <vt:lpstr>PowerPoint Presentation</vt:lpstr>
      <vt:lpstr>My Care My Way </vt:lpstr>
      <vt:lpstr>Available services</vt:lpstr>
      <vt:lpstr>Available Services </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Green and White Minimalist Charity Presentation</dc:title>
  <dc:creator>Antonia Rodriguez</dc:creator>
  <cp:lastModifiedBy>Stephen Blann</cp:lastModifiedBy>
  <cp:revision>1</cp:revision>
  <dcterms:created xsi:type="dcterms:W3CDTF">2006-08-16T00:00:00Z</dcterms:created>
  <dcterms:modified xsi:type="dcterms:W3CDTF">2025-04-30T15:29:22Z</dcterms:modified>
  <dc:identifier>DAGiXCjdl08</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0x010100054B8ED195159E4C90594A3CA34FD09A</vt:lpwstr>
  </property>
  <property fmtid="{D5CDD505-2E9C-101B-9397-08002B2CF9AE}" pid="3" name="MediaServiceImageTags">
    <vt:lpwstr/>
  </property>
</Properties>
</file>