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Canva Sans" panose="020B0604020202020204" charset="0"/>
      <p:regular r:id="rId16"/>
    </p:embeddedFont>
    <p:embeddedFont>
      <p:font typeface="Canva Sans Bold" panose="020B0604020202020204" charset="0"/>
      <p:regular r:id="rId17"/>
    </p:embeddedFont>
    <p:embeddedFont>
      <p:font typeface="IBM Plex Sans Bold" panose="020B0604020202020204" charset="0"/>
      <p:regular r:id="rId18"/>
    </p:embeddedFont>
    <p:embeddedFont>
      <p:font typeface="Montserrat 1" panose="020B0604020202020204" charset="0"/>
      <p:regular r:id="rId19"/>
    </p:embeddedFont>
    <p:embeddedFont>
      <p:font typeface="Montserrat 2" panose="020B0604020202020204" charset="0"/>
      <p:regular r:id="rId20"/>
    </p:embeddedFont>
    <p:embeddedFont>
      <p:font typeface="Montserrat 2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495"/>
        </a:solidFill>
        <a:effectLst/>
      </p:bgPr>
    </p:bg>
    <p:spTree>
      <p:nvGrpSpPr>
        <p:cNvPr id="1" name=""/>
        <p:cNvGrpSpPr/>
        <p:nvPr/>
      </p:nvGrpSpPr>
      <p:grpSpPr>
        <a:xfrm>
          <a:off x="0" y="0"/>
          <a:ext cx="0" cy="0"/>
          <a:chOff x="0" y="0"/>
          <a:chExt cx="0" cy="0"/>
        </a:xfrm>
      </p:grpSpPr>
      <p:sp>
        <p:nvSpPr>
          <p:cNvPr id="2" name="TextBox 2"/>
          <p:cNvSpPr txBox="1"/>
          <p:nvPr/>
        </p:nvSpPr>
        <p:spPr>
          <a:xfrm>
            <a:off x="-177335" y="2284737"/>
            <a:ext cx="18288000" cy="2858763"/>
          </a:xfrm>
          <a:prstGeom prst="rect">
            <a:avLst/>
          </a:prstGeom>
        </p:spPr>
        <p:txBody>
          <a:bodyPr lIns="0" tIns="0" rIns="0" bIns="0" rtlCol="0" anchor="t">
            <a:spAutoFit/>
          </a:bodyPr>
          <a:lstStyle/>
          <a:p>
            <a:pPr algn="ctr">
              <a:lnSpc>
                <a:spcPts val="11480"/>
              </a:lnSpc>
            </a:pPr>
            <a:r>
              <a:rPr lang="en-US" sz="8200">
                <a:solidFill>
                  <a:srgbClr val="000000"/>
                </a:solidFill>
                <a:latin typeface="Canva Sans Bold"/>
              </a:rPr>
              <a:t>The role of the VCS in Integrated Neighbourhood Teams (INT)</a:t>
            </a:r>
          </a:p>
        </p:txBody>
      </p:sp>
      <p:sp>
        <p:nvSpPr>
          <p:cNvPr id="3" name="TextBox 3"/>
          <p:cNvSpPr txBox="1"/>
          <p:nvPr/>
        </p:nvSpPr>
        <p:spPr>
          <a:xfrm>
            <a:off x="5496927" y="5858781"/>
            <a:ext cx="8486924" cy="744990"/>
          </a:xfrm>
          <a:prstGeom prst="rect">
            <a:avLst/>
          </a:prstGeom>
        </p:spPr>
        <p:txBody>
          <a:bodyPr lIns="0" tIns="0" rIns="0" bIns="0" rtlCol="0" anchor="t">
            <a:spAutoFit/>
          </a:bodyPr>
          <a:lstStyle/>
          <a:p>
            <a:pPr algn="ctr">
              <a:lnSpc>
                <a:spcPts val="6355"/>
              </a:lnSpc>
              <a:spcBef>
                <a:spcPct val="0"/>
              </a:spcBef>
            </a:pPr>
            <a:r>
              <a:rPr lang="en-US" sz="3997">
                <a:solidFill>
                  <a:srgbClr val="000000"/>
                </a:solidFill>
                <a:latin typeface="Montserrat 1"/>
              </a:rPr>
              <a:t>What are they? What is our role?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0"/>
        </a:solidFill>
        <a:effectLst/>
      </p:bgPr>
    </p:bg>
    <p:spTree>
      <p:nvGrpSpPr>
        <p:cNvPr id="1" name=""/>
        <p:cNvGrpSpPr/>
        <p:nvPr/>
      </p:nvGrpSpPr>
      <p:grpSpPr>
        <a:xfrm>
          <a:off x="0" y="0"/>
          <a:ext cx="0" cy="0"/>
          <a:chOff x="0" y="0"/>
          <a:chExt cx="0" cy="0"/>
        </a:xfrm>
      </p:grpSpPr>
      <p:grpSp>
        <p:nvGrpSpPr>
          <p:cNvPr id="2" name="Group 2"/>
          <p:cNvGrpSpPr/>
          <p:nvPr/>
        </p:nvGrpSpPr>
        <p:grpSpPr>
          <a:xfrm>
            <a:off x="13554235" y="0"/>
            <a:ext cx="6939865" cy="12018695"/>
            <a:chOff x="0" y="0"/>
            <a:chExt cx="714536" cy="1237458"/>
          </a:xfrm>
        </p:grpSpPr>
        <p:sp>
          <p:nvSpPr>
            <p:cNvPr id="3" name="Freeform 3"/>
            <p:cNvSpPr/>
            <p:nvPr/>
          </p:nvSpPr>
          <p:spPr>
            <a:xfrm>
              <a:off x="0" y="0"/>
              <a:ext cx="714536" cy="1237458"/>
            </a:xfrm>
            <a:custGeom>
              <a:avLst/>
              <a:gdLst/>
              <a:ahLst/>
              <a:cxnLst/>
              <a:rect l="l" t="t" r="r" b="b"/>
              <a:pathLst>
                <a:path w="714536" h="1237458">
                  <a:moveTo>
                    <a:pt x="110442" y="0"/>
                  </a:moveTo>
                  <a:lnTo>
                    <a:pt x="604094" y="0"/>
                  </a:lnTo>
                  <a:cubicBezTo>
                    <a:pt x="665089" y="0"/>
                    <a:pt x="714536" y="49446"/>
                    <a:pt x="714536" y="110442"/>
                  </a:cubicBezTo>
                  <a:lnTo>
                    <a:pt x="714536" y="1127016"/>
                  </a:lnTo>
                  <a:cubicBezTo>
                    <a:pt x="714536" y="1188011"/>
                    <a:pt x="665089" y="1237458"/>
                    <a:pt x="604094" y="1237458"/>
                  </a:cubicBezTo>
                  <a:lnTo>
                    <a:pt x="110442" y="1237458"/>
                  </a:lnTo>
                  <a:cubicBezTo>
                    <a:pt x="49446" y="1237458"/>
                    <a:pt x="0" y="1188011"/>
                    <a:pt x="0" y="1127016"/>
                  </a:cubicBezTo>
                  <a:lnTo>
                    <a:pt x="0" y="110442"/>
                  </a:lnTo>
                  <a:cubicBezTo>
                    <a:pt x="0" y="49446"/>
                    <a:pt x="49446" y="0"/>
                    <a:pt x="110442" y="0"/>
                  </a:cubicBezTo>
                  <a:close/>
                </a:path>
              </a:pathLst>
            </a:custGeom>
            <a:solidFill>
              <a:srgbClr val="F69CD0"/>
            </a:solidFill>
          </p:spPr>
        </p:sp>
        <p:sp>
          <p:nvSpPr>
            <p:cNvPr id="4" name="TextBox 4"/>
            <p:cNvSpPr txBox="1"/>
            <p:nvPr/>
          </p:nvSpPr>
          <p:spPr>
            <a:xfrm>
              <a:off x="0" y="-38100"/>
              <a:ext cx="714536" cy="12755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278714"/>
            <a:ext cx="11946000" cy="1889125"/>
          </a:xfrm>
          <a:prstGeom prst="rect">
            <a:avLst/>
          </a:prstGeom>
        </p:spPr>
        <p:txBody>
          <a:bodyPr lIns="0" tIns="0" rIns="0" bIns="0" rtlCol="0" anchor="t">
            <a:spAutoFit/>
          </a:bodyPr>
          <a:lstStyle/>
          <a:p>
            <a:pPr>
              <a:lnSpc>
                <a:spcPts val="7474"/>
              </a:lnSpc>
            </a:pPr>
            <a:r>
              <a:rPr lang="en-US" sz="6499" spc="318">
                <a:solidFill>
                  <a:srgbClr val="000000"/>
                </a:solidFill>
                <a:latin typeface="Canva Sans Bold"/>
              </a:rPr>
              <a:t>What is our role and how do we influece?  </a:t>
            </a:r>
          </a:p>
        </p:txBody>
      </p:sp>
      <p:sp>
        <p:nvSpPr>
          <p:cNvPr id="6" name="Freeform 6"/>
          <p:cNvSpPr/>
          <p:nvPr/>
        </p:nvSpPr>
        <p:spPr>
          <a:xfrm>
            <a:off x="14919972" y="466388"/>
            <a:ext cx="3106263" cy="3106263"/>
          </a:xfrm>
          <a:custGeom>
            <a:avLst/>
            <a:gdLst/>
            <a:ahLst/>
            <a:cxnLst/>
            <a:rect l="l" t="t" r="r" b="b"/>
            <a:pathLst>
              <a:path w="3106263" h="3106263">
                <a:moveTo>
                  <a:pt x="0" y="0"/>
                </a:moveTo>
                <a:lnTo>
                  <a:pt x="3106263" y="0"/>
                </a:lnTo>
                <a:lnTo>
                  <a:pt x="3106263" y="3106264"/>
                </a:lnTo>
                <a:lnTo>
                  <a:pt x="0" y="31062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2974700" y="2315254"/>
            <a:ext cx="360460" cy="360460"/>
          </a:xfrm>
          <a:custGeom>
            <a:avLst/>
            <a:gdLst/>
            <a:ahLst/>
            <a:cxnLst/>
            <a:rect l="l" t="t" r="r" b="b"/>
            <a:pathLst>
              <a:path w="360460" h="360460">
                <a:moveTo>
                  <a:pt x="0" y="0"/>
                </a:moveTo>
                <a:lnTo>
                  <a:pt x="360460" y="0"/>
                </a:lnTo>
                <a:lnTo>
                  <a:pt x="360460" y="360460"/>
                </a:lnTo>
                <a:lnTo>
                  <a:pt x="0" y="36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8104870" y="3167839"/>
            <a:ext cx="6469605" cy="6546848"/>
          </a:xfrm>
          <a:custGeom>
            <a:avLst/>
            <a:gdLst/>
            <a:ahLst/>
            <a:cxnLst/>
            <a:rect l="l" t="t" r="r" b="b"/>
            <a:pathLst>
              <a:path w="6469605" h="6546848">
                <a:moveTo>
                  <a:pt x="0" y="0"/>
                </a:moveTo>
                <a:lnTo>
                  <a:pt x="6469605" y="0"/>
                </a:lnTo>
                <a:lnTo>
                  <a:pt x="6469605" y="6546848"/>
                </a:lnTo>
                <a:lnTo>
                  <a:pt x="0" y="6546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7792" y="892976"/>
            <a:ext cx="11546821" cy="9394024"/>
            <a:chOff x="0" y="0"/>
            <a:chExt cx="15395761" cy="12525365"/>
          </a:xfrm>
        </p:grpSpPr>
        <p:sp>
          <p:nvSpPr>
            <p:cNvPr id="3" name="Freeform 3"/>
            <p:cNvSpPr/>
            <p:nvPr/>
          </p:nvSpPr>
          <p:spPr>
            <a:xfrm>
              <a:off x="0" y="0"/>
              <a:ext cx="15395761" cy="12525365"/>
            </a:xfrm>
            <a:custGeom>
              <a:avLst/>
              <a:gdLst/>
              <a:ahLst/>
              <a:cxnLst/>
              <a:rect l="l" t="t" r="r" b="b"/>
              <a:pathLst>
                <a:path w="15395761" h="12525365">
                  <a:moveTo>
                    <a:pt x="0" y="0"/>
                  </a:moveTo>
                  <a:lnTo>
                    <a:pt x="15395761" y="0"/>
                  </a:lnTo>
                  <a:lnTo>
                    <a:pt x="15395761" y="12525365"/>
                  </a:lnTo>
                  <a:lnTo>
                    <a:pt x="0" y="12525365"/>
                  </a:lnTo>
                  <a:lnTo>
                    <a:pt x="0" y="0"/>
                  </a:lnTo>
                  <a:close/>
                </a:path>
              </a:pathLst>
            </a:custGeom>
            <a:blipFill>
              <a:blip r:embed="rId2"/>
              <a:stretch>
                <a:fillRect l="-71842" t="-8577" r="-106687" b="-90293"/>
              </a:stretch>
            </a:blipFill>
          </p:spPr>
        </p:sp>
        <p:grpSp>
          <p:nvGrpSpPr>
            <p:cNvPr id="4" name="Group 4"/>
            <p:cNvGrpSpPr/>
            <p:nvPr/>
          </p:nvGrpSpPr>
          <p:grpSpPr>
            <a:xfrm>
              <a:off x="4394278" y="9946540"/>
              <a:ext cx="207577" cy="200658"/>
              <a:chOff x="0" y="0"/>
              <a:chExt cx="114300" cy="110490"/>
            </a:xfrm>
          </p:grpSpPr>
          <p:sp>
            <p:nvSpPr>
              <p:cNvPr id="5" name="Freeform 5"/>
              <p:cNvSpPr/>
              <p:nvPr/>
            </p:nvSpPr>
            <p:spPr>
              <a:xfrm>
                <a:off x="50800" y="50800"/>
                <a:ext cx="11430" cy="7620"/>
              </a:xfrm>
              <a:custGeom>
                <a:avLst/>
                <a:gdLst/>
                <a:ahLst/>
                <a:cxnLst/>
                <a:rect l="l" t="t" r="r" b="b"/>
                <a:pathLst>
                  <a:path w="11430" h="7620">
                    <a:moveTo>
                      <a:pt x="11430" y="3810"/>
                    </a:moveTo>
                    <a:cubicBezTo>
                      <a:pt x="0" y="7620"/>
                      <a:pt x="10160" y="0"/>
                      <a:pt x="10160" y="0"/>
                    </a:cubicBezTo>
                  </a:path>
                </a:pathLst>
              </a:custGeom>
              <a:solidFill>
                <a:srgbClr val="000000"/>
              </a:solidFill>
              <a:ln cap="sq">
                <a:noFill/>
                <a:prstDash val="solid"/>
                <a:miter/>
              </a:ln>
            </p:spPr>
          </p:sp>
        </p:grpSp>
        <p:grpSp>
          <p:nvGrpSpPr>
            <p:cNvPr id="6" name="Group 6"/>
            <p:cNvGrpSpPr/>
            <p:nvPr/>
          </p:nvGrpSpPr>
          <p:grpSpPr>
            <a:xfrm>
              <a:off x="4368907" y="9909638"/>
              <a:ext cx="269851" cy="262931"/>
              <a:chOff x="0" y="0"/>
              <a:chExt cx="148590" cy="144780"/>
            </a:xfrm>
          </p:grpSpPr>
          <p:sp>
            <p:nvSpPr>
              <p:cNvPr id="7" name="Freeform 7"/>
              <p:cNvSpPr/>
              <p:nvPr/>
            </p:nvSpPr>
            <p:spPr>
              <a:xfrm>
                <a:off x="45720" y="45720"/>
                <a:ext cx="50800" cy="52070"/>
              </a:xfrm>
              <a:custGeom>
                <a:avLst/>
                <a:gdLst/>
                <a:ahLst/>
                <a:cxnLst/>
                <a:rect l="l" t="t" r="r" b="b"/>
                <a:pathLst>
                  <a:path w="50800" h="5207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000000"/>
              </a:solidFill>
              <a:ln cap="sq">
                <a:noFill/>
                <a:prstDash val="solid"/>
                <a:miter/>
              </a:ln>
            </p:spPr>
          </p:sp>
        </p:grpSp>
        <p:grpSp>
          <p:nvGrpSpPr>
            <p:cNvPr id="8" name="Group 8"/>
            <p:cNvGrpSpPr/>
            <p:nvPr/>
          </p:nvGrpSpPr>
          <p:grpSpPr>
            <a:xfrm>
              <a:off x="4378133" y="9928089"/>
              <a:ext cx="269851" cy="262931"/>
              <a:chOff x="0" y="0"/>
              <a:chExt cx="148590" cy="144780"/>
            </a:xfrm>
          </p:grpSpPr>
          <p:sp>
            <p:nvSpPr>
              <p:cNvPr id="9" name="Freeform 9"/>
              <p:cNvSpPr/>
              <p:nvPr/>
            </p:nvSpPr>
            <p:spPr>
              <a:xfrm>
                <a:off x="45720" y="45720"/>
                <a:ext cx="50800" cy="52070"/>
              </a:xfrm>
              <a:custGeom>
                <a:avLst/>
                <a:gdLst/>
                <a:ahLst/>
                <a:cxnLst/>
                <a:rect l="l" t="t" r="r" b="b"/>
                <a:pathLst>
                  <a:path w="50800" h="5207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000000"/>
              </a:solidFill>
              <a:ln cap="sq">
                <a:noFill/>
                <a:prstDash val="solid"/>
                <a:miter/>
              </a:ln>
            </p:spPr>
          </p:sp>
        </p:grpSp>
        <p:grpSp>
          <p:nvGrpSpPr>
            <p:cNvPr id="10" name="Group 10"/>
            <p:cNvGrpSpPr/>
            <p:nvPr/>
          </p:nvGrpSpPr>
          <p:grpSpPr>
            <a:xfrm>
              <a:off x="4350456" y="9914251"/>
              <a:ext cx="272157" cy="288302"/>
              <a:chOff x="0" y="0"/>
              <a:chExt cx="149860" cy="158750"/>
            </a:xfrm>
          </p:grpSpPr>
          <p:sp>
            <p:nvSpPr>
              <p:cNvPr id="11" name="Freeform 11"/>
              <p:cNvSpPr/>
              <p:nvPr/>
            </p:nvSpPr>
            <p:spPr>
              <a:xfrm>
                <a:off x="52070" y="50800"/>
                <a:ext cx="48260" cy="57150"/>
              </a:xfrm>
              <a:custGeom>
                <a:avLst/>
                <a:gdLst/>
                <a:ahLst/>
                <a:cxnLst/>
                <a:rect l="l" t="t" r="r" b="b"/>
                <a:pathLst>
                  <a:path w="48260" h="57150">
                    <a:moveTo>
                      <a:pt x="35560" y="57150"/>
                    </a:moveTo>
                    <a:cubicBezTo>
                      <a:pt x="0" y="2540"/>
                      <a:pt x="8890" y="0"/>
                      <a:pt x="8890" y="1270"/>
                    </a:cubicBezTo>
                    <a:cubicBezTo>
                      <a:pt x="10160" y="1270"/>
                      <a:pt x="1270" y="10160"/>
                      <a:pt x="1270" y="10160"/>
                    </a:cubicBezTo>
                    <a:cubicBezTo>
                      <a:pt x="0" y="10160"/>
                      <a:pt x="5080" y="0"/>
                      <a:pt x="8890" y="0"/>
                    </a:cubicBezTo>
                    <a:cubicBezTo>
                      <a:pt x="15240" y="0"/>
                      <a:pt x="30480" y="26670"/>
                      <a:pt x="36830" y="36830"/>
                    </a:cubicBezTo>
                    <a:cubicBezTo>
                      <a:pt x="41910" y="43180"/>
                      <a:pt x="48260" y="50800"/>
                      <a:pt x="46990" y="54610"/>
                    </a:cubicBezTo>
                    <a:cubicBezTo>
                      <a:pt x="45720" y="57150"/>
                      <a:pt x="35560" y="57150"/>
                      <a:pt x="35560" y="57150"/>
                    </a:cubicBezTo>
                  </a:path>
                </a:pathLst>
              </a:custGeom>
              <a:solidFill>
                <a:srgbClr val="000000"/>
              </a:solidFill>
              <a:ln cap="sq">
                <a:noFill/>
                <a:prstDash val="solid"/>
                <a:miter/>
              </a:ln>
            </p:spPr>
          </p:sp>
        </p:grpSp>
        <p:grpSp>
          <p:nvGrpSpPr>
            <p:cNvPr id="12" name="Group 12"/>
            <p:cNvGrpSpPr/>
            <p:nvPr/>
          </p:nvGrpSpPr>
          <p:grpSpPr>
            <a:xfrm>
              <a:off x="4389665" y="9868122"/>
              <a:ext cx="288302" cy="309060"/>
              <a:chOff x="0" y="0"/>
              <a:chExt cx="158750" cy="170180"/>
            </a:xfrm>
          </p:grpSpPr>
          <p:sp>
            <p:nvSpPr>
              <p:cNvPr id="13" name="Freeform 13"/>
              <p:cNvSpPr/>
              <p:nvPr/>
            </p:nvSpPr>
            <p:spPr>
              <a:xfrm>
                <a:off x="50800" y="50800"/>
                <a:ext cx="57150" cy="68580"/>
              </a:xfrm>
              <a:custGeom>
                <a:avLst/>
                <a:gdLst/>
                <a:ahLst/>
                <a:cxnLst/>
                <a:rect l="l" t="t" r="r" b="b"/>
                <a:pathLst>
                  <a:path w="57150" h="68580">
                    <a:moveTo>
                      <a:pt x="46990" y="68580"/>
                    </a:moveTo>
                    <a:cubicBezTo>
                      <a:pt x="0" y="3810"/>
                      <a:pt x="8890" y="0"/>
                      <a:pt x="8890" y="0"/>
                    </a:cubicBezTo>
                    <a:cubicBezTo>
                      <a:pt x="8890" y="1270"/>
                      <a:pt x="0" y="8890"/>
                      <a:pt x="0" y="8890"/>
                    </a:cubicBezTo>
                    <a:cubicBezTo>
                      <a:pt x="0" y="8890"/>
                      <a:pt x="6350" y="1270"/>
                      <a:pt x="10160" y="1270"/>
                    </a:cubicBezTo>
                    <a:cubicBezTo>
                      <a:pt x="20320" y="3810"/>
                      <a:pt x="57150" y="50800"/>
                      <a:pt x="57150" y="60960"/>
                    </a:cubicBezTo>
                    <a:cubicBezTo>
                      <a:pt x="55880" y="64770"/>
                      <a:pt x="46990" y="68580"/>
                      <a:pt x="46990" y="68580"/>
                    </a:cubicBezTo>
                  </a:path>
                </a:pathLst>
              </a:custGeom>
              <a:solidFill>
                <a:srgbClr val="000000"/>
              </a:solidFill>
              <a:ln cap="sq">
                <a:noFill/>
                <a:prstDash val="solid"/>
                <a:miter/>
              </a:ln>
            </p:spPr>
          </p:sp>
        </p:grpSp>
        <p:grpSp>
          <p:nvGrpSpPr>
            <p:cNvPr id="14" name="Group 14"/>
            <p:cNvGrpSpPr/>
            <p:nvPr/>
          </p:nvGrpSpPr>
          <p:grpSpPr>
            <a:xfrm>
              <a:off x="4338924" y="9891186"/>
              <a:ext cx="302141" cy="322898"/>
              <a:chOff x="0" y="0"/>
              <a:chExt cx="166370" cy="177800"/>
            </a:xfrm>
          </p:grpSpPr>
          <p:sp>
            <p:nvSpPr>
              <p:cNvPr id="15" name="Freeform 15"/>
              <p:cNvSpPr/>
              <p:nvPr/>
            </p:nvSpPr>
            <p:spPr>
              <a:xfrm>
                <a:off x="50800" y="50800"/>
                <a:ext cx="66040" cy="76200"/>
              </a:xfrm>
              <a:custGeom>
                <a:avLst/>
                <a:gdLst/>
                <a:ahLst/>
                <a:cxnLst/>
                <a:rect l="l" t="t" r="r" b="b"/>
                <a:pathLst>
                  <a:path w="66040" h="76200">
                    <a:moveTo>
                      <a:pt x="52070" y="76200"/>
                    </a:moveTo>
                    <a:cubicBezTo>
                      <a:pt x="0" y="3810"/>
                      <a:pt x="8890" y="0"/>
                      <a:pt x="8890" y="1270"/>
                    </a:cubicBezTo>
                    <a:cubicBezTo>
                      <a:pt x="10160" y="1270"/>
                      <a:pt x="1270" y="10160"/>
                      <a:pt x="1270" y="10160"/>
                    </a:cubicBezTo>
                    <a:cubicBezTo>
                      <a:pt x="1270" y="10160"/>
                      <a:pt x="5080" y="0"/>
                      <a:pt x="8890" y="0"/>
                    </a:cubicBezTo>
                    <a:cubicBezTo>
                      <a:pt x="16510" y="0"/>
                      <a:pt x="34290" y="27940"/>
                      <a:pt x="44450" y="41910"/>
                    </a:cubicBezTo>
                    <a:cubicBezTo>
                      <a:pt x="52070" y="52070"/>
                      <a:pt x="66040" y="67310"/>
                      <a:pt x="64770" y="72390"/>
                    </a:cubicBezTo>
                    <a:cubicBezTo>
                      <a:pt x="63500" y="76200"/>
                      <a:pt x="52070" y="76200"/>
                      <a:pt x="52070" y="76200"/>
                    </a:cubicBezTo>
                  </a:path>
                </a:pathLst>
              </a:custGeom>
              <a:solidFill>
                <a:srgbClr val="000000"/>
              </a:solidFill>
              <a:ln cap="sq">
                <a:noFill/>
                <a:prstDash val="solid"/>
                <a:miter/>
              </a:ln>
            </p:spPr>
          </p:sp>
        </p:grpSp>
        <p:grpSp>
          <p:nvGrpSpPr>
            <p:cNvPr id="16" name="Group 16"/>
            <p:cNvGrpSpPr/>
            <p:nvPr/>
          </p:nvGrpSpPr>
          <p:grpSpPr>
            <a:xfrm>
              <a:off x="9152416" y="9893493"/>
              <a:ext cx="292915" cy="239867"/>
              <a:chOff x="0" y="0"/>
              <a:chExt cx="161290" cy="132080"/>
            </a:xfrm>
          </p:grpSpPr>
          <p:sp>
            <p:nvSpPr>
              <p:cNvPr id="17" name="Freeform 17"/>
              <p:cNvSpPr/>
              <p:nvPr/>
            </p:nvSpPr>
            <p:spPr>
              <a:xfrm>
                <a:off x="50800" y="49530"/>
                <a:ext cx="60960" cy="31750"/>
              </a:xfrm>
              <a:custGeom>
                <a:avLst/>
                <a:gdLst/>
                <a:ahLst/>
                <a:cxnLst/>
                <a:rect l="l" t="t" r="r" b="b"/>
                <a:pathLst>
                  <a:path w="60960" h="31750">
                    <a:moveTo>
                      <a:pt x="53340" y="31750"/>
                    </a:moveTo>
                    <a:cubicBezTo>
                      <a:pt x="0" y="19050"/>
                      <a:pt x="46990" y="6350"/>
                      <a:pt x="54610" y="11430"/>
                    </a:cubicBezTo>
                    <a:cubicBezTo>
                      <a:pt x="58420" y="13970"/>
                      <a:pt x="59690" y="20320"/>
                      <a:pt x="57150" y="22860"/>
                    </a:cubicBezTo>
                    <a:cubicBezTo>
                      <a:pt x="53340" y="27940"/>
                      <a:pt x="8890" y="25400"/>
                      <a:pt x="6350" y="20320"/>
                    </a:cubicBezTo>
                    <a:cubicBezTo>
                      <a:pt x="5080" y="16510"/>
                      <a:pt x="20320" y="3810"/>
                      <a:pt x="26670" y="3810"/>
                    </a:cubicBezTo>
                    <a:cubicBezTo>
                      <a:pt x="31750" y="3810"/>
                      <a:pt x="43180" y="13970"/>
                      <a:pt x="43180" y="15240"/>
                    </a:cubicBezTo>
                    <a:cubicBezTo>
                      <a:pt x="41910" y="17780"/>
                      <a:pt x="12700" y="15240"/>
                      <a:pt x="12700" y="12700"/>
                    </a:cubicBezTo>
                    <a:cubicBezTo>
                      <a:pt x="11430" y="10160"/>
                      <a:pt x="31750" y="0"/>
                      <a:pt x="35560" y="1270"/>
                    </a:cubicBezTo>
                    <a:cubicBezTo>
                      <a:pt x="39370" y="2540"/>
                      <a:pt x="39370" y="12700"/>
                      <a:pt x="39370" y="12700"/>
                    </a:cubicBezTo>
                    <a:cubicBezTo>
                      <a:pt x="39370" y="12700"/>
                      <a:pt x="38100" y="1270"/>
                      <a:pt x="36830" y="1270"/>
                    </a:cubicBezTo>
                    <a:cubicBezTo>
                      <a:pt x="36830" y="1270"/>
                      <a:pt x="40640" y="11430"/>
                      <a:pt x="38100" y="13970"/>
                    </a:cubicBezTo>
                    <a:cubicBezTo>
                      <a:pt x="34290" y="16510"/>
                      <a:pt x="12700" y="13970"/>
                      <a:pt x="12700" y="12700"/>
                    </a:cubicBezTo>
                    <a:cubicBezTo>
                      <a:pt x="12700" y="11430"/>
                      <a:pt x="35560" y="1270"/>
                      <a:pt x="39370" y="3810"/>
                    </a:cubicBezTo>
                    <a:cubicBezTo>
                      <a:pt x="43180" y="5080"/>
                      <a:pt x="44450" y="12700"/>
                      <a:pt x="43180" y="15240"/>
                    </a:cubicBezTo>
                    <a:cubicBezTo>
                      <a:pt x="39370" y="20320"/>
                      <a:pt x="7620" y="21590"/>
                      <a:pt x="6350" y="20320"/>
                    </a:cubicBezTo>
                    <a:cubicBezTo>
                      <a:pt x="6350" y="19050"/>
                      <a:pt x="25400" y="10160"/>
                      <a:pt x="34290" y="8890"/>
                    </a:cubicBezTo>
                    <a:cubicBezTo>
                      <a:pt x="41910" y="7620"/>
                      <a:pt x="54610" y="8890"/>
                      <a:pt x="57150" y="12700"/>
                    </a:cubicBezTo>
                    <a:cubicBezTo>
                      <a:pt x="59690" y="15240"/>
                      <a:pt x="60960" y="20320"/>
                      <a:pt x="57150" y="22860"/>
                    </a:cubicBezTo>
                    <a:cubicBezTo>
                      <a:pt x="52070" y="29210"/>
                      <a:pt x="0" y="25400"/>
                      <a:pt x="0" y="22860"/>
                    </a:cubicBezTo>
                    <a:cubicBezTo>
                      <a:pt x="0" y="20320"/>
                      <a:pt x="22860" y="13970"/>
                      <a:pt x="33020" y="13970"/>
                    </a:cubicBezTo>
                    <a:cubicBezTo>
                      <a:pt x="41910" y="13970"/>
                      <a:pt x="57150" y="16510"/>
                      <a:pt x="58420" y="20320"/>
                    </a:cubicBezTo>
                    <a:cubicBezTo>
                      <a:pt x="59690" y="22860"/>
                      <a:pt x="53340" y="31750"/>
                      <a:pt x="53340" y="31750"/>
                    </a:cubicBezTo>
                  </a:path>
                </a:pathLst>
              </a:custGeom>
              <a:solidFill>
                <a:srgbClr val="000000"/>
              </a:solidFill>
              <a:ln cap="sq">
                <a:noFill/>
                <a:prstDash val="solid"/>
                <a:miter/>
              </a:ln>
            </p:spPr>
          </p:sp>
        </p:grpSp>
        <p:grpSp>
          <p:nvGrpSpPr>
            <p:cNvPr id="18" name="Group 18"/>
            <p:cNvGrpSpPr/>
            <p:nvPr/>
          </p:nvGrpSpPr>
          <p:grpSpPr>
            <a:xfrm>
              <a:off x="9106287" y="9875041"/>
              <a:ext cx="380559" cy="276770"/>
              <a:chOff x="0" y="0"/>
              <a:chExt cx="209550" cy="152400"/>
            </a:xfrm>
          </p:grpSpPr>
          <p:sp>
            <p:nvSpPr>
              <p:cNvPr id="19" name="Freeform 19"/>
              <p:cNvSpPr/>
              <p:nvPr/>
            </p:nvSpPr>
            <p:spPr>
              <a:xfrm>
                <a:off x="49530" y="49530"/>
                <a:ext cx="111760" cy="57150"/>
              </a:xfrm>
              <a:custGeom>
                <a:avLst/>
                <a:gdLst/>
                <a:ahLst/>
                <a:cxnLst/>
                <a:rect l="l" t="t" r="r" b="b"/>
                <a:pathLst>
                  <a:path w="111760" h="57150">
                    <a:moveTo>
                      <a:pt x="78740" y="43180"/>
                    </a:moveTo>
                    <a:cubicBezTo>
                      <a:pt x="20320" y="39370"/>
                      <a:pt x="19050" y="33020"/>
                      <a:pt x="21590" y="30480"/>
                    </a:cubicBezTo>
                    <a:cubicBezTo>
                      <a:pt x="27940" y="22860"/>
                      <a:pt x="93980" y="21590"/>
                      <a:pt x="100330" y="29210"/>
                    </a:cubicBezTo>
                    <a:cubicBezTo>
                      <a:pt x="102870" y="31750"/>
                      <a:pt x="102870" y="39370"/>
                      <a:pt x="99060" y="41910"/>
                    </a:cubicBezTo>
                    <a:cubicBezTo>
                      <a:pt x="91440" y="49530"/>
                      <a:pt x="36830" y="49530"/>
                      <a:pt x="26670" y="44450"/>
                    </a:cubicBezTo>
                    <a:cubicBezTo>
                      <a:pt x="22860" y="41910"/>
                      <a:pt x="20320" y="36830"/>
                      <a:pt x="21590" y="34290"/>
                    </a:cubicBezTo>
                    <a:cubicBezTo>
                      <a:pt x="25400" y="27940"/>
                      <a:pt x="88900" y="26670"/>
                      <a:pt x="93980" y="33020"/>
                    </a:cubicBezTo>
                    <a:cubicBezTo>
                      <a:pt x="95250" y="35560"/>
                      <a:pt x="93980" y="41910"/>
                      <a:pt x="91440" y="44450"/>
                    </a:cubicBezTo>
                    <a:cubicBezTo>
                      <a:pt x="83820" y="49530"/>
                      <a:pt x="44450" y="52070"/>
                      <a:pt x="36830" y="46990"/>
                    </a:cubicBezTo>
                    <a:cubicBezTo>
                      <a:pt x="34290" y="44450"/>
                      <a:pt x="33020" y="36830"/>
                      <a:pt x="35560" y="34290"/>
                    </a:cubicBezTo>
                    <a:cubicBezTo>
                      <a:pt x="40640" y="27940"/>
                      <a:pt x="91440" y="26670"/>
                      <a:pt x="93980" y="31750"/>
                    </a:cubicBezTo>
                    <a:cubicBezTo>
                      <a:pt x="95250" y="35560"/>
                      <a:pt x="88900" y="44450"/>
                      <a:pt x="82550" y="46990"/>
                    </a:cubicBezTo>
                    <a:cubicBezTo>
                      <a:pt x="72390" y="50800"/>
                      <a:pt x="38100" y="41910"/>
                      <a:pt x="38100" y="39370"/>
                    </a:cubicBezTo>
                    <a:cubicBezTo>
                      <a:pt x="38100" y="38100"/>
                      <a:pt x="95250" y="31750"/>
                      <a:pt x="97790" y="36830"/>
                    </a:cubicBezTo>
                    <a:cubicBezTo>
                      <a:pt x="99060" y="40640"/>
                      <a:pt x="92710" y="49530"/>
                      <a:pt x="86360" y="52070"/>
                    </a:cubicBezTo>
                    <a:cubicBezTo>
                      <a:pt x="74930" y="57150"/>
                      <a:pt x="24130" y="44450"/>
                      <a:pt x="24130" y="41910"/>
                    </a:cubicBezTo>
                    <a:cubicBezTo>
                      <a:pt x="24130" y="39370"/>
                      <a:pt x="86360" y="27940"/>
                      <a:pt x="93980" y="34290"/>
                    </a:cubicBezTo>
                    <a:cubicBezTo>
                      <a:pt x="97790" y="36830"/>
                      <a:pt x="99060" y="44450"/>
                      <a:pt x="96520" y="46990"/>
                    </a:cubicBezTo>
                    <a:cubicBezTo>
                      <a:pt x="91440" y="52070"/>
                      <a:pt x="41910" y="36830"/>
                      <a:pt x="41910" y="33020"/>
                    </a:cubicBezTo>
                    <a:cubicBezTo>
                      <a:pt x="41910" y="29210"/>
                      <a:pt x="102870" y="19050"/>
                      <a:pt x="109220" y="25400"/>
                    </a:cubicBezTo>
                    <a:cubicBezTo>
                      <a:pt x="111760" y="27940"/>
                      <a:pt x="110490" y="34290"/>
                      <a:pt x="107950" y="36830"/>
                    </a:cubicBezTo>
                    <a:cubicBezTo>
                      <a:pt x="101600" y="43180"/>
                      <a:pt x="52070" y="36830"/>
                      <a:pt x="50800" y="34290"/>
                    </a:cubicBezTo>
                    <a:cubicBezTo>
                      <a:pt x="50800" y="31750"/>
                      <a:pt x="91440" y="17780"/>
                      <a:pt x="97790" y="21590"/>
                    </a:cubicBezTo>
                    <a:cubicBezTo>
                      <a:pt x="100330" y="24130"/>
                      <a:pt x="101600" y="31750"/>
                      <a:pt x="99060" y="34290"/>
                    </a:cubicBezTo>
                    <a:cubicBezTo>
                      <a:pt x="93980" y="40640"/>
                      <a:pt x="43180" y="40640"/>
                      <a:pt x="33020" y="34290"/>
                    </a:cubicBezTo>
                    <a:cubicBezTo>
                      <a:pt x="27940" y="31750"/>
                      <a:pt x="24130" y="24130"/>
                      <a:pt x="25400" y="20320"/>
                    </a:cubicBezTo>
                    <a:cubicBezTo>
                      <a:pt x="27940" y="15240"/>
                      <a:pt x="57150" y="11430"/>
                      <a:pt x="58420" y="12700"/>
                    </a:cubicBezTo>
                    <a:cubicBezTo>
                      <a:pt x="58420" y="13970"/>
                      <a:pt x="44450" y="21590"/>
                      <a:pt x="36830" y="24130"/>
                    </a:cubicBezTo>
                    <a:cubicBezTo>
                      <a:pt x="26670" y="26670"/>
                      <a:pt x="8890" y="27940"/>
                      <a:pt x="3810" y="24130"/>
                    </a:cubicBezTo>
                    <a:cubicBezTo>
                      <a:pt x="1270" y="21590"/>
                      <a:pt x="0" y="15240"/>
                      <a:pt x="1270" y="12700"/>
                    </a:cubicBezTo>
                    <a:cubicBezTo>
                      <a:pt x="7620" y="5080"/>
                      <a:pt x="73660" y="1270"/>
                      <a:pt x="82550" y="8890"/>
                    </a:cubicBezTo>
                    <a:cubicBezTo>
                      <a:pt x="85090" y="11430"/>
                      <a:pt x="85090" y="19050"/>
                      <a:pt x="83820" y="21590"/>
                    </a:cubicBezTo>
                    <a:cubicBezTo>
                      <a:pt x="80010" y="25400"/>
                      <a:pt x="55880" y="25400"/>
                      <a:pt x="52070" y="20320"/>
                    </a:cubicBezTo>
                    <a:cubicBezTo>
                      <a:pt x="50800" y="19050"/>
                      <a:pt x="49530" y="12700"/>
                      <a:pt x="52070" y="10160"/>
                    </a:cubicBezTo>
                    <a:cubicBezTo>
                      <a:pt x="58420" y="3810"/>
                      <a:pt x="101600" y="3810"/>
                      <a:pt x="107950" y="8890"/>
                    </a:cubicBezTo>
                    <a:cubicBezTo>
                      <a:pt x="110490" y="11430"/>
                      <a:pt x="110490" y="19050"/>
                      <a:pt x="107950" y="21590"/>
                    </a:cubicBezTo>
                    <a:cubicBezTo>
                      <a:pt x="101600" y="27940"/>
                      <a:pt x="50800" y="27940"/>
                      <a:pt x="43180" y="21590"/>
                    </a:cubicBezTo>
                    <a:cubicBezTo>
                      <a:pt x="39370" y="19050"/>
                      <a:pt x="39370" y="11430"/>
                      <a:pt x="40640" y="8890"/>
                    </a:cubicBezTo>
                    <a:cubicBezTo>
                      <a:pt x="45720" y="3810"/>
                      <a:pt x="86360" y="8890"/>
                      <a:pt x="86360" y="11430"/>
                    </a:cubicBezTo>
                    <a:cubicBezTo>
                      <a:pt x="86360" y="13970"/>
                      <a:pt x="62230" y="25400"/>
                      <a:pt x="53340" y="24130"/>
                    </a:cubicBezTo>
                    <a:cubicBezTo>
                      <a:pt x="46990" y="22860"/>
                      <a:pt x="38100" y="15240"/>
                      <a:pt x="38100" y="12700"/>
                    </a:cubicBezTo>
                    <a:cubicBezTo>
                      <a:pt x="39370" y="8890"/>
                      <a:pt x="74930" y="3810"/>
                      <a:pt x="76200" y="7620"/>
                    </a:cubicBezTo>
                    <a:cubicBezTo>
                      <a:pt x="77470" y="8890"/>
                      <a:pt x="67310" y="19050"/>
                      <a:pt x="59690" y="21590"/>
                    </a:cubicBezTo>
                    <a:cubicBezTo>
                      <a:pt x="50800" y="24130"/>
                      <a:pt x="30480" y="25400"/>
                      <a:pt x="25400" y="21590"/>
                    </a:cubicBezTo>
                    <a:cubicBezTo>
                      <a:pt x="22860" y="19050"/>
                      <a:pt x="21590" y="12700"/>
                      <a:pt x="24130" y="10160"/>
                    </a:cubicBezTo>
                    <a:cubicBezTo>
                      <a:pt x="29210" y="3810"/>
                      <a:pt x="69850" y="3810"/>
                      <a:pt x="74930" y="8890"/>
                    </a:cubicBezTo>
                    <a:cubicBezTo>
                      <a:pt x="77470" y="11430"/>
                      <a:pt x="76200" y="19050"/>
                      <a:pt x="73660" y="21590"/>
                    </a:cubicBezTo>
                    <a:cubicBezTo>
                      <a:pt x="68580" y="25400"/>
                      <a:pt x="41910" y="16510"/>
                      <a:pt x="41910" y="13970"/>
                    </a:cubicBezTo>
                    <a:cubicBezTo>
                      <a:pt x="41910" y="12700"/>
                      <a:pt x="71120" y="5080"/>
                      <a:pt x="74930" y="8890"/>
                    </a:cubicBezTo>
                    <a:cubicBezTo>
                      <a:pt x="77470" y="11430"/>
                      <a:pt x="76200" y="19050"/>
                      <a:pt x="73660" y="21590"/>
                    </a:cubicBezTo>
                    <a:cubicBezTo>
                      <a:pt x="69850" y="24130"/>
                      <a:pt x="46990" y="19050"/>
                      <a:pt x="46990" y="16510"/>
                    </a:cubicBezTo>
                    <a:cubicBezTo>
                      <a:pt x="45720" y="12700"/>
                      <a:pt x="66040" y="0"/>
                      <a:pt x="68580" y="2540"/>
                    </a:cubicBezTo>
                    <a:cubicBezTo>
                      <a:pt x="71120" y="2540"/>
                      <a:pt x="72390" y="10160"/>
                      <a:pt x="71120" y="12700"/>
                    </a:cubicBezTo>
                    <a:cubicBezTo>
                      <a:pt x="67310" y="17780"/>
                      <a:pt x="52070" y="20320"/>
                      <a:pt x="45720" y="19050"/>
                    </a:cubicBezTo>
                    <a:cubicBezTo>
                      <a:pt x="41910" y="17780"/>
                      <a:pt x="35560" y="10160"/>
                      <a:pt x="36830" y="7620"/>
                    </a:cubicBezTo>
                    <a:cubicBezTo>
                      <a:pt x="38100" y="3810"/>
                      <a:pt x="81280" y="3810"/>
                      <a:pt x="86360" y="8890"/>
                    </a:cubicBezTo>
                    <a:cubicBezTo>
                      <a:pt x="88900" y="11430"/>
                      <a:pt x="86360" y="19050"/>
                      <a:pt x="83820" y="21590"/>
                    </a:cubicBezTo>
                    <a:cubicBezTo>
                      <a:pt x="77470" y="25400"/>
                      <a:pt x="45720" y="24130"/>
                      <a:pt x="39370" y="19050"/>
                    </a:cubicBezTo>
                    <a:cubicBezTo>
                      <a:pt x="36830" y="16510"/>
                      <a:pt x="34290" y="11430"/>
                      <a:pt x="36830" y="7620"/>
                    </a:cubicBezTo>
                    <a:cubicBezTo>
                      <a:pt x="38100" y="3810"/>
                      <a:pt x="52070" y="0"/>
                      <a:pt x="58420" y="1270"/>
                    </a:cubicBezTo>
                    <a:cubicBezTo>
                      <a:pt x="63500" y="2540"/>
                      <a:pt x="72390" y="7620"/>
                      <a:pt x="72390" y="11430"/>
                    </a:cubicBezTo>
                    <a:cubicBezTo>
                      <a:pt x="72390" y="13970"/>
                      <a:pt x="48260" y="20320"/>
                      <a:pt x="48260" y="20320"/>
                    </a:cubicBezTo>
                    <a:cubicBezTo>
                      <a:pt x="48260" y="20320"/>
                      <a:pt x="69850" y="6350"/>
                      <a:pt x="73660" y="8890"/>
                    </a:cubicBezTo>
                    <a:cubicBezTo>
                      <a:pt x="76200" y="10160"/>
                      <a:pt x="78740" y="17780"/>
                      <a:pt x="76200" y="20320"/>
                    </a:cubicBezTo>
                    <a:cubicBezTo>
                      <a:pt x="73660" y="25400"/>
                      <a:pt x="48260" y="25400"/>
                      <a:pt x="44450" y="20320"/>
                    </a:cubicBezTo>
                    <a:cubicBezTo>
                      <a:pt x="43180" y="17780"/>
                      <a:pt x="44450" y="11430"/>
                      <a:pt x="48260" y="8890"/>
                    </a:cubicBezTo>
                    <a:cubicBezTo>
                      <a:pt x="52070" y="5080"/>
                      <a:pt x="72390" y="6350"/>
                      <a:pt x="76200" y="10160"/>
                    </a:cubicBezTo>
                    <a:cubicBezTo>
                      <a:pt x="78740" y="11430"/>
                      <a:pt x="78740" y="17780"/>
                      <a:pt x="76200" y="20320"/>
                    </a:cubicBezTo>
                    <a:cubicBezTo>
                      <a:pt x="71120" y="26670"/>
                      <a:pt x="33020" y="26670"/>
                      <a:pt x="26670" y="21590"/>
                    </a:cubicBezTo>
                    <a:cubicBezTo>
                      <a:pt x="24130" y="19050"/>
                      <a:pt x="22860" y="11430"/>
                      <a:pt x="25400" y="8890"/>
                    </a:cubicBezTo>
                    <a:cubicBezTo>
                      <a:pt x="30480" y="3810"/>
                      <a:pt x="77470" y="5080"/>
                      <a:pt x="77470" y="7620"/>
                    </a:cubicBezTo>
                    <a:cubicBezTo>
                      <a:pt x="78740" y="10160"/>
                      <a:pt x="48260" y="26670"/>
                      <a:pt x="43180" y="24130"/>
                    </a:cubicBezTo>
                    <a:cubicBezTo>
                      <a:pt x="40640" y="22860"/>
                      <a:pt x="39370" y="13970"/>
                      <a:pt x="40640" y="11430"/>
                    </a:cubicBezTo>
                    <a:cubicBezTo>
                      <a:pt x="45720" y="6350"/>
                      <a:pt x="87630" y="12700"/>
                      <a:pt x="87630" y="13970"/>
                    </a:cubicBezTo>
                    <a:cubicBezTo>
                      <a:pt x="87630" y="16510"/>
                      <a:pt x="48260" y="25400"/>
                      <a:pt x="43180" y="21590"/>
                    </a:cubicBezTo>
                    <a:cubicBezTo>
                      <a:pt x="39370" y="19050"/>
                      <a:pt x="38100" y="11430"/>
                      <a:pt x="40640" y="8890"/>
                    </a:cubicBezTo>
                    <a:cubicBezTo>
                      <a:pt x="46990" y="2540"/>
                      <a:pt x="104140" y="2540"/>
                      <a:pt x="109220" y="10160"/>
                    </a:cubicBezTo>
                    <a:cubicBezTo>
                      <a:pt x="111760" y="12700"/>
                      <a:pt x="109220" y="19050"/>
                      <a:pt x="106680" y="21590"/>
                    </a:cubicBezTo>
                    <a:cubicBezTo>
                      <a:pt x="99060" y="26670"/>
                      <a:pt x="59690" y="26670"/>
                      <a:pt x="53340" y="21590"/>
                    </a:cubicBezTo>
                    <a:cubicBezTo>
                      <a:pt x="50800" y="19050"/>
                      <a:pt x="50800" y="11430"/>
                      <a:pt x="52070" y="10160"/>
                    </a:cubicBezTo>
                    <a:cubicBezTo>
                      <a:pt x="55880" y="5080"/>
                      <a:pt x="83820" y="6350"/>
                      <a:pt x="85090" y="10160"/>
                    </a:cubicBezTo>
                    <a:cubicBezTo>
                      <a:pt x="86360" y="12700"/>
                      <a:pt x="80010" y="21590"/>
                      <a:pt x="73660" y="24130"/>
                    </a:cubicBezTo>
                    <a:cubicBezTo>
                      <a:pt x="60960" y="30480"/>
                      <a:pt x="12700" y="30480"/>
                      <a:pt x="3810" y="24130"/>
                    </a:cubicBezTo>
                    <a:cubicBezTo>
                      <a:pt x="1270" y="21590"/>
                      <a:pt x="0" y="15240"/>
                      <a:pt x="1270" y="12700"/>
                    </a:cubicBezTo>
                    <a:cubicBezTo>
                      <a:pt x="6350" y="7620"/>
                      <a:pt x="49530" y="6350"/>
                      <a:pt x="55880" y="12700"/>
                    </a:cubicBezTo>
                    <a:cubicBezTo>
                      <a:pt x="59690" y="13970"/>
                      <a:pt x="60960" y="20320"/>
                      <a:pt x="59690" y="22860"/>
                    </a:cubicBezTo>
                    <a:cubicBezTo>
                      <a:pt x="57150" y="26670"/>
                      <a:pt x="34290" y="27940"/>
                      <a:pt x="34290" y="27940"/>
                    </a:cubicBezTo>
                    <a:cubicBezTo>
                      <a:pt x="34290" y="29210"/>
                      <a:pt x="95250" y="16510"/>
                      <a:pt x="100330" y="22860"/>
                    </a:cubicBezTo>
                    <a:cubicBezTo>
                      <a:pt x="102870" y="25400"/>
                      <a:pt x="102870" y="31750"/>
                      <a:pt x="99060" y="34290"/>
                    </a:cubicBezTo>
                    <a:cubicBezTo>
                      <a:pt x="93980" y="39370"/>
                      <a:pt x="62230" y="41910"/>
                      <a:pt x="57150" y="36830"/>
                    </a:cubicBezTo>
                    <a:cubicBezTo>
                      <a:pt x="53340" y="34290"/>
                      <a:pt x="52070" y="26670"/>
                      <a:pt x="54610" y="24130"/>
                    </a:cubicBezTo>
                    <a:cubicBezTo>
                      <a:pt x="59690" y="19050"/>
                      <a:pt x="105410" y="19050"/>
                      <a:pt x="109220" y="25400"/>
                    </a:cubicBezTo>
                    <a:cubicBezTo>
                      <a:pt x="110490" y="27940"/>
                      <a:pt x="105410" y="35560"/>
                      <a:pt x="100330" y="39370"/>
                    </a:cubicBezTo>
                    <a:cubicBezTo>
                      <a:pt x="90170" y="45720"/>
                      <a:pt x="52070" y="48260"/>
                      <a:pt x="45720" y="43180"/>
                    </a:cubicBezTo>
                    <a:cubicBezTo>
                      <a:pt x="41910" y="40640"/>
                      <a:pt x="40640" y="34290"/>
                      <a:pt x="43180" y="31750"/>
                    </a:cubicBezTo>
                    <a:cubicBezTo>
                      <a:pt x="46990" y="26670"/>
                      <a:pt x="95250" y="29210"/>
                      <a:pt x="97790" y="35560"/>
                    </a:cubicBezTo>
                    <a:cubicBezTo>
                      <a:pt x="99060" y="39370"/>
                      <a:pt x="88900" y="49530"/>
                      <a:pt x="81280" y="52070"/>
                    </a:cubicBezTo>
                    <a:cubicBezTo>
                      <a:pt x="68580" y="55880"/>
                      <a:pt x="24130" y="44450"/>
                      <a:pt x="24130" y="41910"/>
                    </a:cubicBezTo>
                    <a:cubicBezTo>
                      <a:pt x="25400" y="39370"/>
                      <a:pt x="88900" y="30480"/>
                      <a:pt x="96520" y="36830"/>
                    </a:cubicBezTo>
                    <a:cubicBezTo>
                      <a:pt x="99060" y="39370"/>
                      <a:pt x="100330" y="46990"/>
                      <a:pt x="97790" y="49530"/>
                    </a:cubicBezTo>
                    <a:cubicBezTo>
                      <a:pt x="92710" y="54610"/>
                      <a:pt x="38100" y="45720"/>
                      <a:pt x="38100" y="43180"/>
                    </a:cubicBezTo>
                    <a:cubicBezTo>
                      <a:pt x="38100" y="40640"/>
                      <a:pt x="92710" y="29210"/>
                      <a:pt x="93980" y="31750"/>
                    </a:cubicBezTo>
                    <a:cubicBezTo>
                      <a:pt x="95250" y="34290"/>
                      <a:pt x="83820" y="45720"/>
                      <a:pt x="76200" y="46990"/>
                    </a:cubicBezTo>
                    <a:cubicBezTo>
                      <a:pt x="64770" y="49530"/>
                      <a:pt x="33020" y="39370"/>
                      <a:pt x="33020" y="36830"/>
                    </a:cubicBezTo>
                    <a:cubicBezTo>
                      <a:pt x="33020" y="33020"/>
                      <a:pt x="85090" y="26670"/>
                      <a:pt x="91440" y="31750"/>
                    </a:cubicBezTo>
                    <a:cubicBezTo>
                      <a:pt x="93980" y="34290"/>
                      <a:pt x="92710" y="41910"/>
                      <a:pt x="88900" y="44450"/>
                    </a:cubicBezTo>
                    <a:cubicBezTo>
                      <a:pt x="82550" y="50800"/>
                      <a:pt x="21590" y="36830"/>
                      <a:pt x="21590" y="34290"/>
                    </a:cubicBezTo>
                    <a:cubicBezTo>
                      <a:pt x="21590" y="30480"/>
                      <a:pt x="93980" y="22860"/>
                      <a:pt x="100330" y="29210"/>
                    </a:cubicBezTo>
                    <a:cubicBezTo>
                      <a:pt x="102870" y="31750"/>
                      <a:pt x="102870" y="39370"/>
                      <a:pt x="99060" y="41910"/>
                    </a:cubicBezTo>
                    <a:cubicBezTo>
                      <a:pt x="90170" y="49530"/>
                      <a:pt x="31750" y="48260"/>
                      <a:pt x="22860" y="41910"/>
                    </a:cubicBezTo>
                    <a:cubicBezTo>
                      <a:pt x="20320" y="39370"/>
                      <a:pt x="19050" y="33020"/>
                      <a:pt x="21590" y="30480"/>
                    </a:cubicBezTo>
                    <a:cubicBezTo>
                      <a:pt x="26670" y="24130"/>
                      <a:pt x="76200" y="24130"/>
                      <a:pt x="81280" y="30480"/>
                    </a:cubicBezTo>
                    <a:cubicBezTo>
                      <a:pt x="83820" y="34290"/>
                      <a:pt x="78740" y="43180"/>
                      <a:pt x="78740" y="43180"/>
                    </a:cubicBezTo>
                  </a:path>
                </a:pathLst>
              </a:custGeom>
              <a:solidFill>
                <a:srgbClr val="000000"/>
              </a:solidFill>
              <a:ln cap="sq">
                <a:noFill/>
                <a:prstDash val="solid"/>
                <a:miter/>
              </a:ln>
            </p:spPr>
          </p:sp>
        </p:grpSp>
        <p:grpSp>
          <p:nvGrpSpPr>
            <p:cNvPr id="20" name="Group 20"/>
            <p:cNvGrpSpPr/>
            <p:nvPr/>
          </p:nvGrpSpPr>
          <p:grpSpPr>
            <a:xfrm>
              <a:off x="9080917" y="9870429"/>
              <a:ext cx="369027" cy="207577"/>
              <a:chOff x="0" y="0"/>
              <a:chExt cx="203200" cy="114300"/>
            </a:xfrm>
          </p:grpSpPr>
          <p:sp>
            <p:nvSpPr>
              <p:cNvPr id="21" name="Freeform 21"/>
              <p:cNvSpPr/>
              <p:nvPr/>
            </p:nvSpPr>
            <p:spPr>
              <a:xfrm>
                <a:off x="50800" y="43180"/>
                <a:ext cx="104140" cy="20320"/>
              </a:xfrm>
              <a:custGeom>
                <a:avLst/>
                <a:gdLst/>
                <a:ahLst/>
                <a:cxnLst/>
                <a:rect l="l" t="t" r="r" b="b"/>
                <a:pathLst>
                  <a:path w="104140" h="20320">
                    <a:moveTo>
                      <a:pt x="101600" y="20320"/>
                    </a:moveTo>
                    <a:cubicBezTo>
                      <a:pt x="0" y="16510"/>
                      <a:pt x="92710" y="0"/>
                      <a:pt x="101600" y="7620"/>
                    </a:cubicBezTo>
                    <a:cubicBezTo>
                      <a:pt x="104140" y="10160"/>
                      <a:pt x="101600" y="20320"/>
                      <a:pt x="101600" y="20320"/>
                    </a:cubicBezTo>
                  </a:path>
                </a:pathLst>
              </a:custGeom>
              <a:solidFill>
                <a:srgbClr val="000000"/>
              </a:solidFill>
              <a:ln cap="sq">
                <a:noFill/>
                <a:prstDash val="solid"/>
                <a:miter/>
              </a:ln>
            </p:spPr>
          </p:sp>
        </p:grpSp>
        <p:grpSp>
          <p:nvGrpSpPr>
            <p:cNvPr id="22" name="Group 22"/>
            <p:cNvGrpSpPr/>
            <p:nvPr/>
          </p:nvGrpSpPr>
          <p:grpSpPr>
            <a:xfrm>
              <a:off x="9133964" y="9930395"/>
              <a:ext cx="341350" cy="207577"/>
              <a:chOff x="0" y="0"/>
              <a:chExt cx="187960" cy="114300"/>
            </a:xfrm>
          </p:grpSpPr>
          <p:sp>
            <p:nvSpPr>
              <p:cNvPr id="23" name="Freeform 23"/>
              <p:cNvSpPr/>
              <p:nvPr/>
            </p:nvSpPr>
            <p:spPr>
              <a:xfrm>
                <a:off x="50800" y="43180"/>
                <a:ext cx="87630" cy="20320"/>
              </a:xfrm>
              <a:custGeom>
                <a:avLst/>
                <a:gdLst/>
                <a:ahLst/>
                <a:cxnLst/>
                <a:rect l="l" t="t" r="r" b="b"/>
                <a:pathLst>
                  <a:path w="87630" h="20320">
                    <a:moveTo>
                      <a:pt x="85090" y="20320"/>
                    </a:moveTo>
                    <a:cubicBezTo>
                      <a:pt x="0" y="12700"/>
                      <a:pt x="77470" y="0"/>
                      <a:pt x="85090" y="7620"/>
                    </a:cubicBezTo>
                    <a:cubicBezTo>
                      <a:pt x="87630" y="10160"/>
                      <a:pt x="85090" y="20320"/>
                      <a:pt x="85090" y="20320"/>
                    </a:cubicBezTo>
                  </a:path>
                </a:pathLst>
              </a:custGeom>
              <a:solidFill>
                <a:srgbClr val="000000"/>
              </a:solidFill>
              <a:ln cap="sq">
                <a:noFill/>
                <a:prstDash val="solid"/>
                <a:miter/>
              </a:ln>
            </p:spPr>
          </p:sp>
        </p:grpSp>
        <p:grpSp>
          <p:nvGrpSpPr>
            <p:cNvPr id="24" name="Group 24"/>
            <p:cNvGrpSpPr/>
            <p:nvPr/>
          </p:nvGrpSpPr>
          <p:grpSpPr>
            <a:xfrm>
              <a:off x="9131658" y="9948847"/>
              <a:ext cx="454364" cy="207577"/>
              <a:chOff x="0" y="0"/>
              <a:chExt cx="250190" cy="114300"/>
            </a:xfrm>
          </p:grpSpPr>
          <p:sp>
            <p:nvSpPr>
              <p:cNvPr id="25" name="Freeform 25"/>
              <p:cNvSpPr/>
              <p:nvPr/>
            </p:nvSpPr>
            <p:spPr>
              <a:xfrm>
                <a:off x="46990" y="50800"/>
                <a:ext cx="151130" cy="22860"/>
              </a:xfrm>
              <a:custGeom>
                <a:avLst/>
                <a:gdLst/>
                <a:ahLst/>
                <a:cxnLst/>
                <a:rect l="l" t="t" r="r" b="b"/>
                <a:pathLst>
                  <a:path w="151130" h="22860">
                    <a:moveTo>
                      <a:pt x="3810" y="0"/>
                    </a:moveTo>
                    <a:cubicBezTo>
                      <a:pt x="151130" y="2540"/>
                      <a:pt x="15240" y="22860"/>
                      <a:pt x="3810" y="12700"/>
                    </a:cubicBezTo>
                    <a:cubicBezTo>
                      <a:pt x="0" y="10160"/>
                      <a:pt x="3810" y="0"/>
                      <a:pt x="3810" y="0"/>
                    </a:cubicBezTo>
                  </a:path>
                </a:pathLst>
              </a:custGeom>
              <a:solidFill>
                <a:srgbClr val="000000"/>
              </a:solidFill>
              <a:ln cap="sq">
                <a:noFill/>
                <a:prstDash val="solid"/>
                <a:miter/>
              </a:ln>
            </p:spPr>
          </p:sp>
        </p:grpSp>
        <p:grpSp>
          <p:nvGrpSpPr>
            <p:cNvPr id="26" name="Group 26"/>
            <p:cNvGrpSpPr/>
            <p:nvPr/>
          </p:nvGrpSpPr>
          <p:grpSpPr>
            <a:xfrm>
              <a:off x="1276003" y="4817070"/>
              <a:ext cx="274464" cy="272157"/>
              <a:chOff x="0" y="0"/>
              <a:chExt cx="151130" cy="149860"/>
            </a:xfrm>
          </p:grpSpPr>
          <p:sp>
            <p:nvSpPr>
              <p:cNvPr id="27" name="Freeform 27"/>
              <p:cNvSpPr/>
              <p:nvPr/>
            </p:nvSpPr>
            <p:spPr>
              <a:xfrm>
                <a:off x="48260" y="49530"/>
                <a:ext cx="53340" cy="48260"/>
              </a:xfrm>
              <a:custGeom>
                <a:avLst/>
                <a:gdLst/>
                <a:ahLst/>
                <a:cxnLst/>
                <a:rect l="l" t="t" r="r" b="b"/>
                <a:pathLst>
                  <a:path w="53340" h="48260">
                    <a:moveTo>
                      <a:pt x="40640" y="48260"/>
                    </a:moveTo>
                    <a:cubicBezTo>
                      <a:pt x="10160" y="5080"/>
                      <a:pt x="16510" y="0"/>
                      <a:pt x="20320" y="1270"/>
                    </a:cubicBezTo>
                    <a:cubicBezTo>
                      <a:pt x="26670" y="2540"/>
                      <a:pt x="41910" y="41910"/>
                      <a:pt x="38100" y="44450"/>
                    </a:cubicBezTo>
                    <a:cubicBezTo>
                      <a:pt x="34290" y="46990"/>
                      <a:pt x="10160" y="31750"/>
                      <a:pt x="5080" y="24130"/>
                    </a:cubicBezTo>
                    <a:cubicBezTo>
                      <a:pt x="1270" y="16510"/>
                      <a:pt x="2540" y="2540"/>
                      <a:pt x="5080" y="1270"/>
                    </a:cubicBezTo>
                    <a:cubicBezTo>
                      <a:pt x="7620" y="0"/>
                      <a:pt x="24130" y="15240"/>
                      <a:pt x="24130" y="20320"/>
                    </a:cubicBezTo>
                    <a:cubicBezTo>
                      <a:pt x="22860" y="22860"/>
                      <a:pt x="12700" y="26670"/>
                      <a:pt x="13970" y="26670"/>
                    </a:cubicBezTo>
                    <a:cubicBezTo>
                      <a:pt x="13970" y="27940"/>
                      <a:pt x="24130" y="24130"/>
                      <a:pt x="24130" y="22860"/>
                    </a:cubicBezTo>
                    <a:cubicBezTo>
                      <a:pt x="24130" y="21590"/>
                      <a:pt x="5080" y="24130"/>
                      <a:pt x="2540" y="20320"/>
                    </a:cubicBezTo>
                    <a:cubicBezTo>
                      <a:pt x="0" y="16510"/>
                      <a:pt x="5080" y="2540"/>
                      <a:pt x="7620" y="1270"/>
                    </a:cubicBezTo>
                    <a:cubicBezTo>
                      <a:pt x="12700" y="1270"/>
                      <a:pt x="34290" y="38100"/>
                      <a:pt x="34290" y="38100"/>
                    </a:cubicBezTo>
                    <a:cubicBezTo>
                      <a:pt x="33020" y="39370"/>
                      <a:pt x="8890" y="15240"/>
                      <a:pt x="10160" y="8890"/>
                    </a:cubicBezTo>
                    <a:cubicBezTo>
                      <a:pt x="10160" y="5080"/>
                      <a:pt x="16510" y="0"/>
                      <a:pt x="20320" y="1270"/>
                    </a:cubicBezTo>
                    <a:cubicBezTo>
                      <a:pt x="27940" y="2540"/>
                      <a:pt x="53340" y="34290"/>
                      <a:pt x="52070" y="41910"/>
                    </a:cubicBezTo>
                    <a:cubicBezTo>
                      <a:pt x="50800" y="45720"/>
                      <a:pt x="40640" y="48260"/>
                      <a:pt x="40640" y="48260"/>
                    </a:cubicBezTo>
                  </a:path>
                </a:pathLst>
              </a:custGeom>
              <a:solidFill>
                <a:srgbClr val="000000"/>
              </a:solidFill>
              <a:ln cap="sq">
                <a:noFill/>
                <a:prstDash val="solid"/>
                <a:miter/>
              </a:ln>
            </p:spPr>
          </p:sp>
        </p:grpSp>
        <p:grpSp>
          <p:nvGrpSpPr>
            <p:cNvPr id="28" name="Group 28"/>
            <p:cNvGrpSpPr/>
            <p:nvPr/>
          </p:nvGrpSpPr>
          <p:grpSpPr>
            <a:xfrm>
              <a:off x="1322131" y="4817070"/>
              <a:ext cx="242174" cy="262931"/>
              <a:chOff x="0" y="0"/>
              <a:chExt cx="133350" cy="144780"/>
            </a:xfrm>
          </p:grpSpPr>
          <p:sp>
            <p:nvSpPr>
              <p:cNvPr id="29" name="Freeform 29"/>
              <p:cNvSpPr/>
              <p:nvPr/>
            </p:nvSpPr>
            <p:spPr>
              <a:xfrm>
                <a:off x="49530" y="49530"/>
                <a:ext cx="34290" cy="45720"/>
              </a:xfrm>
              <a:custGeom>
                <a:avLst/>
                <a:gdLst/>
                <a:ahLst/>
                <a:cxnLst/>
                <a:rect l="l" t="t" r="r" b="b"/>
                <a:pathLst>
                  <a:path w="34290" h="45720">
                    <a:moveTo>
                      <a:pt x="17780" y="40640"/>
                    </a:moveTo>
                    <a:cubicBezTo>
                      <a:pt x="8890" y="0"/>
                      <a:pt x="31750" y="26670"/>
                      <a:pt x="31750" y="34290"/>
                    </a:cubicBezTo>
                    <a:cubicBezTo>
                      <a:pt x="31750" y="36830"/>
                      <a:pt x="26670" y="40640"/>
                      <a:pt x="24130" y="41910"/>
                    </a:cubicBezTo>
                    <a:cubicBezTo>
                      <a:pt x="17780" y="41910"/>
                      <a:pt x="0" y="27940"/>
                      <a:pt x="1270" y="22860"/>
                    </a:cubicBezTo>
                    <a:cubicBezTo>
                      <a:pt x="1270" y="19050"/>
                      <a:pt x="16510" y="12700"/>
                      <a:pt x="21590" y="15240"/>
                    </a:cubicBezTo>
                    <a:cubicBezTo>
                      <a:pt x="26670" y="17780"/>
                      <a:pt x="34290" y="34290"/>
                      <a:pt x="31750" y="36830"/>
                    </a:cubicBezTo>
                    <a:cubicBezTo>
                      <a:pt x="30480" y="39370"/>
                      <a:pt x="19050" y="36830"/>
                      <a:pt x="15240" y="33020"/>
                    </a:cubicBezTo>
                    <a:cubicBezTo>
                      <a:pt x="8890" y="27940"/>
                      <a:pt x="5080" y="2540"/>
                      <a:pt x="6350" y="1270"/>
                    </a:cubicBezTo>
                    <a:cubicBezTo>
                      <a:pt x="8890" y="1270"/>
                      <a:pt x="26670" y="22860"/>
                      <a:pt x="29210" y="30480"/>
                    </a:cubicBezTo>
                    <a:cubicBezTo>
                      <a:pt x="30480" y="35560"/>
                      <a:pt x="30480" y="41910"/>
                      <a:pt x="29210" y="43180"/>
                    </a:cubicBezTo>
                    <a:cubicBezTo>
                      <a:pt x="26670" y="45720"/>
                      <a:pt x="17780" y="40640"/>
                      <a:pt x="17780" y="40640"/>
                    </a:cubicBezTo>
                  </a:path>
                </a:pathLst>
              </a:custGeom>
              <a:solidFill>
                <a:srgbClr val="000000"/>
              </a:solidFill>
              <a:ln cap="sq">
                <a:noFill/>
                <a:prstDash val="solid"/>
                <a:miter/>
              </a:ln>
            </p:spPr>
          </p:sp>
        </p:grpSp>
        <p:grpSp>
          <p:nvGrpSpPr>
            <p:cNvPr id="30" name="Group 30"/>
            <p:cNvGrpSpPr/>
            <p:nvPr/>
          </p:nvGrpSpPr>
          <p:grpSpPr>
            <a:xfrm>
              <a:off x="1333663" y="4784780"/>
              <a:ext cx="244480" cy="299834"/>
              <a:chOff x="0" y="0"/>
              <a:chExt cx="134620" cy="165100"/>
            </a:xfrm>
          </p:grpSpPr>
          <p:sp>
            <p:nvSpPr>
              <p:cNvPr id="31" name="Freeform 31"/>
              <p:cNvSpPr/>
              <p:nvPr/>
            </p:nvSpPr>
            <p:spPr>
              <a:xfrm>
                <a:off x="52070" y="49530"/>
                <a:ext cx="34290" cy="63500"/>
              </a:xfrm>
              <a:custGeom>
                <a:avLst/>
                <a:gdLst/>
                <a:ahLst/>
                <a:cxnLst/>
                <a:rect l="l" t="t" r="r" b="b"/>
                <a:pathLst>
                  <a:path w="34290" h="63500">
                    <a:moveTo>
                      <a:pt x="19050" y="63500"/>
                    </a:moveTo>
                    <a:cubicBezTo>
                      <a:pt x="0" y="0"/>
                      <a:pt x="34290" y="53340"/>
                      <a:pt x="31750" y="60960"/>
                    </a:cubicBezTo>
                    <a:cubicBezTo>
                      <a:pt x="30480" y="63500"/>
                      <a:pt x="19050" y="63500"/>
                      <a:pt x="19050" y="63500"/>
                    </a:cubicBezTo>
                  </a:path>
                </a:pathLst>
              </a:custGeom>
              <a:solidFill>
                <a:srgbClr val="000000"/>
              </a:solidFill>
              <a:ln cap="sq">
                <a:noFill/>
                <a:prstDash val="solid"/>
                <a:miter/>
              </a:ln>
            </p:spPr>
          </p:sp>
        </p:grpSp>
        <p:grpSp>
          <p:nvGrpSpPr>
            <p:cNvPr id="32" name="Group 32"/>
            <p:cNvGrpSpPr/>
            <p:nvPr/>
          </p:nvGrpSpPr>
          <p:grpSpPr>
            <a:xfrm>
              <a:off x="1255245" y="4780167"/>
              <a:ext cx="325205" cy="357495"/>
              <a:chOff x="0" y="0"/>
              <a:chExt cx="179070" cy="196850"/>
            </a:xfrm>
          </p:grpSpPr>
          <p:sp>
            <p:nvSpPr>
              <p:cNvPr id="33" name="Freeform 33"/>
              <p:cNvSpPr/>
              <p:nvPr/>
            </p:nvSpPr>
            <p:spPr>
              <a:xfrm>
                <a:off x="50800" y="49530"/>
                <a:ext cx="82550" cy="96520"/>
              </a:xfrm>
              <a:custGeom>
                <a:avLst/>
                <a:gdLst/>
                <a:ahLst/>
                <a:cxnLst/>
                <a:rect l="l" t="t" r="r" b="b"/>
                <a:pathLst>
                  <a:path w="82550" h="96520">
                    <a:moveTo>
                      <a:pt x="58420" y="59690"/>
                    </a:moveTo>
                    <a:cubicBezTo>
                      <a:pt x="38100" y="3810"/>
                      <a:pt x="44450" y="0"/>
                      <a:pt x="46990" y="1270"/>
                    </a:cubicBezTo>
                    <a:cubicBezTo>
                      <a:pt x="57150" y="3810"/>
                      <a:pt x="82550" y="85090"/>
                      <a:pt x="76200" y="88900"/>
                    </a:cubicBezTo>
                    <a:cubicBezTo>
                      <a:pt x="71120" y="91440"/>
                      <a:pt x="44450" y="66040"/>
                      <a:pt x="34290" y="53340"/>
                    </a:cubicBezTo>
                    <a:cubicBezTo>
                      <a:pt x="25400" y="41910"/>
                      <a:pt x="16510" y="27940"/>
                      <a:pt x="16510" y="19050"/>
                    </a:cubicBezTo>
                    <a:cubicBezTo>
                      <a:pt x="16510" y="13970"/>
                      <a:pt x="21590" y="5080"/>
                      <a:pt x="25400" y="6350"/>
                    </a:cubicBezTo>
                    <a:cubicBezTo>
                      <a:pt x="33020" y="6350"/>
                      <a:pt x="54610" y="60960"/>
                      <a:pt x="55880" y="77470"/>
                    </a:cubicBezTo>
                    <a:cubicBezTo>
                      <a:pt x="57150" y="85090"/>
                      <a:pt x="54610" y="95250"/>
                      <a:pt x="50800" y="95250"/>
                    </a:cubicBezTo>
                    <a:cubicBezTo>
                      <a:pt x="44450" y="96520"/>
                      <a:pt x="13970" y="46990"/>
                      <a:pt x="12700" y="33020"/>
                    </a:cubicBezTo>
                    <a:cubicBezTo>
                      <a:pt x="12700" y="25400"/>
                      <a:pt x="17780" y="16510"/>
                      <a:pt x="21590" y="17780"/>
                    </a:cubicBezTo>
                    <a:cubicBezTo>
                      <a:pt x="29210" y="17780"/>
                      <a:pt x="52070" y="93980"/>
                      <a:pt x="49530" y="95250"/>
                    </a:cubicBezTo>
                    <a:cubicBezTo>
                      <a:pt x="46990" y="96520"/>
                      <a:pt x="0" y="31750"/>
                      <a:pt x="1270" y="19050"/>
                    </a:cubicBezTo>
                    <a:cubicBezTo>
                      <a:pt x="1270" y="13970"/>
                      <a:pt x="6350" y="10160"/>
                      <a:pt x="8890" y="10160"/>
                    </a:cubicBezTo>
                    <a:cubicBezTo>
                      <a:pt x="17780" y="12700"/>
                      <a:pt x="44450" y="91440"/>
                      <a:pt x="43180" y="92710"/>
                    </a:cubicBezTo>
                    <a:cubicBezTo>
                      <a:pt x="41910" y="92710"/>
                      <a:pt x="0" y="21590"/>
                      <a:pt x="3810" y="10160"/>
                    </a:cubicBezTo>
                    <a:cubicBezTo>
                      <a:pt x="5080" y="6350"/>
                      <a:pt x="11430" y="3810"/>
                      <a:pt x="13970" y="5080"/>
                    </a:cubicBezTo>
                    <a:cubicBezTo>
                      <a:pt x="21590" y="7620"/>
                      <a:pt x="35560" y="58420"/>
                      <a:pt x="30480" y="66040"/>
                    </a:cubicBezTo>
                    <a:cubicBezTo>
                      <a:pt x="27940" y="69850"/>
                      <a:pt x="17780" y="68580"/>
                      <a:pt x="17780" y="68580"/>
                    </a:cubicBezTo>
                    <a:cubicBezTo>
                      <a:pt x="17780" y="68580"/>
                      <a:pt x="30480" y="67310"/>
                      <a:pt x="30480" y="67310"/>
                    </a:cubicBezTo>
                    <a:cubicBezTo>
                      <a:pt x="30480" y="67310"/>
                      <a:pt x="21590" y="71120"/>
                      <a:pt x="17780" y="69850"/>
                    </a:cubicBezTo>
                    <a:cubicBezTo>
                      <a:pt x="11430" y="64770"/>
                      <a:pt x="1270" y="29210"/>
                      <a:pt x="5080" y="17780"/>
                    </a:cubicBezTo>
                    <a:cubicBezTo>
                      <a:pt x="6350" y="11430"/>
                      <a:pt x="11430" y="5080"/>
                      <a:pt x="15240" y="6350"/>
                    </a:cubicBezTo>
                    <a:cubicBezTo>
                      <a:pt x="24130" y="7620"/>
                      <a:pt x="46990" y="90170"/>
                      <a:pt x="43180" y="92710"/>
                    </a:cubicBezTo>
                    <a:cubicBezTo>
                      <a:pt x="39370" y="93980"/>
                      <a:pt x="1270" y="39370"/>
                      <a:pt x="0" y="24130"/>
                    </a:cubicBezTo>
                    <a:cubicBezTo>
                      <a:pt x="0" y="17780"/>
                      <a:pt x="3810" y="10160"/>
                      <a:pt x="7620" y="10160"/>
                    </a:cubicBezTo>
                    <a:cubicBezTo>
                      <a:pt x="12700" y="8890"/>
                      <a:pt x="22860" y="20320"/>
                      <a:pt x="27940" y="29210"/>
                    </a:cubicBezTo>
                    <a:cubicBezTo>
                      <a:pt x="38100" y="44450"/>
                      <a:pt x="54610" y="92710"/>
                      <a:pt x="52070" y="93980"/>
                    </a:cubicBezTo>
                    <a:cubicBezTo>
                      <a:pt x="49530" y="95250"/>
                      <a:pt x="11430" y="52070"/>
                      <a:pt x="10160" y="38100"/>
                    </a:cubicBezTo>
                    <a:cubicBezTo>
                      <a:pt x="10160" y="29210"/>
                      <a:pt x="17780" y="16510"/>
                      <a:pt x="21590" y="17780"/>
                    </a:cubicBezTo>
                    <a:cubicBezTo>
                      <a:pt x="29210" y="17780"/>
                      <a:pt x="53340" y="82550"/>
                      <a:pt x="52070" y="83820"/>
                    </a:cubicBezTo>
                    <a:cubicBezTo>
                      <a:pt x="50800" y="83820"/>
                      <a:pt x="27940" y="53340"/>
                      <a:pt x="22860" y="40640"/>
                    </a:cubicBezTo>
                    <a:cubicBezTo>
                      <a:pt x="17780" y="30480"/>
                      <a:pt x="12700" y="16510"/>
                      <a:pt x="15240" y="10160"/>
                    </a:cubicBezTo>
                    <a:cubicBezTo>
                      <a:pt x="16510" y="7620"/>
                      <a:pt x="21590" y="5080"/>
                      <a:pt x="25400" y="6350"/>
                    </a:cubicBezTo>
                    <a:cubicBezTo>
                      <a:pt x="35560" y="8890"/>
                      <a:pt x="64770" y="83820"/>
                      <a:pt x="66040" y="82550"/>
                    </a:cubicBezTo>
                    <a:cubicBezTo>
                      <a:pt x="67310" y="81280"/>
                      <a:pt x="34290" y="20320"/>
                      <a:pt x="38100" y="8890"/>
                    </a:cubicBezTo>
                    <a:cubicBezTo>
                      <a:pt x="39370" y="3810"/>
                      <a:pt x="46990" y="1270"/>
                      <a:pt x="46990" y="1270"/>
                    </a:cubicBezTo>
                    <a:cubicBezTo>
                      <a:pt x="46990" y="1270"/>
                      <a:pt x="36830" y="8890"/>
                      <a:pt x="38100" y="8890"/>
                    </a:cubicBezTo>
                    <a:cubicBezTo>
                      <a:pt x="38100" y="8890"/>
                      <a:pt x="45720" y="0"/>
                      <a:pt x="49530" y="1270"/>
                    </a:cubicBezTo>
                    <a:cubicBezTo>
                      <a:pt x="55880" y="3810"/>
                      <a:pt x="68580" y="34290"/>
                      <a:pt x="71120" y="46990"/>
                    </a:cubicBezTo>
                    <a:cubicBezTo>
                      <a:pt x="72390" y="53340"/>
                      <a:pt x="72390" y="62230"/>
                      <a:pt x="69850" y="63500"/>
                    </a:cubicBezTo>
                    <a:cubicBezTo>
                      <a:pt x="67310" y="64770"/>
                      <a:pt x="58420" y="59690"/>
                      <a:pt x="58420" y="59690"/>
                    </a:cubicBezTo>
                  </a:path>
                </a:pathLst>
              </a:custGeom>
              <a:solidFill>
                <a:srgbClr val="000000"/>
              </a:solidFill>
              <a:ln cap="sq">
                <a:noFill/>
                <a:prstDash val="solid"/>
                <a:miter/>
              </a:ln>
            </p:spPr>
          </p:sp>
        </p:grpSp>
        <p:grpSp>
          <p:nvGrpSpPr>
            <p:cNvPr id="34" name="Group 34"/>
            <p:cNvGrpSpPr/>
            <p:nvPr/>
          </p:nvGrpSpPr>
          <p:grpSpPr>
            <a:xfrm>
              <a:off x="1188359" y="4872424"/>
              <a:ext cx="265238" cy="279076"/>
              <a:chOff x="0" y="0"/>
              <a:chExt cx="146050" cy="153670"/>
            </a:xfrm>
          </p:grpSpPr>
          <p:sp>
            <p:nvSpPr>
              <p:cNvPr id="35" name="Freeform 35"/>
              <p:cNvSpPr/>
              <p:nvPr/>
            </p:nvSpPr>
            <p:spPr>
              <a:xfrm>
                <a:off x="49530" y="50800"/>
                <a:ext cx="46990" cy="54610"/>
              </a:xfrm>
              <a:custGeom>
                <a:avLst/>
                <a:gdLst/>
                <a:ahLst/>
                <a:cxnLst/>
                <a:rect l="l" t="t" r="r" b="b"/>
                <a:pathLst>
                  <a:path w="46990" h="54610">
                    <a:moveTo>
                      <a:pt x="33020" y="52070"/>
                    </a:moveTo>
                    <a:cubicBezTo>
                      <a:pt x="2540" y="2540"/>
                      <a:pt x="17780" y="3810"/>
                      <a:pt x="24130" y="8890"/>
                    </a:cubicBezTo>
                    <a:cubicBezTo>
                      <a:pt x="33020" y="15240"/>
                      <a:pt x="43180" y="50800"/>
                      <a:pt x="40640" y="52070"/>
                    </a:cubicBezTo>
                    <a:cubicBezTo>
                      <a:pt x="38100" y="53340"/>
                      <a:pt x="0" y="13970"/>
                      <a:pt x="1270" y="6350"/>
                    </a:cubicBezTo>
                    <a:cubicBezTo>
                      <a:pt x="1270" y="2540"/>
                      <a:pt x="7620" y="0"/>
                      <a:pt x="10160" y="0"/>
                    </a:cubicBezTo>
                    <a:cubicBezTo>
                      <a:pt x="17780" y="1270"/>
                      <a:pt x="34290" y="24130"/>
                      <a:pt x="39370" y="34290"/>
                    </a:cubicBezTo>
                    <a:cubicBezTo>
                      <a:pt x="43180" y="40640"/>
                      <a:pt x="46990" y="49530"/>
                      <a:pt x="45720" y="52070"/>
                    </a:cubicBezTo>
                    <a:cubicBezTo>
                      <a:pt x="44450" y="54610"/>
                      <a:pt x="33020" y="52070"/>
                      <a:pt x="33020" y="52070"/>
                    </a:cubicBezTo>
                  </a:path>
                </a:pathLst>
              </a:custGeom>
              <a:solidFill>
                <a:srgbClr val="FFFFFF"/>
              </a:solidFill>
              <a:ln cap="sq">
                <a:noFill/>
                <a:prstDash val="solid"/>
                <a:miter/>
              </a:ln>
            </p:spPr>
          </p:sp>
        </p:grpSp>
        <p:grpSp>
          <p:nvGrpSpPr>
            <p:cNvPr id="36" name="Group 36"/>
            <p:cNvGrpSpPr/>
            <p:nvPr/>
          </p:nvGrpSpPr>
          <p:grpSpPr>
            <a:xfrm>
              <a:off x="1206810" y="4826296"/>
              <a:ext cx="283689" cy="359801"/>
              <a:chOff x="0" y="0"/>
              <a:chExt cx="156210" cy="198120"/>
            </a:xfrm>
          </p:grpSpPr>
          <p:sp>
            <p:nvSpPr>
              <p:cNvPr id="37" name="Freeform 37"/>
              <p:cNvSpPr/>
              <p:nvPr/>
            </p:nvSpPr>
            <p:spPr>
              <a:xfrm>
                <a:off x="48260" y="50800"/>
                <a:ext cx="60960" cy="97790"/>
              </a:xfrm>
              <a:custGeom>
                <a:avLst/>
                <a:gdLst/>
                <a:ahLst/>
                <a:cxnLst/>
                <a:rect l="l" t="t" r="r" b="b"/>
                <a:pathLst>
                  <a:path w="60960" h="97790">
                    <a:moveTo>
                      <a:pt x="27940" y="53340"/>
                    </a:moveTo>
                    <a:cubicBezTo>
                      <a:pt x="8890" y="8890"/>
                      <a:pt x="31750" y="33020"/>
                      <a:pt x="40640" y="46990"/>
                    </a:cubicBezTo>
                    <a:cubicBezTo>
                      <a:pt x="48260" y="60960"/>
                      <a:pt x="59690" y="88900"/>
                      <a:pt x="57150" y="95250"/>
                    </a:cubicBezTo>
                    <a:cubicBezTo>
                      <a:pt x="54610" y="97790"/>
                      <a:pt x="49530" y="97790"/>
                      <a:pt x="45720" y="95250"/>
                    </a:cubicBezTo>
                    <a:cubicBezTo>
                      <a:pt x="34290" y="88900"/>
                      <a:pt x="5080" y="20320"/>
                      <a:pt x="7620" y="7620"/>
                    </a:cubicBezTo>
                    <a:cubicBezTo>
                      <a:pt x="8890" y="3810"/>
                      <a:pt x="13970" y="0"/>
                      <a:pt x="17780" y="1270"/>
                    </a:cubicBezTo>
                    <a:cubicBezTo>
                      <a:pt x="25400" y="2540"/>
                      <a:pt x="34290" y="19050"/>
                      <a:pt x="40640" y="31750"/>
                    </a:cubicBezTo>
                    <a:cubicBezTo>
                      <a:pt x="46990" y="44450"/>
                      <a:pt x="58420" y="72390"/>
                      <a:pt x="54610" y="78740"/>
                    </a:cubicBezTo>
                    <a:cubicBezTo>
                      <a:pt x="53340" y="81280"/>
                      <a:pt x="45720" y="82550"/>
                      <a:pt x="44450" y="82550"/>
                    </a:cubicBezTo>
                    <a:cubicBezTo>
                      <a:pt x="44450" y="81280"/>
                      <a:pt x="54610" y="73660"/>
                      <a:pt x="54610" y="73660"/>
                    </a:cubicBezTo>
                    <a:cubicBezTo>
                      <a:pt x="54610" y="73660"/>
                      <a:pt x="48260" y="82550"/>
                      <a:pt x="44450" y="81280"/>
                    </a:cubicBezTo>
                    <a:cubicBezTo>
                      <a:pt x="34290" y="78740"/>
                      <a:pt x="6350" y="20320"/>
                      <a:pt x="7620" y="7620"/>
                    </a:cubicBezTo>
                    <a:cubicBezTo>
                      <a:pt x="8890" y="3810"/>
                      <a:pt x="12700" y="0"/>
                      <a:pt x="15240" y="0"/>
                    </a:cubicBezTo>
                    <a:cubicBezTo>
                      <a:pt x="19050" y="0"/>
                      <a:pt x="24130" y="7620"/>
                      <a:pt x="29210" y="15240"/>
                    </a:cubicBezTo>
                    <a:cubicBezTo>
                      <a:pt x="38100" y="30480"/>
                      <a:pt x="60960" y="87630"/>
                      <a:pt x="57150" y="95250"/>
                    </a:cubicBezTo>
                    <a:cubicBezTo>
                      <a:pt x="54610" y="97790"/>
                      <a:pt x="49530" y="97790"/>
                      <a:pt x="45720" y="95250"/>
                    </a:cubicBezTo>
                    <a:cubicBezTo>
                      <a:pt x="34290" y="88900"/>
                      <a:pt x="0" y="29210"/>
                      <a:pt x="2540" y="17780"/>
                    </a:cubicBezTo>
                    <a:cubicBezTo>
                      <a:pt x="3810" y="13970"/>
                      <a:pt x="8890" y="10160"/>
                      <a:pt x="12700" y="10160"/>
                    </a:cubicBezTo>
                    <a:cubicBezTo>
                      <a:pt x="19050" y="11430"/>
                      <a:pt x="35560" y="34290"/>
                      <a:pt x="35560" y="41910"/>
                    </a:cubicBezTo>
                    <a:cubicBezTo>
                      <a:pt x="35560" y="46990"/>
                      <a:pt x="27940" y="53340"/>
                      <a:pt x="27940" y="53340"/>
                    </a:cubicBezTo>
                  </a:path>
                </a:pathLst>
              </a:custGeom>
              <a:solidFill>
                <a:srgbClr val="FFFFFF"/>
              </a:solidFill>
              <a:ln cap="sq">
                <a:noFill/>
                <a:prstDash val="solid"/>
                <a:miter/>
              </a:ln>
            </p:spPr>
          </p:sp>
        </p:grpSp>
      </p:grpSp>
      <p:sp>
        <p:nvSpPr>
          <p:cNvPr id="38" name="TextBox 38"/>
          <p:cNvSpPr txBox="1"/>
          <p:nvPr/>
        </p:nvSpPr>
        <p:spPr>
          <a:xfrm>
            <a:off x="1523839" y="4198937"/>
            <a:ext cx="6261136" cy="944563"/>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North INT </a:t>
            </a:r>
          </a:p>
          <a:p>
            <a:pPr>
              <a:lnSpc>
                <a:spcPts val="2415"/>
              </a:lnSpc>
            </a:pPr>
            <a:r>
              <a:rPr lang="en-US" sz="2100" spc="102">
                <a:solidFill>
                  <a:srgbClr val="000000"/>
                </a:solidFill>
                <a:latin typeface="Canva Sans"/>
              </a:rPr>
              <a:t>(North K&amp;C and QPP )</a:t>
            </a:r>
          </a:p>
        </p:txBody>
      </p:sp>
      <p:sp>
        <p:nvSpPr>
          <p:cNvPr id="39" name="TextBox 39"/>
          <p:cNvSpPr txBox="1"/>
          <p:nvPr/>
        </p:nvSpPr>
        <p:spPr>
          <a:xfrm>
            <a:off x="3987792" y="8611235"/>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South INT </a:t>
            </a:r>
          </a:p>
        </p:txBody>
      </p:sp>
      <p:sp>
        <p:nvSpPr>
          <p:cNvPr id="40" name="TextBox 40"/>
          <p:cNvSpPr txBox="1"/>
          <p:nvPr/>
        </p:nvSpPr>
        <p:spPr>
          <a:xfrm>
            <a:off x="11382220" y="1687257"/>
            <a:ext cx="6261136" cy="1285240"/>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Westminster/ Central INT</a:t>
            </a:r>
          </a:p>
        </p:txBody>
      </p:sp>
      <p:sp>
        <p:nvSpPr>
          <p:cNvPr id="41" name="TextBox 41"/>
          <p:cNvSpPr txBox="1"/>
          <p:nvPr/>
        </p:nvSpPr>
        <p:spPr>
          <a:xfrm>
            <a:off x="54236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Introduction to 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0507" y="300124"/>
            <a:ext cx="17389452" cy="9730135"/>
          </a:xfrm>
          <a:custGeom>
            <a:avLst/>
            <a:gdLst/>
            <a:ahLst/>
            <a:cxnLst/>
            <a:rect l="l" t="t" r="r" b="b"/>
            <a:pathLst>
              <a:path w="17389452" h="9730135">
                <a:moveTo>
                  <a:pt x="0" y="0"/>
                </a:moveTo>
                <a:lnTo>
                  <a:pt x="17389452" y="0"/>
                </a:lnTo>
                <a:lnTo>
                  <a:pt x="17389452" y="9730136"/>
                </a:lnTo>
                <a:lnTo>
                  <a:pt x="0" y="9730136"/>
                </a:lnTo>
                <a:lnTo>
                  <a:pt x="0" y="0"/>
                </a:lnTo>
                <a:close/>
              </a:path>
            </a:pathLst>
          </a:custGeom>
          <a:blipFill>
            <a:blip r:embed="rId2"/>
            <a:stretch>
              <a:fillRect/>
            </a:stretch>
          </a:blipFill>
        </p:spPr>
      </p:sp>
      <p:sp>
        <p:nvSpPr>
          <p:cNvPr id="3" name="TextBox 3"/>
          <p:cNvSpPr txBox="1"/>
          <p:nvPr/>
        </p:nvSpPr>
        <p:spPr>
          <a:xfrm>
            <a:off x="54236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Introduction to INT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569964"/>
            <a:ext cx="17259300" cy="1153795"/>
          </a:xfrm>
          <a:prstGeom prst="rect">
            <a:avLst/>
          </a:prstGeom>
        </p:spPr>
        <p:txBody>
          <a:bodyPr lIns="0" tIns="0" rIns="0" bIns="0" rtlCol="0" anchor="t">
            <a:spAutoFit/>
          </a:bodyPr>
          <a:lstStyle/>
          <a:p>
            <a:pPr>
              <a:lnSpc>
                <a:spcPts val="3079"/>
              </a:lnSpc>
              <a:spcBef>
                <a:spcPct val="0"/>
              </a:spcBef>
            </a:pPr>
            <a:r>
              <a:rPr lang="en-US" sz="2199">
                <a:solidFill>
                  <a:srgbClr val="000000"/>
                </a:solidFill>
                <a:latin typeface="Montserrat 2"/>
              </a:rPr>
              <a:t>‘We are bringing together local services across health, social care and community groups to support better health and wellbeing in our neighbourhoods. We know what a difference we can make by working together, especially for those living with complex social or health conditions.’</a:t>
            </a:r>
          </a:p>
        </p:txBody>
      </p:sp>
      <p:sp>
        <p:nvSpPr>
          <p:cNvPr id="3" name="Freeform 3"/>
          <p:cNvSpPr/>
          <p:nvPr/>
        </p:nvSpPr>
        <p:spPr>
          <a:xfrm>
            <a:off x="1751376" y="3152384"/>
            <a:ext cx="4710808" cy="4445644"/>
          </a:xfrm>
          <a:custGeom>
            <a:avLst/>
            <a:gdLst/>
            <a:ahLst/>
            <a:cxnLst/>
            <a:rect l="l" t="t" r="r" b="b"/>
            <a:pathLst>
              <a:path w="4710808" h="4445644">
                <a:moveTo>
                  <a:pt x="0" y="0"/>
                </a:moveTo>
                <a:lnTo>
                  <a:pt x="4710808" y="0"/>
                </a:lnTo>
                <a:lnTo>
                  <a:pt x="4710808" y="4445644"/>
                </a:lnTo>
                <a:lnTo>
                  <a:pt x="0" y="4445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a:grpSpLocks noChangeAspect="1"/>
          </p:cNvGrpSpPr>
          <p:nvPr/>
        </p:nvGrpSpPr>
        <p:grpSpPr>
          <a:xfrm>
            <a:off x="7680591" y="4709602"/>
            <a:ext cx="3034351" cy="1828829"/>
            <a:chOff x="0" y="0"/>
            <a:chExt cx="3034348" cy="1828825"/>
          </a:xfrm>
        </p:grpSpPr>
        <p:sp>
          <p:nvSpPr>
            <p:cNvPr id="5" name="Freeform 5"/>
            <p:cNvSpPr/>
            <p:nvPr/>
          </p:nvSpPr>
          <p:spPr>
            <a:xfrm>
              <a:off x="0" y="0"/>
              <a:ext cx="3034411" cy="1828800"/>
            </a:xfrm>
            <a:custGeom>
              <a:avLst/>
              <a:gdLst/>
              <a:ahLst/>
              <a:cxnLst/>
              <a:rect l="l" t="t" r="r" b="b"/>
              <a:pathLst>
                <a:path w="3034411" h="1828800">
                  <a:moveTo>
                    <a:pt x="2465451" y="0"/>
                  </a:moveTo>
                  <a:lnTo>
                    <a:pt x="3034411" y="914400"/>
                  </a:lnTo>
                  <a:lnTo>
                    <a:pt x="2465451" y="1828800"/>
                  </a:lnTo>
                  <a:lnTo>
                    <a:pt x="0" y="1828800"/>
                  </a:lnTo>
                  <a:lnTo>
                    <a:pt x="568960" y="914400"/>
                  </a:lnTo>
                  <a:lnTo>
                    <a:pt x="0" y="0"/>
                  </a:lnTo>
                  <a:close/>
                </a:path>
              </a:pathLst>
            </a:custGeom>
            <a:solidFill>
              <a:srgbClr val="00C495"/>
            </a:solidFill>
          </p:spPr>
        </p:sp>
      </p:grpSp>
      <p:sp>
        <p:nvSpPr>
          <p:cNvPr id="6" name="Freeform 6"/>
          <p:cNvSpPr/>
          <p:nvPr/>
        </p:nvSpPr>
        <p:spPr>
          <a:xfrm>
            <a:off x="11933349" y="3152384"/>
            <a:ext cx="4882151" cy="4633315"/>
          </a:xfrm>
          <a:custGeom>
            <a:avLst/>
            <a:gdLst/>
            <a:ahLst/>
            <a:cxnLst/>
            <a:rect l="l" t="t" r="r" b="b"/>
            <a:pathLst>
              <a:path w="4882151" h="4633315">
                <a:moveTo>
                  <a:pt x="0" y="0"/>
                </a:moveTo>
                <a:lnTo>
                  <a:pt x="4882150" y="0"/>
                </a:lnTo>
                <a:lnTo>
                  <a:pt x="4882150" y="4633315"/>
                </a:lnTo>
                <a:lnTo>
                  <a:pt x="0" y="4633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303346" y="5705846"/>
            <a:ext cx="753651" cy="476250"/>
          </a:xfrm>
          <a:prstGeom prst="rect">
            <a:avLst/>
          </a:prstGeom>
        </p:spPr>
        <p:txBody>
          <a:bodyPr lIns="0" tIns="0" rIns="0" bIns="0" rtlCol="0" anchor="t">
            <a:spAutoFit/>
          </a:bodyPr>
          <a:lstStyle/>
          <a:p>
            <a:pPr algn="just">
              <a:lnSpc>
                <a:spcPts val="1919"/>
              </a:lnSpc>
            </a:pPr>
            <a:r>
              <a:rPr lang="en-US" sz="1599" spc="-11">
                <a:solidFill>
                  <a:srgbClr val="000000"/>
                </a:solidFill>
                <a:latin typeface="IBM Plex Sans Bold"/>
              </a:rPr>
              <a:t>health sector</a:t>
            </a:r>
          </a:p>
        </p:txBody>
      </p:sp>
      <p:sp>
        <p:nvSpPr>
          <p:cNvPr id="8" name="TextBox 8"/>
          <p:cNvSpPr txBox="1"/>
          <p:nvPr/>
        </p:nvSpPr>
        <p:spPr>
          <a:xfrm>
            <a:off x="3419656" y="4233352"/>
            <a:ext cx="1290464" cy="476250"/>
          </a:xfrm>
          <a:prstGeom prst="rect">
            <a:avLst/>
          </a:prstGeom>
        </p:spPr>
        <p:txBody>
          <a:bodyPr lIns="0" tIns="0" rIns="0" bIns="0" rtlCol="0" anchor="t">
            <a:spAutoFit/>
          </a:bodyPr>
          <a:lstStyle/>
          <a:p>
            <a:pPr algn="ctr">
              <a:lnSpc>
                <a:spcPts val="1919"/>
              </a:lnSpc>
            </a:pPr>
            <a:r>
              <a:rPr lang="en-US" sz="1599" spc="-11">
                <a:solidFill>
                  <a:srgbClr val="000000"/>
                </a:solidFill>
                <a:latin typeface="IBM Plex Sans Bold"/>
              </a:rPr>
              <a:t>community sector</a:t>
            </a:r>
          </a:p>
        </p:txBody>
      </p:sp>
      <p:sp>
        <p:nvSpPr>
          <p:cNvPr id="9" name="TextBox 9"/>
          <p:cNvSpPr txBox="1"/>
          <p:nvPr/>
        </p:nvSpPr>
        <p:spPr>
          <a:xfrm>
            <a:off x="4449286" y="5733555"/>
            <a:ext cx="936001" cy="476250"/>
          </a:xfrm>
          <a:prstGeom prst="rect">
            <a:avLst/>
          </a:prstGeom>
        </p:spPr>
        <p:txBody>
          <a:bodyPr lIns="0" tIns="0" rIns="0" bIns="0" rtlCol="0" anchor="t">
            <a:spAutoFit/>
          </a:bodyPr>
          <a:lstStyle/>
          <a:p>
            <a:pPr algn="just">
              <a:lnSpc>
                <a:spcPts val="1919"/>
              </a:lnSpc>
            </a:pPr>
            <a:r>
              <a:rPr lang="en-US" sz="1599" spc="-11">
                <a:solidFill>
                  <a:srgbClr val="000000"/>
                </a:solidFill>
                <a:latin typeface="IBM Plex Sans Bold"/>
              </a:rPr>
              <a:t>social sector</a:t>
            </a:r>
          </a:p>
        </p:txBody>
      </p:sp>
      <p:sp>
        <p:nvSpPr>
          <p:cNvPr id="10" name="TextBox 10"/>
          <p:cNvSpPr txBox="1"/>
          <p:nvPr/>
        </p:nvSpPr>
        <p:spPr>
          <a:xfrm>
            <a:off x="1673932" y="7721284"/>
            <a:ext cx="4781912" cy="1333500"/>
          </a:xfrm>
          <a:prstGeom prst="rect">
            <a:avLst/>
          </a:prstGeom>
        </p:spPr>
        <p:txBody>
          <a:bodyPr lIns="0" tIns="0" rIns="0" bIns="0" rtlCol="0" anchor="t">
            <a:spAutoFit/>
          </a:bodyPr>
          <a:lstStyle/>
          <a:p>
            <a:pPr algn="ctr">
              <a:lnSpc>
                <a:spcPts val="2159"/>
              </a:lnSpc>
            </a:pPr>
            <a:r>
              <a:rPr lang="en-US" sz="1799" spc="-12">
                <a:solidFill>
                  <a:srgbClr val="000000"/>
                </a:solidFill>
                <a:latin typeface="Montserrat 2"/>
              </a:rPr>
              <a:t>Social, community and health organisations are aware of each other and sometimes collaborate, but are not deeply integrated. Residents and staff know this experience too well.</a:t>
            </a:r>
          </a:p>
        </p:txBody>
      </p:sp>
      <p:sp>
        <p:nvSpPr>
          <p:cNvPr id="11" name="TextBox 11"/>
          <p:cNvSpPr txBox="1"/>
          <p:nvPr/>
        </p:nvSpPr>
        <p:spPr>
          <a:xfrm>
            <a:off x="12912989" y="5202342"/>
            <a:ext cx="2922870" cy="533400"/>
          </a:xfrm>
          <a:prstGeom prst="rect">
            <a:avLst/>
          </a:prstGeom>
        </p:spPr>
        <p:txBody>
          <a:bodyPr lIns="0" tIns="0" rIns="0" bIns="0" rtlCol="0" anchor="t">
            <a:spAutoFit/>
          </a:bodyPr>
          <a:lstStyle/>
          <a:p>
            <a:pPr algn="ctr">
              <a:lnSpc>
                <a:spcPts val="2159"/>
              </a:lnSpc>
            </a:pPr>
            <a:r>
              <a:rPr lang="en-US" sz="1799" spc="-12">
                <a:solidFill>
                  <a:srgbClr val="000000"/>
                </a:solidFill>
                <a:latin typeface="IBM Plex Sans Bold"/>
              </a:rPr>
              <a:t>INT enabling </a:t>
            </a:r>
          </a:p>
          <a:p>
            <a:pPr algn="ctr">
              <a:lnSpc>
                <a:spcPts val="2159"/>
              </a:lnSpc>
            </a:pPr>
            <a:r>
              <a:rPr lang="en-US" sz="1799" spc="-12">
                <a:solidFill>
                  <a:srgbClr val="000000"/>
                </a:solidFill>
                <a:latin typeface="IBM Plex Sans Bold"/>
              </a:rPr>
              <a:t>culture &amp; connectivity</a:t>
            </a:r>
          </a:p>
        </p:txBody>
      </p:sp>
      <p:sp>
        <p:nvSpPr>
          <p:cNvPr id="12" name="TextBox 12"/>
          <p:cNvSpPr txBox="1"/>
          <p:nvPr/>
        </p:nvSpPr>
        <p:spPr>
          <a:xfrm>
            <a:off x="11933349" y="7854634"/>
            <a:ext cx="4596625" cy="1066800"/>
          </a:xfrm>
          <a:prstGeom prst="rect">
            <a:avLst/>
          </a:prstGeom>
        </p:spPr>
        <p:txBody>
          <a:bodyPr lIns="0" tIns="0" rIns="0" bIns="0" rtlCol="0" anchor="t">
            <a:spAutoFit/>
          </a:bodyPr>
          <a:lstStyle/>
          <a:p>
            <a:pPr algn="ctr">
              <a:lnSpc>
                <a:spcPts val="2159"/>
              </a:lnSpc>
            </a:pPr>
            <a:r>
              <a:rPr lang="en-US" sz="1799" spc="-12">
                <a:solidFill>
                  <a:srgbClr val="000000"/>
                </a:solidFill>
                <a:latin typeface="Montserrat 2"/>
              </a:rPr>
              <a:t>We want to enable organisations </a:t>
            </a:r>
          </a:p>
          <a:p>
            <a:pPr algn="ctr">
              <a:lnSpc>
                <a:spcPts val="2159"/>
              </a:lnSpc>
            </a:pPr>
            <a:r>
              <a:rPr lang="en-US" sz="1799" spc="-12">
                <a:solidFill>
                  <a:srgbClr val="000000"/>
                </a:solidFill>
                <a:latin typeface="Montserrat 2"/>
              </a:rPr>
              <a:t>to work in more integrated ways, and to collaborate on more ambitious outcomes with and for our residents.</a:t>
            </a:r>
          </a:p>
        </p:txBody>
      </p:sp>
      <p:sp>
        <p:nvSpPr>
          <p:cNvPr id="13" name="TextBox 13"/>
          <p:cNvSpPr txBox="1"/>
          <p:nvPr/>
        </p:nvSpPr>
        <p:spPr>
          <a:xfrm>
            <a:off x="8391282" y="5300166"/>
            <a:ext cx="1994408" cy="638175"/>
          </a:xfrm>
          <a:prstGeom prst="rect">
            <a:avLst/>
          </a:prstGeom>
        </p:spPr>
        <p:txBody>
          <a:bodyPr lIns="0" tIns="0" rIns="0" bIns="0" rtlCol="0" anchor="t">
            <a:spAutoFit/>
          </a:bodyPr>
          <a:lstStyle/>
          <a:p>
            <a:pPr algn="ctr">
              <a:lnSpc>
                <a:spcPts val="2520"/>
              </a:lnSpc>
            </a:pPr>
            <a:r>
              <a:rPr lang="en-US" sz="2100" spc="-10">
                <a:solidFill>
                  <a:srgbClr val="000000"/>
                </a:solidFill>
                <a:latin typeface="IBM Plex Sans Bold"/>
              </a:rPr>
              <a:t>over the next 10 years</a:t>
            </a:r>
          </a:p>
        </p:txBody>
      </p:sp>
      <p:sp>
        <p:nvSpPr>
          <p:cNvPr id="14" name="TextBox 14"/>
          <p:cNvSpPr txBox="1"/>
          <p:nvPr/>
        </p:nvSpPr>
        <p:spPr>
          <a:xfrm>
            <a:off x="54236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Introduction to 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94830" y="300347"/>
            <a:ext cx="13698341" cy="9686306"/>
          </a:xfrm>
          <a:custGeom>
            <a:avLst/>
            <a:gdLst/>
            <a:ahLst/>
            <a:cxnLst/>
            <a:rect l="l" t="t" r="r" b="b"/>
            <a:pathLst>
              <a:path w="13698341" h="9686306">
                <a:moveTo>
                  <a:pt x="0" y="0"/>
                </a:moveTo>
                <a:lnTo>
                  <a:pt x="13698340" y="0"/>
                </a:lnTo>
                <a:lnTo>
                  <a:pt x="13698340" y="9686306"/>
                </a:lnTo>
                <a:lnTo>
                  <a:pt x="0" y="9686306"/>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45706" y="1028700"/>
            <a:ext cx="10098881" cy="1407319"/>
            <a:chOff x="0" y="0"/>
            <a:chExt cx="2659788" cy="370652"/>
          </a:xfrm>
        </p:grpSpPr>
        <p:sp>
          <p:nvSpPr>
            <p:cNvPr id="3" name="Freeform 3"/>
            <p:cNvSpPr/>
            <p:nvPr/>
          </p:nvSpPr>
          <p:spPr>
            <a:xfrm>
              <a:off x="0" y="0"/>
              <a:ext cx="2659788" cy="370652"/>
            </a:xfrm>
            <a:custGeom>
              <a:avLst/>
              <a:gdLst/>
              <a:ahLst/>
              <a:cxnLst/>
              <a:rect l="l" t="t" r="r" b="b"/>
              <a:pathLst>
                <a:path w="2659788" h="370652">
                  <a:moveTo>
                    <a:pt x="39097" y="0"/>
                  </a:moveTo>
                  <a:lnTo>
                    <a:pt x="2620690" y="0"/>
                  </a:lnTo>
                  <a:cubicBezTo>
                    <a:pt x="2642283" y="0"/>
                    <a:pt x="2659788" y="17504"/>
                    <a:pt x="2659788" y="39097"/>
                  </a:cubicBezTo>
                  <a:lnTo>
                    <a:pt x="2659788" y="331555"/>
                  </a:lnTo>
                  <a:cubicBezTo>
                    <a:pt x="2659788" y="353147"/>
                    <a:pt x="2642283" y="370652"/>
                    <a:pt x="2620690" y="370652"/>
                  </a:cubicBezTo>
                  <a:lnTo>
                    <a:pt x="39097" y="370652"/>
                  </a:lnTo>
                  <a:cubicBezTo>
                    <a:pt x="17504" y="370652"/>
                    <a:pt x="0" y="353147"/>
                    <a:pt x="0" y="331555"/>
                  </a:cubicBezTo>
                  <a:lnTo>
                    <a:pt x="0" y="39097"/>
                  </a:lnTo>
                  <a:cubicBezTo>
                    <a:pt x="0" y="17504"/>
                    <a:pt x="17504" y="0"/>
                    <a:pt x="39097" y="0"/>
                  </a:cubicBezTo>
                  <a:close/>
                </a:path>
              </a:pathLst>
            </a:custGeom>
            <a:solidFill>
              <a:srgbClr val="00C495"/>
            </a:solidFill>
          </p:spPr>
        </p:sp>
        <p:sp>
          <p:nvSpPr>
            <p:cNvPr id="4" name="TextBox 4"/>
            <p:cNvSpPr txBox="1"/>
            <p:nvPr/>
          </p:nvSpPr>
          <p:spPr>
            <a:xfrm>
              <a:off x="0" y="-38100"/>
              <a:ext cx="2659788" cy="408752"/>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INT Steering Group </a:t>
              </a:r>
            </a:p>
          </p:txBody>
        </p:sp>
      </p:grpSp>
      <p:grpSp>
        <p:nvGrpSpPr>
          <p:cNvPr id="5" name="Group 5"/>
          <p:cNvGrpSpPr/>
          <p:nvPr/>
        </p:nvGrpSpPr>
        <p:grpSpPr>
          <a:xfrm>
            <a:off x="3745706" y="2795588"/>
            <a:ext cx="3086100" cy="1300162"/>
            <a:chOff x="0" y="0"/>
            <a:chExt cx="812800" cy="342430"/>
          </a:xfrm>
        </p:grpSpPr>
        <p:sp>
          <p:nvSpPr>
            <p:cNvPr id="6" name="Freeform 6"/>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74A8FF"/>
            </a:solidFill>
          </p:spPr>
        </p:sp>
        <p:sp>
          <p:nvSpPr>
            <p:cNvPr id="7" name="TextBox 7"/>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North INT </a:t>
              </a:r>
            </a:p>
          </p:txBody>
        </p:sp>
      </p:grpSp>
      <p:grpSp>
        <p:nvGrpSpPr>
          <p:cNvPr id="8" name="Group 8"/>
          <p:cNvGrpSpPr/>
          <p:nvPr/>
        </p:nvGrpSpPr>
        <p:grpSpPr>
          <a:xfrm>
            <a:off x="7250906" y="2795588"/>
            <a:ext cx="3086100" cy="1300162"/>
            <a:chOff x="0" y="0"/>
            <a:chExt cx="812800" cy="342430"/>
          </a:xfrm>
        </p:grpSpPr>
        <p:sp>
          <p:nvSpPr>
            <p:cNvPr id="9" name="Freeform 9"/>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69CD0"/>
            </a:solidFill>
          </p:spPr>
        </p:sp>
        <p:sp>
          <p:nvSpPr>
            <p:cNvPr id="10" name="TextBox 10"/>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West INT </a:t>
              </a:r>
            </a:p>
          </p:txBody>
        </p:sp>
      </p:grpSp>
      <p:grpSp>
        <p:nvGrpSpPr>
          <p:cNvPr id="11" name="Group 11"/>
          <p:cNvGrpSpPr/>
          <p:nvPr/>
        </p:nvGrpSpPr>
        <p:grpSpPr>
          <a:xfrm>
            <a:off x="10758488" y="2795588"/>
            <a:ext cx="3086100" cy="1300162"/>
            <a:chOff x="0" y="0"/>
            <a:chExt cx="812800" cy="342430"/>
          </a:xfrm>
        </p:grpSpPr>
        <p:sp>
          <p:nvSpPr>
            <p:cNvPr id="12" name="Freeform 12"/>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F951A"/>
            </a:solidFill>
          </p:spPr>
        </p:sp>
        <p:sp>
          <p:nvSpPr>
            <p:cNvPr id="13" name="TextBox 13"/>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South INT </a:t>
              </a:r>
            </a:p>
          </p:txBody>
        </p:sp>
      </p:grpSp>
      <p:grpSp>
        <p:nvGrpSpPr>
          <p:cNvPr id="14" name="Group 14"/>
          <p:cNvGrpSpPr/>
          <p:nvPr/>
        </p:nvGrpSpPr>
        <p:grpSpPr>
          <a:xfrm>
            <a:off x="3745706" y="4779169"/>
            <a:ext cx="3086100" cy="1300162"/>
            <a:chOff x="0" y="0"/>
            <a:chExt cx="812800" cy="342430"/>
          </a:xfrm>
        </p:grpSpPr>
        <p:sp>
          <p:nvSpPr>
            <p:cNvPr id="15" name="Freeform 15"/>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74A8FF"/>
            </a:solidFill>
          </p:spPr>
        </p:sp>
        <p:sp>
          <p:nvSpPr>
            <p:cNvPr id="16" name="TextBox 16"/>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17" name="Group 17"/>
          <p:cNvGrpSpPr/>
          <p:nvPr/>
        </p:nvGrpSpPr>
        <p:grpSpPr>
          <a:xfrm>
            <a:off x="3745706" y="6212681"/>
            <a:ext cx="3086100" cy="1300162"/>
            <a:chOff x="0" y="0"/>
            <a:chExt cx="812800" cy="342430"/>
          </a:xfrm>
        </p:grpSpPr>
        <p:sp>
          <p:nvSpPr>
            <p:cNvPr id="18" name="Freeform 18"/>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74A8FF"/>
            </a:solidFill>
          </p:spPr>
        </p:sp>
        <p:sp>
          <p:nvSpPr>
            <p:cNvPr id="19" name="TextBox 19"/>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20" name="Group 20"/>
          <p:cNvGrpSpPr/>
          <p:nvPr/>
        </p:nvGrpSpPr>
        <p:grpSpPr>
          <a:xfrm>
            <a:off x="3745706" y="7646194"/>
            <a:ext cx="3086100" cy="1300162"/>
            <a:chOff x="0" y="0"/>
            <a:chExt cx="812800" cy="342430"/>
          </a:xfrm>
        </p:grpSpPr>
        <p:sp>
          <p:nvSpPr>
            <p:cNvPr id="21" name="Freeform 21"/>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74A8FF"/>
            </a:solidFill>
          </p:spPr>
        </p:sp>
        <p:sp>
          <p:nvSpPr>
            <p:cNvPr id="22" name="TextBox 22"/>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23" name="Group 23"/>
          <p:cNvGrpSpPr/>
          <p:nvPr/>
        </p:nvGrpSpPr>
        <p:grpSpPr>
          <a:xfrm>
            <a:off x="7250906" y="4779169"/>
            <a:ext cx="3086100" cy="1300162"/>
            <a:chOff x="0" y="0"/>
            <a:chExt cx="812800" cy="342430"/>
          </a:xfrm>
        </p:grpSpPr>
        <p:sp>
          <p:nvSpPr>
            <p:cNvPr id="24" name="Freeform 24"/>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69CD0"/>
            </a:solidFill>
          </p:spPr>
        </p:sp>
        <p:sp>
          <p:nvSpPr>
            <p:cNvPr id="25" name="TextBox 25"/>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26" name="Group 26"/>
          <p:cNvGrpSpPr/>
          <p:nvPr/>
        </p:nvGrpSpPr>
        <p:grpSpPr>
          <a:xfrm>
            <a:off x="7250906" y="6212681"/>
            <a:ext cx="3086100" cy="1300162"/>
            <a:chOff x="0" y="0"/>
            <a:chExt cx="812800" cy="342430"/>
          </a:xfrm>
        </p:grpSpPr>
        <p:sp>
          <p:nvSpPr>
            <p:cNvPr id="27" name="Freeform 27"/>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69CD0"/>
            </a:solidFill>
          </p:spPr>
        </p:sp>
        <p:sp>
          <p:nvSpPr>
            <p:cNvPr id="28" name="TextBox 28"/>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29" name="Group 29"/>
          <p:cNvGrpSpPr/>
          <p:nvPr/>
        </p:nvGrpSpPr>
        <p:grpSpPr>
          <a:xfrm>
            <a:off x="7250906" y="7646194"/>
            <a:ext cx="3086100" cy="1300162"/>
            <a:chOff x="0" y="0"/>
            <a:chExt cx="812800" cy="342430"/>
          </a:xfrm>
        </p:grpSpPr>
        <p:sp>
          <p:nvSpPr>
            <p:cNvPr id="30" name="Freeform 30"/>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69CD0"/>
            </a:solidFill>
          </p:spPr>
        </p:sp>
        <p:sp>
          <p:nvSpPr>
            <p:cNvPr id="31" name="TextBox 31"/>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32" name="Group 32"/>
          <p:cNvGrpSpPr/>
          <p:nvPr/>
        </p:nvGrpSpPr>
        <p:grpSpPr>
          <a:xfrm>
            <a:off x="10758488" y="4779169"/>
            <a:ext cx="3086100" cy="1300162"/>
            <a:chOff x="0" y="0"/>
            <a:chExt cx="812800" cy="342430"/>
          </a:xfrm>
        </p:grpSpPr>
        <p:sp>
          <p:nvSpPr>
            <p:cNvPr id="33" name="Freeform 33"/>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F951A"/>
            </a:solidFill>
          </p:spPr>
        </p:sp>
        <p:sp>
          <p:nvSpPr>
            <p:cNvPr id="34" name="TextBox 34"/>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35" name="Group 35"/>
          <p:cNvGrpSpPr/>
          <p:nvPr/>
        </p:nvGrpSpPr>
        <p:grpSpPr>
          <a:xfrm>
            <a:off x="10758488" y="6212681"/>
            <a:ext cx="3086100" cy="1300162"/>
            <a:chOff x="0" y="0"/>
            <a:chExt cx="812800" cy="342430"/>
          </a:xfrm>
        </p:grpSpPr>
        <p:sp>
          <p:nvSpPr>
            <p:cNvPr id="36" name="Freeform 36"/>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F951A"/>
            </a:solidFill>
          </p:spPr>
        </p:sp>
        <p:sp>
          <p:nvSpPr>
            <p:cNvPr id="37" name="TextBox 37"/>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grpSp>
        <p:nvGrpSpPr>
          <p:cNvPr id="38" name="Group 38"/>
          <p:cNvGrpSpPr/>
          <p:nvPr/>
        </p:nvGrpSpPr>
        <p:grpSpPr>
          <a:xfrm>
            <a:off x="10758488" y="7646194"/>
            <a:ext cx="3086100" cy="1300162"/>
            <a:chOff x="0" y="0"/>
            <a:chExt cx="812800" cy="342430"/>
          </a:xfrm>
        </p:grpSpPr>
        <p:sp>
          <p:nvSpPr>
            <p:cNvPr id="39" name="Freeform 39"/>
            <p:cNvSpPr/>
            <p:nvPr/>
          </p:nvSpPr>
          <p:spPr>
            <a:xfrm>
              <a:off x="0" y="0"/>
              <a:ext cx="812800" cy="342430"/>
            </a:xfrm>
            <a:custGeom>
              <a:avLst/>
              <a:gdLst/>
              <a:ahLst/>
              <a:cxnLst/>
              <a:rect l="l" t="t" r="r" b="b"/>
              <a:pathLst>
                <a:path w="812800" h="342430">
                  <a:moveTo>
                    <a:pt x="127941" y="0"/>
                  </a:moveTo>
                  <a:lnTo>
                    <a:pt x="684859" y="0"/>
                  </a:lnTo>
                  <a:cubicBezTo>
                    <a:pt x="718791" y="0"/>
                    <a:pt x="751333" y="13479"/>
                    <a:pt x="775327" y="37473"/>
                  </a:cubicBezTo>
                  <a:cubicBezTo>
                    <a:pt x="799321" y="61467"/>
                    <a:pt x="812800" y="94009"/>
                    <a:pt x="812800" y="127941"/>
                  </a:cubicBezTo>
                  <a:lnTo>
                    <a:pt x="812800" y="214489"/>
                  </a:lnTo>
                  <a:cubicBezTo>
                    <a:pt x="812800" y="285149"/>
                    <a:pt x="755519" y="342430"/>
                    <a:pt x="684859" y="342430"/>
                  </a:cubicBezTo>
                  <a:lnTo>
                    <a:pt x="127941" y="342430"/>
                  </a:lnTo>
                  <a:cubicBezTo>
                    <a:pt x="94009" y="342430"/>
                    <a:pt x="61467" y="328950"/>
                    <a:pt x="37473" y="304957"/>
                  </a:cubicBezTo>
                  <a:cubicBezTo>
                    <a:pt x="13479" y="280963"/>
                    <a:pt x="0" y="248421"/>
                    <a:pt x="0" y="214489"/>
                  </a:cubicBezTo>
                  <a:lnTo>
                    <a:pt x="0" y="127941"/>
                  </a:lnTo>
                  <a:cubicBezTo>
                    <a:pt x="0" y="94009"/>
                    <a:pt x="13479" y="61467"/>
                    <a:pt x="37473" y="37473"/>
                  </a:cubicBezTo>
                  <a:cubicBezTo>
                    <a:pt x="61467" y="13479"/>
                    <a:pt x="94009" y="0"/>
                    <a:pt x="127941" y="0"/>
                  </a:cubicBezTo>
                  <a:close/>
                </a:path>
              </a:pathLst>
            </a:custGeom>
            <a:solidFill>
              <a:srgbClr val="FF951A"/>
            </a:solidFill>
          </p:spPr>
        </p:sp>
        <p:sp>
          <p:nvSpPr>
            <p:cNvPr id="40" name="TextBox 40"/>
            <p:cNvSpPr txBox="1"/>
            <p:nvPr/>
          </p:nvSpPr>
          <p:spPr>
            <a:xfrm>
              <a:off x="0" y="-38100"/>
              <a:ext cx="812800" cy="380530"/>
            </a:xfrm>
            <a:prstGeom prst="rect">
              <a:avLst/>
            </a:prstGeom>
          </p:spPr>
          <p:txBody>
            <a:bodyPr lIns="50800" tIns="50800" rIns="50800" bIns="50800" rtlCol="0" anchor="ctr"/>
            <a:lstStyle/>
            <a:p>
              <a:pPr algn="ctr">
                <a:lnSpc>
                  <a:spcPts val="2659"/>
                </a:lnSpc>
              </a:pPr>
              <a:r>
                <a:rPr lang="en-US" sz="1899">
                  <a:solidFill>
                    <a:srgbClr val="000000"/>
                  </a:solidFill>
                  <a:latin typeface="Montserrat 2"/>
                </a:rPr>
                <a:t>Delivery/Sub-Groups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7317848" y="0"/>
            <a:ext cx="13176252" cy="12018695"/>
            <a:chOff x="0" y="0"/>
            <a:chExt cx="1356641" cy="1237458"/>
          </a:xfrm>
        </p:grpSpPr>
        <p:sp>
          <p:nvSpPr>
            <p:cNvPr id="3" name="Freeform 3"/>
            <p:cNvSpPr/>
            <p:nvPr/>
          </p:nvSpPr>
          <p:spPr>
            <a:xfrm>
              <a:off x="0" y="0"/>
              <a:ext cx="1356641" cy="1237458"/>
            </a:xfrm>
            <a:custGeom>
              <a:avLst/>
              <a:gdLst/>
              <a:ahLst/>
              <a:cxnLst/>
              <a:rect l="l" t="t" r="r" b="b"/>
              <a:pathLst>
                <a:path w="1356641" h="1237458">
                  <a:moveTo>
                    <a:pt x="58169" y="0"/>
                  </a:moveTo>
                  <a:lnTo>
                    <a:pt x="1298472" y="0"/>
                  </a:lnTo>
                  <a:cubicBezTo>
                    <a:pt x="1330598" y="0"/>
                    <a:pt x="1356641" y="26043"/>
                    <a:pt x="1356641" y="58169"/>
                  </a:cubicBezTo>
                  <a:lnTo>
                    <a:pt x="1356641" y="1179288"/>
                  </a:lnTo>
                  <a:cubicBezTo>
                    <a:pt x="1356641" y="1211414"/>
                    <a:pt x="1330598" y="1237458"/>
                    <a:pt x="1298472" y="1237458"/>
                  </a:cubicBezTo>
                  <a:lnTo>
                    <a:pt x="58169" y="1237458"/>
                  </a:lnTo>
                  <a:cubicBezTo>
                    <a:pt x="26043" y="1237458"/>
                    <a:pt x="0" y="1211414"/>
                    <a:pt x="0" y="1179288"/>
                  </a:cubicBezTo>
                  <a:lnTo>
                    <a:pt x="0" y="58169"/>
                  </a:lnTo>
                  <a:cubicBezTo>
                    <a:pt x="0" y="26043"/>
                    <a:pt x="26043" y="0"/>
                    <a:pt x="58169" y="0"/>
                  </a:cubicBezTo>
                  <a:close/>
                </a:path>
              </a:pathLst>
            </a:custGeom>
            <a:solidFill>
              <a:srgbClr val="74A8FF"/>
            </a:solidFill>
          </p:spPr>
        </p:sp>
        <p:sp>
          <p:nvSpPr>
            <p:cNvPr id="4" name="TextBox 4"/>
            <p:cNvSpPr txBox="1"/>
            <p:nvPr/>
          </p:nvSpPr>
          <p:spPr>
            <a:xfrm>
              <a:off x="0" y="-38100"/>
              <a:ext cx="1356641" cy="12755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flipV="1">
            <a:off x="6289148" y="9258300"/>
            <a:ext cx="1028700" cy="1028700"/>
          </a:xfrm>
          <a:custGeom>
            <a:avLst/>
            <a:gdLst/>
            <a:ahLst/>
            <a:cxnLst/>
            <a:rect l="l" t="t" r="r" b="b"/>
            <a:pathLst>
              <a:path w="1028700" h="1028700">
                <a:moveTo>
                  <a:pt x="1028700" y="1028700"/>
                </a:moveTo>
                <a:lnTo>
                  <a:pt x="0" y="1028700"/>
                </a:lnTo>
                <a:lnTo>
                  <a:pt x="0" y="0"/>
                </a:lnTo>
                <a:lnTo>
                  <a:pt x="1028700" y="0"/>
                </a:lnTo>
                <a:lnTo>
                  <a:pt x="1028700" y="10287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42362" y="535089"/>
            <a:ext cx="6261136" cy="944563"/>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North INT </a:t>
            </a:r>
          </a:p>
          <a:p>
            <a:pPr>
              <a:lnSpc>
                <a:spcPts val="2415"/>
              </a:lnSpc>
            </a:pPr>
            <a:r>
              <a:rPr lang="en-US" sz="2100" spc="102">
                <a:solidFill>
                  <a:srgbClr val="000000"/>
                </a:solidFill>
                <a:latin typeface="Canva Sans"/>
              </a:rPr>
              <a:t>(North K&amp;C and QPP )</a:t>
            </a:r>
          </a:p>
        </p:txBody>
      </p:sp>
      <p:sp>
        <p:nvSpPr>
          <p:cNvPr id="7" name="TextBox 7"/>
          <p:cNvSpPr txBox="1"/>
          <p:nvPr/>
        </p:nvSpPr>
        <p:spPr>
          <a:xfrm>
            <a:off x="7858670" y="1732945"/>
            <a:ext cx="9400630" cy="6230620"/>
          </a:xfrm>
          <a:prstGeom prst="rect">
            <a:avLst/>
          </a:prstGeom>
        </p:spPr>
        <p:txBody>
          <a:bodyPr lIns="0" tIns="0" rIns="0" bIns="0" rtlCol="0" anchor="t">
            <a:spAutoFit/>
          </a:bodyPr>
          <a:lstStyle/>
          <a:p>
            <a:pPr algn="just">
              <a:lnSpc>
                <a:spcPts val="3079"/>
              </a:lnSpc>
            </a:pPr>
            <a:r>
              <a:rPr lang="en-US" sz="2199">
                <a:solidFill>
                  <a:srgbClr val="000000"/>
                </a:solidFill>
                <a:latin typeface="Montserrat 2 Bold"/>
              </a:rPr>
              <a:t>A My Care My Way Review</a:t>
            </a:r>
            <a:r>
              <a:rPr lang="en-US" sz="2199">
                <a:solidFill>
                  <a:srgbClr val="000000"/>
                </a:solidFill>
                <a:latin typeface="Montserrat 2"/>
              </a:rPr>
              <a:t> sub-group has been established to review the service. This sub-group will bring all sectors delivering the programme together to; </a:t>
            </a:r>
          </a:p>
          <a:p>
            <a:pPr marL="474979" lvl="1" indent="-237490" algn="just">
              <a:lnSpc>
                <a:spcPts val="3079"/>
              </a:lnSpc>
              <a:buFont typeface="Arial"/>
              <a:buChar char="•"/>
            </a:pPr>
            <a:r>
              <a:rPr lang="en-US" sz="2199">
                <a:solidFill>
                  <a:srgbClr val="000000"/>
                </a:solidFill>
                <a:latin typeface="Montserrat 2"/>
              </a:rPr>
              <a:t>Create a narrative on how the services supports older people </a:t>
            </a:r>
          </a:p>
          <a:p>
            <a:pPr marL="474979" lvl="1" indent="-237490" algn="just">
              <a:lnSpc>
                <a:spcPts val="3079"/>
              </a:lnSpc>
              <a:buFont typeface="Arial"/>
              <a:buChar char="•"/>
            </a:pPr>
            <a:r>
              <a:rPr lang="en-US" sz="2199">
                <a:solidFill>
                  <a:srgbClr val="000000"/>
                </a:solidFill>
                <a:latin typeface="Montserrat 2"/>
              </a:rPr>
              <a:t>Improve efficiency and integration between services </a:t>
            </a:r>
          </a:p>
          <a:p>
            <a:pPr marL="474979" lvl="1" indent="-237490" algn="just">
              <a:lnSpc>
                <a:spcPts val="3079"/>
              </a:lnSpc>
              <a:buFont typeface="Arial"/>
              <a:buChar char="•"/>
            </a:pPr>
            <a:r>
              <a:rPr lang="en-US" sz="2199">
                <a:solidFill>
                  <a:srgbClr val="000000"/>
                </a:solidFill>
                <a:latin typeface="Montserrat 2"/>
              </a:rPr>
              <a:t>Develop an improved delivery mechanism </a:t>
            </a:r>
          </a:p>
          <a:p>
            <a:pPr marL="474979" lvl="1" indent="-237490" algn="just">
              <a:lnSpc>
                <a:spcPts val="3079"/>
              </a:lnSpc>
              <a:buFont typeface="Arial"/>
              <a:buChar char="•"/>
            </a:pPr>
            <a:r>
              <a:rPr lang="en-US" sz="2199">
                <a:solidFill>
                  <a:srgbClr val="000000"/>
                </a:solidFill>
                <a:latin typeface="Montserrat 2"/>
              </a:rPr>
              <a:t>Address levels of access inequality </a:t>
            </a:r>
          </a:p>
          <a:p>
            <a:pPr marL="474979" lvl="1" indent="-237490" algn="just">
              <a:lnSpc>
                <a:spcPts val="3079"/>
              </a:lnSpc>
              <a:buFont typeface="Arial"/>
              <a:buChar char="•"/>
            </a:pPr>
            <a:r>
              <a:rPr lang="en-US" sz="2199">
                <a:solidFill>
                  <a:srgbClr val="000000"/>
                </a:solidFill>
                <a:latin typeface="Montserrat 2"/>
              </a:rPr>
              <a:t>Make recommendations on how MCMW can be used as an operating model across North West London INTs</a:t>
            </a:r>
          </a:p>
          <a:p>
            <a:pPr algn="just">
              <a:lnSpc>
                <a:spcPts val="3079"/>
              </a:lnSpc>
            </a:pPr>
            <a:endParaRPr lang="en-US" sz="2199">
              <a:solidFill>
                <a:srgbClr val="000000"/>
              </a:solidFill>
              <a:latin typeface="Montserrat 2"/>
            </a:endParaRPr>
          </a:p>
          <a:p>
            <a:pPr algn="just">
              <a:lnSpc>
                <a:spcPts val="3079"/>
              </a:lnSpc>
              <a:spcBef>
                <a:spcPct val="0"/>
              </a:spcBef>
            </a:pPr>
            <a:r>
              <a:rPr lang="en-US" sz="2199">
                <a:solidFill>
                  <a:srgbClr val="000000"/>
                </a:solidFill>
                <a:latin typeface="Montserrat 2 Bold"/>
              </a:rPr>
              <a:t>An Older Persons Mental Heath</a:t>
            </a:r>
            <a:r>
              <a:rPr lang="en-US" sz="2199">
                <a:solidFill>
                  <a:srgbClr val="000000"/>
                </a:solidFill>
                <a:latin typeface="Montserrat 2"/>
              </a:rPr>
              <a:t> Outcomes Framework sub-group has been established by the North INT. This group will  take a population health management approach to identify the needs and desired outcomes for older persons mental health. A series of workshops to commence this process has been scheduled from March - April 2024. </a:t>
            </a:r>
          </a:p>
        </p:txBody>
      </p:sp>
      <p:sp>
        <p:nvSpPr>
          <p:cNvPr id="8" name="TextBox 8"/>
          <p:cNvSpPr txBox="1"/>
          <p:nvPr/>
        </p:nvSpPr>
        <p:spPr>
          <a:xfrm>
            <a:off x="542362" y="1738791"/>
            <a:ext cx="5952883" cy="7011670"/>
          </a:xfrm>
          <a:prstGeom prst="rect">
            <a:avLst/>
          </a:prstGeom>
        </p:spPr>
        <p:txBody>
          <a:bodyPr lIns="0" tIns="0" rIns="0" bIns="0" rtlCol="0" anchor="t">
            <a:spAutoFit/>
          </a:bodyPr>
          <a:lstStyle/>
          <a:p>
            <a:pPr>
              <a:lnSpc>
                <a:spcPts val="3079"/>
              </a:lnSpc>
              <a:spcBef>
                <a:spcPct val="0"/>
              </a:spcBef>
            </a:pPr>
            <a:r>
              <a:rPr lang="en-US" sz="2199">
                <a:solidFill>
                  <a:srgbClr val="000000"/>
                </a:solidFill>
                <a:latin typeface="Montserrat 2 Bold"/>
              </a:rPr>
              <a:t>Priorities </a:t>
            </a:r>
          </a:p>
          <a:p>
            <a:pPr marL="474979" lvl="1" indent="-237490">
              <a:lnSpc>
                <a:spcPts val="3079"/>
              </a:lnSpc>
              <a:buFont typeface="Arial"/>
              <a:buChar char="•"/>
            </a:pPr>
            <a:r>
              <a:rPr lang="en-US" sz="2199">
                <a:solidFill>
                  <a:srgbClr val="000000"/>
                </a:solidFill>
                <a:latin typeface="Montserrat 2"/>
              </a:rPr>
              <a:t>My care My Way Review (MCMW)</a:t>
            </a:r>
          </a:p>
          <a:p>
            <a:pPr marL="474979" lvl="1" indent="-237490">
              <a:lnSpc>
                <a:spcPts val="3079"/>
              </a:lnSpc>
              <a:buFont typeface="Arial"/>
              <a:buChar char="•"/>
            </a:pPr>
            <a:r>
              <a:rPr lang="en-US" sz="2199">
                <a:solidFill>
                  <a:srgbClr val="000000"/>
                </a:solidFill>
                <a:latin typeface="Montserrat 2"/>
              </a:rPr>
              <a:t>North Kensington Recovery </a:t>
            </a:r>
          </a:p>
          <a:p>
            <a:pPr marL="474979" lvl="1" indent="-237490">
              <a:lnSpc>
                <a:spcPts val="3079"/>
              </a:lnSpc>
              <a:buFont typeface="Arial"/>
              <a:buChar char="•"/>
            </a:pPr>
            <a:r>
              <a:rPr lang="en-US" sz="2199">
                <a:solidFill>
                  <a:srgbClr val="000000"/>
                </a:solidFill>
                <a:latin typeface="Montserrat 2"/>
              </a:rPr>
              <a:t>Older Persons Mental Health </a:t>
            </a:r>
          </a:p>
          <a:p>
            <a:pPr marL="474979" lvl="1" indent="-237490">
              <a:lnSpc>
                <a:spcPts val="3079"/>
              </a:lnSpc>
              <a:buFont typeface="Arial"/>
              <a:buChar char="•"/>
            </a:pPr>
            <a:r>
              <a:rPr lang="en-US" sz="2199">
                <a:solidFill>
                  <a:srgbClr val="000000"/>
                </a:solidFill>
                <a:latin typeface="Montserrat 2"/>
              </a:rPr>
              <a:t>Estates</a:t>
            </a:r>
          </a:p>
          <a:p>
            <a:pPr marL="474979" lvl="1" indent="-237490">
              <a:lnSpc>
                <a:spcPts val="3079"/>
              </a:lnSpc>
              <a:buFont typeface="Arial"/>
              <a:buChar char="•"/>
            </a:pPr>
            <a:r>
              <a:rPr lang="en-US" sz="2199">
                <a:solidFill>
                  <a:srgbClr val="000000"/>
                </a:solidFill>
                <a:latin typeface="Montserrat 2"/>
              </a:rPr>
              <a:t>Co-production </a:t>
            </a:r>
          </a:p>
          <a:p>
            <a:pPr marL="474979" lvl="1" indent="-237490">
              <a:lnSpc>
                <a:spcPts val="3079"/>
              </a:lnSpc>
              <a:buFont typeface="Arial"/>
              <a:buChar char="•"/>
            </a:pPr>
            <a:r>
              <a:rPr lang="en-US" sz="2199">
                <a:solidFill>
                  <a:srgbClr val="000000"/>
                </a:solidFill>
                <a:latin typeface="Montserrat 2"/>
              </a:rPr>
              <a:t>Comms &amp; Engagement </a:t>
            </a:r>
          </a:p>
          <a:p>
            <a:pPr marL="474979" lvl="1" indent="-237490">
              <a:lnSpc>
                <a:spcPts val="3079"/>
              </a:lnSpc>
              <a:buFont typeface="Arial"/>
              <a:buChar char="•"/>
            </a:pPr>
            <a:r>
              <a:rPr lang="en-US" sz="2199">
                <a:solidFill>
                  <a:srgbClr val="000000"/>
                </a:solidFill>
                <a:latin typeface="Montserrat 2"/>
              </a:rPr>
              <a:t>Data &amp; Analytics </a:t>
            </a:r>
          </a:p>
          <a:p>
            <a:pPr>
              <a:lnSpc>
                <a:spcPts val="3079"/>
              </a:lnSpc>
              <a:spcBef>
                <a:spcPct val="0"/>
              </a:spcBef>
            </a:pPr>
            <a:endParaRPr lang="en-US" sz="2199">
              <a:solidFill>
                <a:srgbClr val="000000"/>
              </a:solidFill>
              <a:latin typeface="Montserrat 2"/>
            </a:endParaRPr>
          </a:p>
          <a:p>
            <a:pPr>
              <a:lnSpc>
                <a:spcPts val="3079"/>
              </a:lnSpc>
              <a:spcBef>
                <a:spcPct val="0"/>
              </a:spcBef>
            </a:pPr>
            <a:endParaRPr lang="en-US" sz="2199">
              <a:solidFill>
                <a:srgbClr val="000000"/>
              </a:solidFill>
              <a:latin typeface="Montserrat 2"/>
            </a:endParaRPr>
          </a:p>
          <a:p>
            <a:pPr>
              <a:lnSpc>
                <a:spcPts val="3079"/>
              </a:lnSpc>
              <a:spcBef>
                <a:spcPct val="0"/>
              </a:spcBef>
            </a:pPr>
            <a:r>
              <a:rPr lang="en-US" sz="2199">
                <a:solidFill>
                  <a:srgbClr val="000000"/>
                </a:solidFill>
                <a:latin typeface="Montserrat 2"/>
              </a:rPr>
              <a:t>The North INT is chaired by Jo Reeder - Assistant Director, Integration and Delivery West London (NHS NWL)  </a:t>
            </a:r>
          </a:p>
          <a:p>
            <a:pPr>
              <a:lnSpc>
                <a:spcPts val="3079"/>
              </a:lnSpc>
              <a:spcBef>
                <a:spcPct val="0"/>
              </a:spcBef>
            </a:pPr>
            <a:endParaRPr lang="en-US" sz="2199">
              <a:solidFill>
                <a:srgbClr val="000000"/>
              </a:solidFill>
              <a:latin typeface="Montserrat 2"/>
            </a:endParaRPr>
          </a:p>
          <a:p>
            <a:pPr>
              <a:lnSpc>
                <a:spcPts val="3079"/>
              </a:lnSpc>
              <a:spcBef>
                <a:spcPct val="0"/>
              </a:spcBef>
            </a:pPr>
            <a:r>
              <a:rPr lang="en-US" sz="2199">
                <a:solidFill>
                  <a:srgbClr val="000000"/>
                </a:solidFill>
                <a:latin typeface="Montserrat 2"/>
              </a:rPr>
              <a:t>VCS Representatives </a:t>
            </a:r>
          </a:p>
          <a:p>
            <a:pPr marL="474979" lvl="1" indent="-237490">
              <a:lnSpc>
                <a:spcPts val="3079"/>
              </a:lnSpc>
              <a:spcBef>
                <a:spcPct val="0"/>
              </a:spcBef>
              <a:buFont typeface="Arial"/>
              <a:buChar char="•"/>
            </a:pPr>
            <a:r>
              <a:rPr lang="en-US" sz="2199">
                <a:solidFill>
                  <a:srgbClr val="000000"/>
                </a:solidFill>
                <a:latin typeface="Montserrat 2"/>
              </a:rPr>
              <a:t>Jess M (Age UK)</a:t>
            </a:r>
          </a:p>
          <a:p>
            <a:pPr marL="474979" lvl="1" indent="-237490">
              <a:lnSpc>
                <a:spcPts val="3079"/>
              </a:lnSpc>
              <a:spcBef>
                <a:spcPct val="0"/>
              </a:spcBef>
              <a:buFont typeface="Arial"/>
              <a:buChar char="•"/>
            </a:pPr>
            <a:r>
              <a:rPr lang="en-US" sz="2199">
                <a:solidFill>
                  <a:srgbClr val="000000"/>
                </a:solidFill>
                <a:latin typeface="Montserrat 2"/>
              </a:rPr>
              <a:t>Iain C (Open Age)</a:t>
            </a:r>
          </a:p>
          <a:p>
            <a:pPr marL="474979" lvl="1" indent="-237490">
              <a:lnSpc>
                <a:spcPts val="3079"/>
              </a:lnSpc>
              <a:spcBef>
                <a:spcPct val="0"/>
              </a:spcBef>
              <a:buFont typeface="Arial"/>
              <a:buChar char="•"/>
            </a:pPr>
            <a:r>
              <a:rPr lang="en-US" sz="2199">
                <a:solidFill>
                  <a:srgbClr val="000000"/>
                </a:solidFill>
                <a:latin typeface="Montserrat 2"/>
              </a:rPr>
              <a:t>Liam P (KCSC/One Westminster) </a:t>
            </a:r>
          </a:p>
        </p:txBody>
      </p:sp>
      <p:sp>
        <p:nvSpPr>
          <p:cNvPr id="9" name="TextBox 9"/>
          <p:cNvSpPr txBox="1"/>
          <p:nvPr/>
        </p:nvSpPr>
        <p:spPr>
          <a:xfrm>
            <a:off x="7858670" y="565944"/>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Highlights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7317848" y="0"/>
            <a:ext cx="13176252" cy="12018695"/>
            <a:chOff x="0" y="0"/>
            <a:chExt cx="1356641" cy="1237458"/>
          </a:xfrm>
        </p:grpSpPr>
        <p:sp>
          <p:nvSpPr>
            <p:cNvPr id="3" name="Freeform 3"/>
            <p:cNvSpPr/>
            <p:nvPr/>
          </p:nvSpPr>
          <p:spPr>
            <a:xfrm>
              <a:off x="0" y="0"/>
              <a:ext cx="1356641" cy="1237458"/>
            </a:xfrm>
            <a:custGeom>
              <a:avLst/>
              <a:gdLst/>
              <a:ahLst/>
              <a:cxnLst/>
              <a:rect l="l" t="t" r="r" b="b"/>
              <a:pathLst>
                <a:path w="1356641" h="1237458">
                  <a:moveTo>
                    <a:pt x="58169" y="0"/>
                  </a:moveTo>
                  <a:lnTo>
                    <a:pt x="1298472" y="0"/>
                  </a:lnTo>
                  <a:cubicBezTo>
                    <a:pt x="1330598" y="0"/>
                    <a:pt x="1356641" y="26043"/>
                    <a:pt x="1356641" y="58169"/>
                  </a:cubicBezTo>
                  <a:lnTo>
                    <a:pt x="1356641" y="1179288"/>
                  </a:lnTo>
                  <a:cubicBezTo>
                    <a:pt x="1356641" y="1211414"/>
                    <a:pt x="1330598" y="1237458"/>
                    <a:pt x="1298472" y="1237458"/>
                  </a:cubicBezTo>
                  <a:lnTo>
                    <a:pt x="58169" y="1237458"/>
                  </a:lnTo>
                  <a:cubicBezTo>
                    <a:pt x="26043" y="1237458"/>
                    <a:pt x="0" y="1211414"/>
                    <a:pt x="0" y="1179288"/>
                  </a:cubicBezTo>
                  <a:lnTo>
                    <a:pt x="0" y="58169"/>
                  </a:lnTo>
                  <a:cubicBezTo>
                    <a:pt x="0" y="26043"/>
                    <a:pt x="26043" y="0"/>
                    <a:pt x="58169" y="0"/>
                  </a:cubicBezTo>
                  <a:close/>
                </a:path>
              </a:pathLst>
            </a:custGeom>
            <a:solidFill>
              <a:srgbClr val="F69CD0"/>
            </a:solidFill>
          </p:spPr>
        </p:sp>
        <p:sp>
          <p:nvSpPr>
            <p:cNvPr id="4" name="TextBox 4"/>
            <p:cNvSpPr txBox="1"/>
            <p:nvPr/>
          </p:nvSpPr>
          <p:spPr>
            <a:xfrm>
              <a:off x="0" y="-38100"/>
              <a:ext cx="1356641" cy="12755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flipV="1">
            <a:off x="6289148" y="9258300"/>
            <a:ext cx="1028700" cy="1028700"/>
          </a:xfrm>
          <a:custGeom>
            <a:avLst/>
            <a:gdLst/>
            <a:ahLst/>
            <a:cxnLst/>
            <a:rect l="l" t="t" r="r" b="b"/>
            <a:pathLst>
              <a:path w="1028700" h="1028700">
                <a:moveTo>
                  <a:pt x="1028700" y="1028700"/>
                </a:moveTo>
                <a:lnTo>
                  <a:pt x="0" y="1028700"/>
                </a:lnTo>
                <a:lnTo>
                  <a:pt x="0" y="0"/>
                </a:lnTo>
                <a:lnTo>
                  <a:pt x="1028700" y="0"/>
                </a:lnTo>
                <a:lnTo>
                  <a:pt x="1028700" y="10287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4236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South INT </a:t>
            </a:r>
          </a:p>
        </p:txBody>
      </p:sp>
      <p:sp>
        <p:nvSpPr>
          <p:cNvPr id="7" name="TextBox 7"/>
          <p:cNvSpPr txBox="1"/>
          <p:nvPr/>
        </p:nvSpPr>
        <p:spPr>
          <a:xfrm>
            <a:off x="542362" y="1317012"/>
            <a:ext cx="6261136" cy="6150737"/>
          </a:xfrm>
          <a:prstGeom prst="rect">
            <a:avLst/>
          </a:prstGeom>
        </p:spPr>
        <p:txBody>
          <a:bodyPr lIns="0" tIns="0" rIns="0" bIns="0" rtlCol="0" anchor="t">
            <a:spAutoFit/>
          </a:bodyPr>
          <a:lstStyle/>
          <a:p>
            <a:pPr>
              <a:lnSpc>
                <a:spcPts val="3783"/>
              </a:lnSpc>
            </a:pPr>
            <a:r>
              <a:rPr lang="en-US" sz="2199">
                <a:solidFill>
                  <a:srgbClr val="000000"/>
                </a:solidFill>
                <a:latin typeface="Montserrat 2"/>
              </a:rPr>
              <a:t>Priorities </a:t>
            </a:r>
          </a:p>
          <a:p>
            <a:pPr marL="474979" lvl="1" indent="-237490">
              <a:lnSpc>
                <a:spcPts val="3783"/>
              </a:lnSpc>
              <a:buFont typeface="Arial"/>
              <a:buChar char="•"/>
            </a:pPr>
            <a:r>
              <a:rPr lang="en-US" sz="2199">
                <a:solidFill>
                  <a:srgbClr val="000000"/>
                </a:solidFill>
                <a:latin typeface="Montserrat 2"/>
              </a:rPr>
              <a:t>Children, young people and families </a:t>
            </a:r>
          </a:p>
          <a:p>
            <a:pPr marL="474979" lvl="1" indent="-237490">
              <a:lnSpc>
                <a:spcPts val="3783"/>
              </a:lnSpc>
              <a:buFont typeface="Arial"/>
              <a:buChar char="•"/>
            </a:pPr>
            <a:r>
              <a:rPr lang="en-US" sz="2199">
                <a:solidFill>
                  <a:srgbClr val="000000"/>
                </a:solidFill>
                <a:latin typeface="Montserrat 2"/>
              </a:rPr>
              <a:t>Navigation Role Mapping </a:t>
            </a:r>
          </a:p>
          <a:p>
            <a:pPr>
              <a:lnSpc>
                <a:spcPts val="3783"/>
              </a:lnSpc>
            </a:pPr>
            <a:endParaRPr lang="en-US" sz="2199">
              <a:solidFill>
                <a:srgbClr val="000000"/>
              </a:solidFill>
              <a:latin typeface="Montserrat 2"/>
            </a:endParaRPr>
          </a:p>
          <a:p>
            <a:pPr>
              <a:lnSpc>
                <a:spcPts val="3783"/>
              </a:lnSpc>
            </a:pPr>
            <a:r>
              <a:rPr lang="en-US" sz="2199" spc="107">
                <a:solidFill>
                  <a:srgbClr val="000000"/>
                </a:solidFill>
                <a:latin typeface="Montserrat 2"/>
              </a:rPr>
              <a:t>The South INT is currently led by Joe McGale - Assistant Director Primary Care (NHS West London Commissioning Group) </a:t>
            </a:r>
          </a:p>
          <a:p>
            <a:pPr>
              <a:lnSpc>
                <a:spcPts val="3783"/>
              </a:lnSpc>
            </a:pPr>
            <a:endParaRPr lang="en-US" sz="2199" spc="107">
              <a:solidFill>
                <a:srgbClr val="000000"/>
              </a:solidFill>
              <a:latin typeface="Montserrat 2"/>
            </a:endParaRPr>
          </a:p>
          <a:p>
            <a:pPr>
              <a:lnSpc>
                <a:spcPts val="3783"/>
              </a:lnSpc>
            </a:pPr>
            <a:r>
              <a:rPr lang="en-US" sz="2199" spc="107">
                <a:solidFill>
                  <a:srgbClr val="000000"/>
                </a:solidFill>
                <a:latin typeface="Montserrat 2"/>
              </a:rPr>
              <a:t>VCS Representation </a:t>
            </a:r>
          </a:p>
          <a:p>
            <a:pPr marL="474979" lvl="1" indent="-237490">
              <a:lnSpc>
                <a:spcPts val="3783"/>
              </a:lnSpc>
              <a:buFont typeface="Arial"/>
              <a:buChar char="•"/>
            </a:pPr>
            <a:r>
              <a:rPr lang="en-US" sz="2199" spc="107">
                <a:solidFill>
                  <a:srgbClr val="000000"/>
                </a:solidFill>
                <a:latin typeface="Montserrat 2"/>
              </a:rPr>
              <a:t>Angela S (KCSC)</a:t>
            </a:r>
          </a:p>
          <a:p>
            <a:pPr>
              <a:lnSpc>
                <a:spcPts val="3783"/>
              </a:lnSpc>
            </a:pPr>
            <a:endParaRPr lang="en-US" sz="2199" spc="107">
              <a:solidFill>
                <a:srgbClr val="000000"/>
              </a:solidFill>
              <a:latin typeface="Montserrat 2"/>
            </a:endParaRPr>
          </a:p>
          <a:p>
            <a:pPr>
              <a:lnSpc>
                <a:spcPts val="3783"/>
              </a:lnSpc>
            </a:pPr>
            <a:endParaRPr lang="en-US" sz="2199" spc="107">
              <a:solidFill>
                <a:srgbClr val="000000"/>
              </a:solidFill>
              <a:latin typeface="Montserrat 2"/>
            </a:endParaRPr>
          </a:p>
        </p:txBody>
      </p:sp>
      <p:sp>
        <p:nvSpPr>
          <p:cNvPr id="8" name="TextBox 8"/>
          <p:cNvSpPr txBox="1"/>
          <p:nvPr/>
        </p:nvSpPr>
        <p:spPr>
          <a:xfrm>
            <a:off x="8067842" y="1317012"/>
            <a:ext cx="9573679" cy="7103237"/>
          </a:xfrm>
          <a:prstGeom prst="rect">
            <a:avLst/>
          </a:prstGeom>
        </p:spPr>
        <p:txBody>
          <a:bodyPr lIns="0" tIns="0" rIns="0" bIns="0" rtlCol="0" anchor="t">
            <a:spAutoFit/>
          </a:bodyPr>
          <a:lstStyle/>
          <a:p>
            <a:pPr>
              <a:lnSpc>
                <a:spcPts val="3783"/>
              </a:lnSpc>
            </a:pPr>
            <a:r>
              <a:rPr lang="en-US" sz="2199">
                <a:solidFill>
                  <a:srgbClr val="000000"/>
                </a:solidFill>
                <a:latin typeface="Montserrat 2 Bold"/>
              </a:rPr>
              <a:t>A Navigation</a:t>
            </a:r>
            <a:r>
              <a:rPr lang="en-US" sz="2199">
                <a:solidFill>
                  <a:srgbClr val="000000"/>
                </a:solidFill>
                <a:latin typeface="Montserrat 2"/>
              </a:rPr>
              <a:t> workstream has emerged in the South INT  to map and establish a network of navigation roles in the south of the borough. 2 workshops will take place (second in February 24 with navigation workers) with the intention of fostering more collaborative working, improving early intervention and supported self-management and identify future development/training needs. </a:t>
            </a:r>
          </a:p>
          <a:p>
            <a:pPr>
              <a:lnSpc>
                <a:spcPts val="3783"/>
              </a:lnSpc>
            </a:pPr>
            <a:endParaRPr lang="en-US" sz="2199">
              <a:solidFill>
                <a:srgbClr val="000000"/>
              </a:solidFill>
              <a:latin typeface="Montserrat 2"/>
            </a:endParaRPr>
          </a:p>
          <a:p>
            <a:pPr>
              <a:lnSpc>
                <a:spcPts val="3783"/>
              </a:lnSpc>
            </a:pPr>
            <a:r>
              <a:rPr lang="en-US" sz="2199">
                <a:solidFill>
                  <a:srgbClr val="000000"/>
                </a:solidFill>
                <a:latin typeface="Montserrat 2 Bold"/>
              </a:rPr>
              <a:t>A children, young people and family sub-group</a:t>
            </a:r>
            <a:r>
              <a:rPr lang="en-US" sz="2199">
                <a:solidFill>
                  <a:srgbClr val="000000"/>
                </a:solidFill>
                <a:latin typeface="Montserrat 2"/>
              </a:rPr>
              <a:t> has been established to explore the needs in the south of the borough. Target have been set, which include; </a:t>
            </a:r>
          </a:p>
          <a:p>
            <a:pPr marL="474979" lvl="1" indent="-237490">
              <a:lnSpc>
                <a:spcPts val="3783"/>
              </a:lnSpc>
              <a:buFont typeface="Arial"/>
              <a:buChar char="•"/>
            </a:pPr>
            <a:r>
              <a:rPr lang="en-US" sz="2199">
                <a:solidFill>
                  <a:srgbClr val="000000"/>
                </a:solidFill>
                <a:latin typeface="Montserrat 2"/>
              </a:rPr>
              <a:t>Access to primary care for 12-17 year olds </a:t>
            </a:r>
          </a:p>
          <a:p>
            <a:pPr marL="474979" lvl="1" indent="-237490">
              <a:lnSpc>
                <a:spcPts val="3783"/>
              </a:lnSpc>
              <a:buFont typeface="Arial"/>
              <a:buChar char="•"/>
            </a:pPr>
            <a:r>
              <a:rPr lang="en-US" sz="2199">
                <a:solidFill>
                  <a:srgbClr val="000000"/>
                </a:solidFill>
                <a:latin typeface="Montserrat 2"/>
              </a:rPr>
              <a:t>Better utilising CNWL children’s mental health workers </a:t>
            </a:r>
          </a:p>
          <a:p>
            <a:pPr marL="474979" lvl="1" indent="-237490">
              <a:lnSpc>
                <a:spcPts val="3783"/>
              </a:lnSpc>
              <a:buFont typeface="Arial"/>
              <a:buChar char="•"/>
            </a:pPr>
            <a:r>
              <a:rPr lang="en-US" sz="2199">
                <a:solidFill>
                  <a:srgbClr val="000000"/>
                </a:solidFill>
                <a:latin typeface="Montserrat 2"/>
              </a:rPr>
              <a:t>Poor dental outcomes/lack of accessing services </a:t>
            </a:r>
          </a:p>
          <a:p>
            <a:pPr marL="474979" lvl="1" indent="-237490">
              <a:lnSpc>
                <a:spcPts val="3783"/>
              </a:lnSpc>
              <a:buFont typeface="Arial"/>
              <a:buChar char="•"/>
            </a:pPr>
            <a:r>
              <a:rPr lang="en-US" sz="2199">
                <a:solidFill>
                  <a:srgbClr val="000000"/>
                </a:solidFill>
                <a:latin typeface="Montserrat 2"/>
              </a:rPr>
              <a:t>Childhood obesity </a:t>
            </a:r>
          </a:p>
          <a:p>
            <a:pPr marL="474979" lvl="1" indent="-237490">
              <a:lnSpc>
                <a:spcPts val="3783"/>
              </a:lnSpc>
              <a:buFont typeface="Arial"/>
              <a:buChar char="•"/>
            </a:pPr>
            <a:r>
              <a:rPr lang="en-US" sz="2199">
                <a:solidFill>
                  <a:srgbClr val="000000"/>
                </a:solidFill>
                <a:latin typeface="Montserrat 2"/>
              </a:rPr>
              <a:t>Complex needs </a:t>
            </a:r>
          </a:p>
        </p:txBody>
      </p:sp>
      <p:sp>
        <p:nvSpPr>
          <p:cNvPr id="9" name="TextBox 9"/>
          <p:cNvSpPr txBox="1"/>
          <p:nvPr/>
        </p:nvSpPr>
        <p:spPr>
          <a:xfrm>
            <a:off x="806784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Highlights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7317848" y="0"/>
            <a:ext cx="13176252" cy="12018695"/>
            <a:chOff x="0" y="0"/>
            <a:chExt cx="1356641" cy="1237458"/>
          </a:xfrm>
        </p:grpSpPr>
        <p:sp>
          <p:nvSpPr>
            <p:cNvPr id="3" name="Freeform 3"/>
            <p:cNvSpPr/>
            <p:nvPr/>
          </p:nvSpPr>
          <p:spPr>
            <a:xfrm>
              <a:off x="0" y="0"/>
              <a:ext cx="1356641" cy="1237458"/>
            </a:xfrm>
            <a:custGeom>
              <a:avLst/>
              <a:gdLst/>
              <a:ahLst/>
              <a:cxnLst/>
              <a:rect l="l" t="t" r="r" b="b"/>
              <a:pathLst>
                <a:path w="1356641" h="1237458">
                  <a:moveTo>
                    <a:pt x="58169" y="0"/>
                  </a:moveTo>
                  <a:lnTo>
                    <a:pt x="1298472" y="0"/>
                  </a:lnTo>
                  <a:cubicBezTo>
                    <a:pt x="1330598" y="0"/>
                    <a:pt x="1356641" y="26043"/>
                    <a:pt x="1356641" y="58169"/>
                  </a:cubicBezTo>
                  <a:lnTo>
                    <a:pt x="1356641" y="1179288"/>
                  </a:lnTo>
                  <a:cubicBezTo>
                    <a:pt x="1356641" y="1211414"/>
                    <a:pt x="1330598" y="1237458"/>
                    <a:pt x="1298472" y="1237458"/>
                  </a:cubicBezTo>
                  <a:lnTo>
                    <a:pt x="58169" y="1237458"/>
                  </a:lnTo>
                  <a:cubicBezTo>
                    <a:pt x="26043" y="1237458"/>
                    <a:pt x="0" y="1211414"/>
                    <a:pt x="0" y="1179288"/>
                  </a:cubicBezTo>
                  <a:lnTo>
                    <a:pt x="0" y="58169"/>
                  </a:lnTo>
                  <a:cubicBezTo>
                    <a:pt x="0" y="26043"/>
                    <a:pt x="26043" y="0"/>
                    <a:pt x="58169" y="0"/>
                  </a:cubicBezTo>
                  <a:close/>
                </a:path>
              </a:pathLst>
            </a:custGeom>
            <a:solidFill>
              <a:srgbClr val="FF951A"/>
            </a:solidFill>
          </p:spPr>
        </p:sp>
        <p:sp>
          <p:nvSpPr>
            <p:cNvPr id="4" name="TextBox 4"/>
            <p:cNvSpPr txBox="1"/>
            <p:nvPr/>
          </p:nvSpPr>
          <p:spPr>
            <a:xfrm>
              <a:off x="0" y="-38100"/>
              <a:ext cx="1356641" cy="12755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flipV="1">
            <a:off x="6289148" y="9258300"/>
            <a:ext cx="1028700" cy="1028700"/>
          </a:xfrm>
          <a:custGeom>
            <a:avLst/>
            <a:gdLst/>
            <a:ahLst/>
            <a:cxnLst/>
            <a:rect l="l" t="t" r="r" b="b"/>
            <a:pathLst>
              <a:path w="1028700" h="1028700">
                <a:moveTo>
                  <a:pt x="1028700" y="1028700"/>
                </a:moveTo>
                <a:lnTo>
                  <a:pt x="0" y="1028700"/>
                </a:lnTo>
                <a:lnTo>
                  <a:pt x="0" y="0"/>
                </a:lnTo>
                <a:lnTo>
                  <a:pt x="1028700" y="0"/>
                </a:lnTo>
                <a:lnTo>
                  <a:pt x="1028700" y="10287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42362"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Westminster INT</a:t>
            </a:r>
          </a:p>
        </p:txBody>
      </p:sp>
      <p:sp>
        <p:nvSpPr>
          <p:cNvPr id="7" name="TextBox 7"/>
          <p:cNvSpPr txBox="1"/>
          <p:nvPr/>
        </p:nvSpPr>
        <p:spPr>
          <a:xfrm>
            <a:off x="8164306" y="1317012"/>
            <a:ext cx="9094994" cy="5674487"/>
          </a:xfrm>
          <a:prstGeom prst="rect">
            <a:avLst/>
          </a:prstGeom>
        </p:spPr>
        <p:txBody>
          <a:bodyPr lIns="0" tIns="0" rIns="0" bIns="0" rtlCol="0" anchor="t">
            <a:spAutoFit/>
          </a:bodyPr>
          <a:lstStyle/>
          <a:p>
            <a:pPr>
              <a:lnSpc>
                <a:spcPts val="3783"/>
              </a:lnSpc>
            </a:pPr>
            <a:r>
              <a:rPr lang="en-US" sz="2199">
                <a:solidFill>
                  <a:srgbClr val="000000"/>
                </a:solidFill>
                <a:latin typeface="Montserrat 2 Bold"/>
              </a:rPr>
              <a:t>The Octopus Programme </a:t>
            </a:r>
            <a:r>
              <a:rPr lang="en-US" sz="2199">
                <a:solidFill>
                  <a:srgbClr val="000000"/>
                </a:solidFill>
                <a:latin typeface="Montserrat 2"/>
              </a:rPr>
              <a:t>seeks to develop a network of connector roles across Westminster to address wider social determinants of health, focused on a relational and trust based approach among roles and the wider health and community sector in the borough. Large events are held regular to collaborate and discuss solutions to issues in the borough. </a:t>
            </a:r>
          </a:p>
          <a:p>
            <a:pPr>
              <a:lnSpc>
                <a:spcPts val="3783"/>
              </a:lnSpc>
            </a:pPr>
            <a:endParaRPr lang="en-US" sz="2199">
              <a:solidFill>
                <a:srgbClr val="000000"/>
              </a:solidFill>
              <a:latin typeface="Montserrat 2"/>
            </a:endParaRPr>
          </a:p>
          <a:p>
            <a:pPr>
              <a:lnSpc>
                <a:spcPts val="3783"/>
              </a:lnSpc>
            </a:pPr>
            <a:r>
              <a:rPr lang="en-US" sz="2199">
                <a:solidFill>
                  <a:srgbClr val="000000"/>
                </a:solidFill>
                <a:latin typeface="Montserrat 2 Bold"/>
              </a:rPr>
              <a:t>The 0-5 years demonstrator work</a:t>
            </a:r>
            <a:r>
              <a:rPr lang="en-US" sz="2199">
                <a:solidFill>
                  <a:srgbClr val="000000"/>
                </a:solidFill>
                <a:latin typeface="Montserrat 2"/>
              </a:rPr>
              <a:t> is focused on a Integrated health and wellbeing offer, building on the Family Hubs offerings and adopting locally focused outreach. Collectively, we work to ensure that children are school ready by the age of 5, and have foundations for a happy, healthy and resilient life. </a:t>
            </a:r>
          </a:p>
        </p:txBody>
      </p:sp>
      <p:sp>
        <p:nvSpPr>
          <p:cNvPr id="8" name="TextBox 8"/>
          <p:cNvSpPr txBox="1"/>
          <p:nvPr/>
        </p:nvSpPr>
        <p:spPr>
          <a:xfrm>
            <a:off x="542362" y="1317012"/>
            <a:ext cx="6261136" cy="8055737"/>
          </a:xfrm>
          <a:prstGeom prst="rect">
            <a:avLst/>
          </a:prstGeom>
        </p:spPr>
        <p:txBody>
          <a:bodyPr lIns="0" tIns="0" rIns="0" bIns="0" rtlCol="0" anchor="t">
            <a:spAutoFit/>
          </a:bodyPr>
          <a:lstStyle/>
          <a:p>
            <a:pPr>
              <a:lnSpc>
                <a:spcPts val="3783"/>
              </a:lnSpc>
            </a:pPr>
            <a:r>
              <a:rPr lang="en-US" sz="2199">
                <a:solidFill>
                  <a:srgbClr val="000000"/>
                </a:solidFill>
                <a:latin typeface="Montserrat 2"/>
              </a:rPr>
              <a:t>Priorities - The Westminster INT is still to agree specific outcomes, but has a broad focus on; </a:t>
            </a:r>
          </a:p>
          <a:p>
            <a:pPr marL="474979" lvl="1" indent="-237490">
              <a:lnSpc>
                <a:spcPts val="3783"/>
              </a:lnSpc>
              <a:buFont typeface="Arial"/>
              <a:buChar char="•"/>
            </a:pPr>
            <a:r>
              <a:rPr lang="en-US" sz="2199">
                <a:solidFill>
                  <a:srgbClr val="000000"/>
                </a:solidFill>
                <a:latin typeface="Montserrat 2"/>
              </a:rPr>
              <a:t>Long Term Conditions </a:t>
            </a:r>
          </a:p>
          <a:p>
            <a:pPr marL="474979" lvl="1" indent="-237490">
              <a:lnSpc>
                <a:spcPts val="3783"/>
              </a:lnSpc>
              <a:buFont typeface="Arial"/>
              <a:buChar char="•"/>
            </a:pPr>
            <a:r>
              <a:rPr lang="en-US" sz="2199">
                <a:solidFill>
                  <a:srgbClr val="000000"/>
                </a:solidFill>
                <a:latin typeface="Montserrat 2"/>
              </a:rPr>
              <a:t>Access to services (HIU) </a:t>
            </a:r>
          </a:p>
          <a:p>
            <a:pPr marL="474979" lvl="1" indent="-237490">
              <a:lnSpc>
                <a:spcPts val="3783"/>
              </a:lnSpc>
              <a:buFont typeface="Arial"/>
              <a:buChar char="•"/>
            </a:pPr>
            <a:r>
              <a:rPr lang="en-US" sz="2199">
                <a:solidFill>
                  <a:srgbClr val="000000"/>
                </a:solidFill>
                <a:latin typeface="Montserrat 2"/>
              </a:rPr>
              <a:t>Octopus &amp; Just Listening </a:t>
            </a:r>
          </a:p>
          <a:p>
            <a:pPr marL="474979" lvl="1" indent="-237490">
              <a:lnSpc>
                <a:spcPts val="3783"/>
              </a:lnSpc>
              <a:buFont typeface="Arial"/>
              <a:buChar char="•"/>
            </a:pPr>
            <a:r>
              <a:rPr lang="en-US" sz="2199">
                <a:solidFill>
                  <a:srgbClr val="000000"/>
                </a:solidFill>
                <a:latin typeface="Montserrat 2"/>
              </a:rPr>
              <a:t>0-5 Years (Family Hubs) </a:t>
            </a:r>
          </a:p>
          <a:p>
            <a:pPr>
              <a:lnSpc>
                <a:spcPts val="3783"/>
              </a:lnSpc>
            </a:pPr>
            <a:endParaRPr lang="en-US" sz="2199">
              <a:solidFill>
                <a:srgbClr val="000000"/>
              </a:solidFill>
              <a:latin typeface="Montserrat 2"/>
            </a:endParaRPr>
          </a:p>
          <a:p>
            <a:pPr>
              <a:lnSpc>
                <a:spcPts val="3783"/>
              </a:lnSpc>
            </a:pPr>
            <a:r>
              <a:rPr lang="en-US" sz="2199">
                <a:solidFill>
                  <a:srgbClr val="000000"/>
                </a:solidFill>
                <a:latin typeface="Montserrat 2"/>
              </a:rPr>
              <a:t>Westminster INT is a continuation of the demonstrator group with many work streams (such as Octopus) continuing in the borough. The Westminster INT is chaired by Lalita Scott (Transformation Programme Director - Healthcare Central London (HCL) and supported by the VCS with Jackie (One Westminster) and  Liam (KCSC/One Westminster) </a:t>
            </a:r>
          </a:p>
        </p:txBody>
      </p:sp>
      <p:sp>
        <p:nvSpPr>
          <p:cNvPr id="9" name="TextBox 9"/>
          <p:cNvSpPr txBox="1"/>
          <p:nvPr/>
        </p:nvSpPr>
        <p:spPr>
          <a:xfrm>
            <a:off x="8164306" y="535089"/>
            <a:ext cx="6261136" cy="647065"/>
          </a:xfrm>
          <a:prstGeom prst="rect">
            <a:avLst/>
          </a:prstGeom>
        </p:spPr>
        <p:txBody>
          <a:bodyPr lIns="0" tIns="0" rIns="0" bIns="0" rtlCol="0" anchor="t">
            <a:spAutoFit/>
          </a:bodyPr>
          <a:lstStyle/>
          <a:p>
            <a:pPr>
              <a:lnSpc>
                <a:spcPts val="5060"/>
              </a:lnSpc>
            </a:pPr>
            <a:r>
              <a:rPr lang="en-US" sz="4400" spc="215">
                <a:solidFill>
                  <a:srgbClr val="000000"/>
                </a:solidFill>
                <a:latin typeface="Canva Sans"/>
              </a:rPr>
              <a:t>Highlights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B8ED195159E4C90594A3CA34FD09A" ma:contentTypeVersion="21" ma:contentTypeDescription="Create a new document." ma:contentTypeScope="" ma:versionID="ed582a208d7c2d00da6878127842de45">
  <xsd:schema xmlns:xsd="http://www.w3.org/2001/XMLSchema" xmlns:xs="http://www.w3.org/2001/XMLSchema" xmlns:p="http://schemas.microsoft.com/office/2006/metadata/properties" xmlns:ns2="3784ff38-aecb-485e-a038-f9141d6ef5c6" xmlns:ns3="951cb35c-1d86-4773-bcc5-e8ad83a913ca" targetNamespace="http://schemas.microsoft.com/office/2006/metadata/properties" ma:root="true" ma:fieldsID="d51ba40ffcb0677c3ea8c8abda619c38" ns2:_="" ns3:_="">
    <xsd:import namespace="3784ff38-aecb-485e-a038-f9141d6ef5c6"/>
    <xsd:import namespace="951cb35c-1d86-4773-bcc5-e8ad83a913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2:TaxCatchAll" minOccurs="0"/>
                <xsd:element ref="ns3:lcf76f155ced4ddcb4097134ff3c332f" minOccurs="0"/>
                <xsd:element ref="ns3:_Flow_SignoffStatu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4ff38-aecb-485e-a038-f9141d6ef5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528b4f-b4ce-4ee6-93be-6fa7cbb8625a}" ma:internalName="TaxCatchAll" ma:showField="CatchAllData" ma:web="3784ff38-aecb-485e-a038-f9141d6ef5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1cb35c-1d86-4773-bcc5-e8ad83a913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6461fd2-c938-4dbb-9ea6-22aeb95fad1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B5E1BC-BC40-4B2C-910B-1ACF7F825E46}"/>
</file>

<file path=customXml/itemProps2.xml><?xml version="1.0" encoding="utf-8"?>
<ds:datastoreItem xmlns:ds="http://schemas.openxmlformats.org/officeDocument/2006/customXml" ds:itemID="{F3BA82F9-FD61-4FA3-8EB5-451CA8A0CF98}"/>
</file>

<file path=docProps/app.xml><?xml version="1.0" encoding="utf-8"?>
<Properties xmlns="http://schemas.openxmlformats.org/officeDocument/2006/extended-properties" xmlns:vt="http://schemas.openxmlformats.org/officeDocument/2006/docPropsVTypes">
  <TotalTime>1</TotalTime>
  <Words>790</Words>
  <Application>Microsoft Office PowerPoint</Application>
  <PresentationFormat>Custom</PresentationFormat>
  <Paragraphs>90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IBM Plex Sans Bold</vt:lpstr>
      <vt:lpstr>Montserrat 2</vt:lpstr>
      <vt:lpstr>Arial</vt:lpstr>
      <vt:lpstr>Calibri</vt:lpstr>
      <vt:lpstr>Montserrat 1</vt:lpstr>
      <vt:lpstr>Canva Sans</vt:lpstr>
      <vt:lpstr>Canva Sans Bold</vt:lpstr>
      <vt:lpstr>Montserrat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 Presentation</dc:title>
  <dc:creator>Zina Serageldin</dc:creator>
  <cp:lastModifiedBy>Zina Serageldin</cp:lastModifiedBy>
  <cp:revision>2</cp:revision>
  <dcterms:created xsi:type="dcterms:W3CDTF">2006-08-16T00:00:00Z</dcterms:created>
  <dcterms:modified xsi:type="dcterms:W3CDTF">2024-03-15T17:33:28Z</dcterms:modified>
  <dc:identifier>DAF8kszRTEA</dc:identifier>
</cp:coreProperties>
</file>