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7" r:id="rId6"/>
    <p:sldId id="258" r:id="rId7"/>
    <p:sldId id="261" r:id="rId8"/>
    <p:sldId id="259" r:id="rId9"/>
    <p:sldId id="262" r:id="rId10"/>
    <p:sldId id="263" r:id="rId11"/>
    <p:sldId id="268" r:id="rId12"/>
    <p:sldId id="290" r:id="rId13"/>
    <p:sldId id="293" r:id="rId14"/>
    <p:sldId id="311" r:id="rId15"/>
    <p:sldId id="309" r:id="rId16"/>
    <p:sldId id="308" r:id="rId17"/>
    <p:sldId id="306" r:id="rId18"/>
    <p:sldId id="310" r:id="rId19"/>
    <p:sldId id="264" r:id="rId20"/>
    <p:sldId id="266" r:id="rId21"/>
    <p:sldId id="267"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C2103C-3D0C-3607-B31B-44FD236FC579}" v="6" dt="2020-10-13T14:56:57.882"/>
    <p1510:client id="{6A0DF160-C6F7-C74F-85E1-0EF5BE4A940B}" v="128" dt="2020-10-13T15:12:57.259"/>
    <p1510:client id="{53F0BC56-48C3-5AC6-7DE7-6C52656A5B50}" v="79" dt="2020-10-13T11:02:48.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176" autoAdjust="0"/>
  </p:normalViewPr>
  <p:slideViewPr>
    <p:cSldViewPr snapToGrid="0">
      <p:cViewPr varScale="1">
        <p:scale>
          <a:sx n="68" d="100"/>
          <a:sy n="68" d="100"/>
        </p:scale>
        <p:origin x="223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23E24-07D8-4CC5-A416-AC3989A5D3D1}" type="datetimeFigureOut">
              <a:rPr lang="en-GB" smtClean="0"/>
              <a:t>25/11/2020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72944-D00C-41CF-A773-FBEC2D258CF0}" type="slidenum">
              <a:rPr lang="en-GB" smtClean="0"/>
              <a:t>‹#›</a:t>
            </a:fld>
            <a:endParaRPr lang="en-GB"/>
          </a:p>
        </p:txBody>
      </p:sp>
    </p:spTree>
    <p:extLst>
      <p:ext uri="{BB962C8B-B14F-4D97-AF65-F5344CB8AC3E}">
        <p14:creationId xmlns:p14="http://schemas.microsoft.com/office/powerpoint/2010/main" val="138159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E72944-D00C-41CF-A773-FBEC2D258CF0}" type="slidenum">
              <a:rPr lang="en-GB" smtClean="0"/>
              <a:t>1</a:t>
            </a:fld>
            <a:endParaRPr lang="en-GB"/>
          </a:p>
        </p:txBody>
      </p:sp>
    </p:spTree>
    <p:extLst>
      <p:ext uri="{BB962C8B-B14F-4D97-AF65-F5344CB8AC3E}">
        <p14:creationId xmlns:p14="http://schemas.microsoft.com/office/powerpoint/2010/main" val="3967828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strategy outlines the continued</a:t>
            </a:r>
            <a:r>
              <a:rPr lang="en-GB" baseline="0" dirty="0"/>
              <a:t> commitment from the NHS to support the improving health and well being of communities, through building resilience within North Kensington.</a:t>
            </a:r>
          </a:p>
          <a:p>
            <a:endParaRPr lang="en-GB" baseline="0" dirty="0"/>
          </a:p>
          <a:p>
            <a:r>
              <a:rPr lang="en-GB" baseline="0" dirty="0"/>
              <a:t>Key feedback has been ‘we are a family’ so want to be treated as a family; help local community to build their own capacity so they can look after themselves; support as a whole community.</a:t>
            </a:r>
          </a:p>
          <a:p>
            <a:endParaRPr lang="en-GB" baseline="0" dirty="0"/>
          </a:p>
          <a:p>
            <a:r>
              <a:rPr lang="en-GB" baseline="0" dirty="0"/>
              <a:t> We know within North Kensington there are long standing health inequalities with poorer physical health and mental wellbeing i.e. diabetes; mental health; obesity; hypertension and depression. </a:t>
            </a:r>
          </a:p>
          <a:p>
            <a:endParaRPr lang="en-GB" baseline="0" dirty="0"/>
          </a:p>
          <a:p>
            <a:r>
              <a:rPr lang="en-GB" baseline="0" dirty="0"/>
              <a:t>Under the strategy there is a commitment for self-care in ensuring access to non-medical activities and services in the community. Programme of self care such as Maxilla Men’s Shed, Yoga, Health Coaching and Mind, Body and Breath training.  As out next steps we have set up this forum as part of the menu of services and commitment to respond to local need.</a:t>
            </a:r>
            <a:endParaRPr lang="en-GB" dirty="0"/>
          </a:p>
        </p:txBody>
      </p:sp>
      <p:sp>
        <p:nvSpPr>
          <p:cNvPr id="4" name="Slide Number Placeholder 3"/>
          <p:cNvSpPr>
            <a:spLocks noGrp="1"/>
          </p:cNvSpPr>
          <p:nvPr>
            <p:ph type="sldNum" sz="quarter" idx="10"/>
          </p:nvPr>
        </p:nvSpPr>
        <p:spPr/>
        <p:txBody>
          <a:bodyPr/>
          <a:lstStyle/>
          <a:p>
            <a:fld id="{1E59239E-7A3F-4189-96F1-BA326C3F261B}" type="slidenum">
              <a:rPr lang="en-GB" smtClean="0"/>
              <a:t>9</a:t>
            </a:fld>
            <a:endParaRPr lang="en-GB"/>
          </a:p>
        </p:txBody>
      </p:sp>
    </p:spTree>
    <p:extLst>
      <p:ext uri="{BB962C8B-B14F-4D97-AF65-F5344CB8AC3E}">
        <p14:creationId xmlns:p14="http://schemas.microsoft.com/office/powerpoint/2010/main" val="257545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Prescribing is nothing new and has been offered in different formats over many year.</a:t>
            </a:r>
          </a:p>
          <a:p>
            <a:endParaRPr lang="en-GB" dirty="0"/>
          </a:p>
          <a:p>
            <a:r>
              <a:rPr lang="en-GB" dirty="0"/>
              <a:t>Many things affect a persons health and well being, such as finance, social connections and environment.  Often I have patients telling me they are lonely, feeling isolated, stressed, having money worries or problems with housing issues.  These cannot be fixed by medicine alone, in London 20% of patients consult their GPs for social problems.  Often a patient needs a service which does not come in a bottle or a tube.</a:t>
            </a:r>
          </a:p>
          <a:p>
            <a:endParaRPr lang="en-GB" dirty="0"/>
          </a:p>
          <a:p>
            <a:r>
              <a:rPr lang="en-GB" dirty="0"/>
              <a:t>Basically social prescribing is to enable a patient to have more control over their healthcare and manage their needs in a way that suits them.</a:t>
            </a:r>
          </a:p>
          <a:p>
            <a:endParaRPr lang="en-GB" dirty="0"/>
          </a:p>
          <a:p>
            <a:r>
              <a:rPr lang="en-GB" dirty="0"/>
              <a:t>It often starts with a conversation with a link worker, support broker, community navigator and in the case of your local NHS here at West London CCG that could be your health and social care assistant, case manager or community living well or your local GP receptionist.  They listen and find out what the real issue is and connect you to services to your need.  That might be a community group, new activity, lunch club, local choir, reading group, legal advice, local gym, walking club and others.  This would very much depend on the individuals situation and what was on offer locally to them.</a:t>
            </a:r>
          </a:p>
          <a:p>
            <a:endParaRPr lang="en-GB" dirty="0"/>
          </a:p>
          <a:p>
            <a:r>
              <a:rPr lang="en-GB" dirty="0"/>
              <a:t>Studies clearly show that to get better and feel better does not come from medicine alone.  Evidence shows that working in this way it could lead to a 25% reduction in A&amp;E attendance and a 27% reduction in GP visits.</a:t>
            </a:r>
          </a:p>
          <a:p>
            <a:endParaRPr lang="en-GB" dirty="0"/>
          </a:p>
          <a:p>
            <a:r>
              <a:rPr lang="en-GB" dirty="0"/>
              <a:t>Traditionally healthcare has been provided by health professionals, such as doctors, nurses, and occupational therapists based in a range of NHS settings including primary care. People’s health and their ability to manage it are influenced by a wide range of factors beyond the scope of these professionals’ practice. Such factors include employment, housing, debt, social networks and culture which have been estimated to account for 57% to 85% of the determinants of health status</a:t>
            </a:r>
          </a:p>
        </p:txBody>
      </p:sp>
      <p:sp>
        <p:nvSpPr>
          <p:cNvPr id="4" name="Slide Number Placeholder 3"/>
          <p:cNvSpPr>
            <a:spLocks noGrp="1"/>
          </p:cNvSpPr>
          <p:nvPr>
            <p:ph type="sldNum" sz="quarter" idx="10"/>
          </p:nvPr>
        </p:nvSpPr>
        <p:spPr/>
        <p:txBody>
          <a:bodyPr/>
          <a:lstStyle/>
          <a:p>
            <a:fld id="{1E59239E-7A3F-4189-96F1-BA326C3F261B}" type="slidenum">
              <a:rPr lang="en-GB" smtClean="0"/>
              <a:t>10</a:t>
            </a:fld>
            <a:endParaRPr lang="en-GB"/>
          </a:p>
        </p:txBody>
      </p:sp>
    </p:spTree>
    <p:extLst>
      <p:ext uri="{BB962C8B-B14F-4D97-AF65-F5344CB8AC3E}">
        <p14:creationId xmlns:p14="http://schemas.microsoft.com/office/powerpoint/2010/main" val="355530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prescribing is one of the core elements of the My Care My Way MCMW service. The MCMW service being one of the central pillars of the Integrated Care Team. This service has been evolving as an integrated care system since 2014. WLCCG is recognised as one of a number of national “Pioneer” providers of “Whole Systems Integrated Care” WSIC.</a:t>
            </a:r>
          </a:p>
          <a:p>
            <a:r>
              <a:rPr lang="en-GB" dirty="0"/>
              <a:t> </a:t>
            </a:r>
          </a:p>
          <a:p>
            <a:r>
              <a:rPr lang="en-GB" dirty="0"/>
              <a:t>WLCCG has one of the most sophisticated and mature social prescribing systems in the UK.  There are more than 100 schemes currently running in the UK, and more than 25 of these are in London.</a:t>
            </a:r>
          </a:p>
          <a:p>
            <a:endParaRPr lang="en-GB" dirty="0"/>
          </a:p>
          <a:p>
            <a:r>
              <a:rPr lang="en-GB" dirty="0"/>
              <a:t>Key points for social prescribing in WLCCG</a:t>
            </a:r>
          </a:p>
          <a:p>
            <a:r>
              <a:rPr lang="en-GB" dirty="0"/>
              <a:t> </a:t>
            </a:r>
          </a:p>
          <a:p>
            <a:r>
              <a:rPr lang="en-GB" dirty="0"/>
              <a:t>It aims to address people’s needs in a holistic way </a:t>
            </a:r>
          </a:p>
          <a:p>
            <a:r>
              <a:rPr lang="en-GB" dirty="0"/>
              <a:t>It contributes positively to patients’ confidence, motivation and resilience (increasing “Patient Activation” captured in the PAM Score)</a:t>
            </a:r>
          </a:p>
          <a:p>
            <a:r>
              <a:rPr lang="en-GB" dirty="0"/>
              <a:t>There is evidence of a long-term reduction in use of GP and Hospital appointments</a:t>
            </a:r>
          </a:p>
          <a:p>
            <a:r>
              <a:rPr lang="en-GB" dirty="0" err="1"/>
              <a:t>Iraises</a:t>
            </a:r>
            <a:r>
              <a:rPr lang="en-GB" dirty="0"/>
              <a:t> awareness of the enormous range of activities and services provided by the “Third”/Voluntary sector (including: arts activities, social groups, learning activities, gardening, befriending, healthy eating, advice and a range of appropriate sports)</a:t>
            </a:r>
          </a:p>
          <a:p>
            <a:r>
              <a:rPr lang="en-GB" dirty="0"/>
              <a:t>Kensington and Chelsea Social Council (KCSC) manages the self-care menu of services.</a:t>
            </a:r>
          </a:p>
          <a:p>
            <a:r>
              <a:rPr lang="en-GB" dirty="0"/>
              <a:t>Programme of changing self -care activities to help people take more control over their health and wellbeing, build social contact, and help them access community, leisure and volunteering opportunities</a:t>
            </a:r>
            <a:br>
              <a:rPr lang="en-GB" dirty="0"/>
            </a:br>
            <a:r>
              <a:rPr lang="en-GB" dirty="0"/>
              <a:t>Accessed through CLW or by self-referral</a:t>
            </a:r>
            <a:br>
              <a:rPr lang="en-GB" dirty="0"/>
            </a:br>
            <a:r>
              <a:rPr lang="en-GB" dirty="0"/>
              <a:t>Clement James Wellbeing Programme – The Clement James Centre will continue their activities, groups and learning sessions however these will be delivered through phone calls, video and online sessions.</a:t>
            </a:r>
          </a:p>
          <a:p>
            <a:r>
              <a:rPr lang="en-GB" dirty="0"/>
              <a:t>Well Read – Play reading sessions will continue to be offered online through Zoom on Tuesdays and Fridays.</a:t>
            </a:r>
          </a:p>
          <a:p>
            <a:r>
              <a:rPr lang="en-GB" dirty="0"/>
              <a:t>Emotional 1:1 support in your language – The BME forum offers a support package service available in Arabic (Moroccan and Sudanese dialects), Bangla, Farsi, French, Somali and Spanish. This service will be offered over the phone.</a:t>
            </a:r>
          </a:p>
          <a:p>
            <a:r>
              <a:rPr lang="en-GB" dirty="0"/>
              <a:t>Massage Therapy – Mental Health Unwind sessions are being offered from Thursday 24 September 2020. These include four massage treatments and two online or phone guided meditation or rehabilitation classes.</a:t>
            </a:r>
          </a:p>
          <a:p>
            <a:r>
              <a:rPr lang="en-GB" dirty="0"/>
              <a:t>My Recipe, My Story – My Recipe, My Story is providing support to their current clients. You may register your interest in joining the service for when sessions are back up and running.</a:t>
            </a:r>
          </a:p>
          <a:p>
            <a:r>
              <a:rPr lang="en-GB" dirty="0"/>
              <a:t>Volunteering on Prescription – Volunteering on Prescription are accepting new referrals from people with mental health needs who are registered with a GP in Kensington and Chelsea, Queen’s Park or Paddington. They are offering online/phone Wellbeing workshops (for example Managing Anxiety and Worry, Relaxation Techniques, Healthy Eating and Cook and Chat workshops) where you can join in or just listen. They also have online/phone social coffee mornings and afternoons and quizzes. If you’re feeling isolated, we can match you with a face-to-face or telephone/online befriender volunteer.</a:t>
            </a:r>
            <a:br>
              <a:rPr lang="en-GB" dirty="0"/>
            </a:br>
            <a:br>
              <a:rPr lang="en-GB" dirty="0"/>
            </a:br>
            <a:r>
              <a:rPr lang="en-GB" dirty="0"/>
              <a:t>SPLW – who will be speaking</a:t>
            </a:r>
            <a:r>
              <a:rPr lang="en-GB" baseline="0" dirty="0"/>
              <a:t> shortly</a:t>
            </a:r>
            <a:endParaRPr lang="en-GB" dirty="0"/>
          </a:p>
          <a:p>
            <a:endParaRPr lang="en-GB" dirty="0"/>
          </a:p>
        </p:txBody>
      </p:sp>
      <p:sp>
        <p:nvSpPr>
          <p:cNvPr id="4" name="Slide Number Placeholder 3"/>
          <p:cNvSpPr>
            <a:spLocks noGrp="1"/>
          </p:cNvSpPr>
          <p:nvPr>
            <p:ph type="sldNum" sz="quarter" idx="10"/>
          </p:nvPr>
        </p:nvSpPr>
        <p:spPr/>
        <p:txBody>
          <a:bodyPr/>
          <a:lstStyle/>
          <a:p>
            <a:fld id="{1E59239E-7A3F-4189-96F1-BA326C3F261B}" type="slidenum">
              <a:rPr lang="en-GB" smtClean="0"/>
              <a:t>12</a:t>
            </a:fld>
            <a:endParaRPr lang="en-GB"/>
          </a:p>
        </p:txBody>
      </p:sp>
    </p:spTree>
    <p:extLst>
      <p:ext uri="{BB962C8B-B14F-4D97-AF65-F5344CB8AC3E}">
        <p14:creationId xmlns:p14="http://schemas.microsoft.com/office/powerpoint/2010/main" val="416000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question is a little harder to answer, because self-care is different for everyone. It’s about looking after yourself mentally and physically, and everyone has different needs.</a:t>
            </a:r>
          </a:p>
          <a:p>
            <a:endParaRPr lang="en-GB" dirty="0"/>
          </a:p>
          <a:p>
            <a:r>
              <a:rPr lang="en-GB" dirty="0"/>
              <a:t>Really, anything you do for yourself that makes yourself feel better or cared for can be considered self-care. This could be making sure to floss regularly, it could be taking time to yourself when you need it, it could be getting a new haircut.</a:t>
            </a:r>
          </a:p>
          <a:p>
            <a:endParaRPr lang="en-GB" dirty="0"/>
          </a:p>
          <a:p>
            <a:r>
              <a:rPr lang="en-GB" dirty="0"/>
              <a:t>The term self-care is also used in the medical community to refer to individuals taking charge of their own health. This includes everything from making healthy lifestyle choices to taking an active part in managing long-term conditions.</a:t>
            </a:r>
          </a:p>
          <a:p>
            <a:endParaRPr lang="en-GB" dirty="0"/>
          </a:p>
          <a:p>
            <a:r>
              <a:rPr lang="en-GB" dirty="0"/>
              <a:t>Self-care is an important part of living a healthy and happy lifestyle. Looking after yourself both mentally and physically is crucial to taking control of your health.</a:t>
            </a:r>
          </a:p>
          <a:p>
            <a:endParaRPr lang="en-GB" dirty="0"/>
          </a:p>
          <a:p>
            <a:r>
              <a:rPr lang="en-GB" dirty="0"/>
              <a:t>We lead increasingly busy lives and it can be easy to forget to put yourself first, especially if you have multiple responsibilities and other people to care for. But looking after yourself will make you feel better, and the better you feel, the better you will be in all areas of your life – from work to relationships.</a:t>
            </a:r>
          </a:p>
          <a:p>
            <a:endParaRPr lang="en-GB" dirty="0"/>
          </a:p>
          <a:p>
            <a:r>
              <a:rPr lang="en-GB" dirty="0"/>
              <a:t>Self-care doesn’t have to involve a huge time commitment and it doesn’t have to cost the earth. It could be taking a bath, relaxing with a good book, taking a walk outside or eating your favourite food. It’s about making a commitment to putting yourself first, even just for a while.</a:t>
            </a:r>
          </a:p>
        </p:txBody>
      </p:sp>
      <p:sp>
        <p:nvSpPr>
          <p:cNvPr id="4" name="Slide Number Placeholder 3"/>
          <p:cNvSpPr>
            <a:spLocks noGrp="1"/>
          </p:cNvSpPr>
          <p:nvPr>
            <p:ph type="sldNum" sz="quarter" idx="10"/>
          </p:nvPr>
        </p:nvSpPr>
        <p:spPr/>
        <p:txBody>
          <a:bodyPr/>
          <a:lstStyle/>
          <a:p>
            <a:fld id="{1E59239E-7A3F-4189-96F1-BA326C3F261B}" type="slidenum">
              <a:rPr lang="en-GB" smtClean="0"/>
              <a:t>13</a:t>
            </a:fld>
            <a:endParaRPr lang="en-GB"/>
          </a:p>
        </p:txBody>
      </p:sp>
    </p:spTree>
    <p:extLst>
      <p:ext uri="{BB962C8B-B14F-4D97-AF65-F5344CB8AC3E}">
        <p14:creationId xmlns:p14="http://schemas.microsoft.com/office/powerpoint/2010/main" val="138039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GB" b="1" dirty="0">
                <a:solidFill>
                  <a:schemeClr val="accent6">
                    <a:lumMod val="75000"/>
                  </a:schemeClr>
                </a:solidFill>
              </a:rPr>
              <a:t>Digital exclusion and access to health services</a:t>
            </a:r>
          </a:p>
          <a:p>
            <a:pPr marL="0" indent="0">
              <a:buNone/>
            </a:pPr>
            <a:r>
              <a:rPr lang="en-GB" b="0" dirty="0">
                <a:solidFill>
                  <a:schemeClr val="accent6">
                    <a:lumMod val="75000"/>
                  </a:schemeClr>
                </a:solidFill>
              </a:rPr>
              <a:t>Physical space and digital training for helping people access health services like GP appointments, apps, self-care services etc partnership encouraged </a:t>
            </a:r>
          </a:p>
          <a:p>
            <a:pPr marL="0" indent="0">
              <a:buNone/>
            </a:pPr>
            <a:r>
              <a:rPr lang="en-GB" b="0" dirty="0">
                <a:solidFill>
                  <a:schemeClr val="accent6">
                    <a:lumMod val="75000"/>
                  </a:schemeClr>
                </a:solidFill>
              </a:rPr>
              <a:t>15-30</a:t>
            </a:r>
          </a:p>
          <a:p>
            <a:pPr marL="514350" indent="-514350">
              <a:buAutoNum type="arabicPeriod"/>
            </a:pPr>
            <a:r>
              <a:rPr lang="en-GB" b="1" dirty="0">
                <a:solidFill>
                  <a:schemeClr val="accent6">
                    <a:lumMod val="75000"/>
                  </a:schemeClr>
                </a:solidFill>
              </a:rPr>
              <a:t>Nutrition &amp; cultural cooking </a:t>
            </a:r>
          </a:p>
          <a:p>
            <a:pPr marL="0" indent="0">
              <a:buNone/>
            </a:pPr>
            <a:r>
              <a:rPr lang="en-GB" b="0" dirty="0">
                <a:solidFill>
                  <a:schemeClr val="accent6">
                    <a:lumMod val="75000"/>
                  </a:schemeClr>
                </a:solidFill>
              </a:rPr>
              <a:t>Virtual cooking, distanced / mixture – adapting traditional/cultural recipes to be healthier – pilot 4-6 organisations £5,000</a:t>
            </a:r>
          </a:p>
          <a:p>
            <a:pPr marL="0" indent="0">
              <a:buNone/>
            </a:pPr>
            <a:endParaRPr lang="en-GB" b="1" dirty="0">
              <a:solidFill>
                <a:schemeClr val="accent6">
                  <a:lumMod val="75000"/>
                </a:schemeClr>
              </a:solidFill>
            </a:endParaRPr>
          </a:p>
          <a:p>
            <a:pPr marL="514350" indent="-514350">
              <a:buAutoNum type="arabicPeriod"/>
            </a:pPr>
            <a:r>
              <a:rPr lang="en-GB" b="1" dirty="0">
                <a:solidFill>
                  <a:schemeClr val="accent6">
                    <a:lumMod val="75000"/>
                  </a:schemeClr>
                </a:solidFill>
              </a:rPr>
              <a:t>ESOL for health </a:t>
            </a:r>
          </a:p>
          <a:p>
            <a:pPr marL="514350" indent="-514350">
              <a:buAutoNum type="arabicPeriod"/>
            </a:pPr>
            <a:r>
              <a:rPr lang="en-GB" b="1" dirty="0">
                <a:solidFill>
                  <a:schemeClr val="accent6">
                    <a:lumMod val="75000"/>
                  </a:schemeClr>
                </a:solidFill>
              </a:rPr>
              <a:t>Mental Health First Aid training 	</a:t>
            </a:r>
            <a:endParaRPr lang="en-GB" dirty="0"/>
          </a:p>
        </p:txBody>
      </p:sp>
      <p:sp>
        <p:nvSpPr>
          <p:cNvPr id="4" name="Slide Number Placeholder 3"/>
          <p:cNvSpPr>
            <a:spLocks noGrp="1"/>
          </p:cNvSpPr>
          <p:nvPr>
            <p:ph type="sldNum" sz="quarter" idx="5"/>
          </p:nvPr>
        </p:nvSpPr>
        <p:spPr/>
        <p:txBody>
          <a:bodyPr/>
          <a:lstStyle/>
          <a:p>
            <a:fld id="{DDE72944-D00C-41CF-A773-FBEC2D258CF0}" type="slidenum">
              <a:rPr lang="en-GB" smtClean="0"/>
              <a:t>18</a:t>
            </a:fld>
            <a:endParaRPr lang="en-GB"/>
          </a:p>
        </p:txBody>
      </p:sp>
    </p:spTree>
    <p:extLst>
      <p:ext uri="{BB962C8B-B14F-4D97-AF65-F5344CB8AC3E}">
        <p14:creationId xmlns:p14="http://schemas.microsoft.com/office/powerpoint/2010/main" val="186264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8DCF-E5D7-49B5-AFB2-9D234251C7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5D29FD-63E7-4071-9D01-E8398B100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7A03DB-9808-46FC-AA61-2032369799C8}"/>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5" name="Footer Placeholder 4">
            <a:extLst>
              <a:ext uri="{FF2B5EF4-FFF2-40B4-BE49-F238E27FC236}">
                <a16:creationId xmlns:a16="http://schemas.microsoft.com/office/drawing/2014/main" id="{C06C1BF9-6A17-4D0E-8B9A-E83FBB7BC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6F5F48-56F7-41E9-A5C9-AB6EF0BFEBBB}"/>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256059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8806-7A51-413E-8511-48677D764C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5E2CD8-CCB5-4F8B-9497-CC2CF4838D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5F4116-48CF-49B1-8177-314112534703}"/>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5" name="Footer Placeholder 4">
            <a:extLst>
              <a:ext uri="{FF2B5EF4-FFF2-40B4-BE49-F238E27FC236}">
                <a16:creationId xmlns:a16="http://schemas.microsoft.com/office/drawing/2014/main" id="{1677A071-E3C8-472A-83CE-EC70A28890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93DE9B-2EE1-40F3-9A68-BC43F4226408}"/>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239173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64F311-8E7E-42D0-A5F2-3BC9A0D28E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E3D9FA-FE20-41F0-B579-5CFCB67B6A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B9F004-6DF2-43E2-90D9-D00054C7D05A}"/>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5" name="Footer Placeholder 4">
            <a:extLst>
              <a:ext uri="{FF2B5EF4-FFF2-40B4-BE49-F238E27FC236}">
                <a16:creationId xmlns:a16="http://schemas.microsoft.com/office/drawing/2014/main" id="{8BD9D7D9-A244-49AF-BA16-235DC36730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F7B987-08E8-4EBC-8EF3-5509FA400CB5}"/>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70326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ternal presentation slide">
    <p:spTree>
      <p:nvGrpSpPr>
        <p:cNvPr id="1" name=""/>
        <p:cNvGrpSpPr/>
        <p:nvPr/>
      </p:nvGrpSpPr>
      <p:grpSpPr>
        <a:xfrm>
          <a:off x="0" y="0"/>
          <a:ext cx="0" cy="0"/>
          <a:chOff x="0" y="0"/>
          <a:chExt cx="0" cy="0"/>
        </a:xfrm>
      </p:grpSpPr>
      <p:cxnSp>
        <p:nvCxnSpPr>
          <p:cNvPr id="9" name="Straight Connector 8"/>
          <p:cNvCxnSpPr/>
          <p:nvPr userDrawn="1"/>
        </p:nvCxnSpPr>
        <p:spPr>
          <a:xfrm>
            <a:off x="0" y="6093296"/>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nchor="t">
            <a:normAutofit/>
          </a:bodyPr>
          <a:lstStyle>
            <a:lvl1pPr algn="l">
              <a:defRPr sz="2800" b="0">
                <a:solidFill>
                  <a:schemeClr val="tx2"/>
                </a:solidFill>
                <a:latin typeface="Arial" pitchFamily="34" charset="0"/>
                <a:cs typeface="Arial" pitchFamily="34" charset="0"/>
              </a:defRPr>
            </a:lvl1pPr>
          </a:lstStyle>
          <a:p>
            <a:r>
              <a:rPr lang="en-US"/>
              <a:t>Click to edit Master title style</a:t>
            </a:r>
            <a:endParaRPr lang="en-GB" dirty="0"/>
          </a:p>
        </p:txBody>
      </p:sp>
      <p:sp>
        <p:nvSpPr>
          <p:cNvPr id="16" name="Slide Number Placeholder 15"/>
          <p:cNvSpPr>
            <a:spLocks noGrp="1"/>
          </p:cNvSpPr>
          <p:nvPr>
            <p:ph type="sldNum" sz="quarter" idx="12"/>
          </p:nvPr>
        </p:nvSpPr>
        <p:spPr>
          <a:xfrm>
            <a:off x="3503712" y="6331138"/>
            <a:ext cx="2844800" cy="365125"/>
          </a:xfrm>
        </p:spPr>
        <p:txBody>
          <a:bodyPr/>
          <a:lstStyle/>
          <a:p>
            <a:fld id="{A35ED499-0348-4CEE-B142-08422DCEE97C}" type="slidenum">
              <a:rPr lang="en-GB" smtClean="0"/>
              <a:t>‹#›</a:t>
            </a:fld>
            <a:endParaRPr lang="en-GB" dirty="0"/>
          </a:p>
        </p:txBody>
      </p:sp>
      <p:sp>
        <p:nvSpPr>
          <p:cNvPr id="18" name="Text Placeholder 17"/>
          <p:cNvSpPr>
            <a:spLocks noGrp="1"/>
          </p:cNvSpPr>
          <p:nvPr>
            <p:ph type="body" sz="quarter" idx="13"/>
          </p:nvPr>
        </p:nvSpPr>
        <p:spPr>
          <a:xfrm>
            <a:off x="575733" y="1700213"/>
            <a:ext cx="10991851" cy="4392612"/>
          </a:xfrm>
        </p:spPr>
        <p:txBody>
          <a:bodyPr/>
          <a:lstStyle>
            <a:lvl1pPr marL="342900" indent="-342900">
              <a:buClr>
                <a:schemeClr val="tx2"/>
              </a:buClr>
              <a:buFont typeface="Arial" pitchFamily="34" charset="0"/>
              <a:buChar char="•"/>
              <a:defRPr sz="2400">
                <a:latin typeface="Arial" pitchFamily="34" charset="0"/>
                <a:cs typeface="Arial" pitchFamily="34" charset="0"/>
              </a:defRPr>
            </a:lvl1pPr>
            <a:lvl2pPr marL="971550" indent="-514350">
              <a:buClr>
                <a:schemeClr val="tx2"/>
              </a:buClr>
              <a:buFont typeface="Courier New" pitchFamily="49" charset="0"/>
              <a:buChar char="o"/>
              <a:defRPr sz="1400"/>
            </a:lvl2pPr>
            <a:lvl3pPr marL="1143000" indent="-228600">
              <a:buClr>
                <a:schemeClr val="tx2"/>
              </a:buClr>
              <a:buFont typeface="Wingdings" pitchFamily="2" charset="2"/>
              <a:buChar char="§"/>
              <a:defRPr sz="12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pic>
        <p:nvPicPr>
          <p:cNvPr id="2050" name="Picture 2" descr="\\nwlondon.local\NWL\Communications\14. Logos, images and photos\Logos\CCG Logos and templates\West London CCG\West London CCG Blue we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44405" y="6165304"/>
            <a:ext cx="2151659" cy="66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39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xternal reporting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096000" y="6364709"/>
            <a:ext cx="540544" cy="365125"/>
          </a:xfrm>
        </p:spPr>
        <p:txBody>
          <a:bodyPr/>
          <a:lstStyle/>
          <a:p>
            <a:fld id="{E83DCA9C-FA30-4648-A492-4585E3027D27}" type="slidenum">
              <a:rPr lang="en-GB" smtClean="0"/>
              <a:t>‹#›</a:t>
            </a:fld>
            <a:endParaRPr lang="en-GB" dirty="0"/>
          </a:p>
        </p:txBody>
      </p:sp>
      <p:cxnSp>
        <p:nvCxnSpPr>
          <p:cNvPr id="9" name="Straight Connector 8"/>
          <p:cNvCxnSpPr/>
          <p:nvPr userDrawn="1"/>
        </p:nvCxnSpPr>
        <p:spPr>
          <a:xfrm>
            <a:off x="0" y="6093296"/>
            <a:ext cx="12192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527382" y="1412776"/>
            <a:ext cx="11167997" cy="4608512"/>
          </a:xfrm>
        </p:spPr>
        <p:txBody>
          <a:bodyPr anchor="t" anchorCtr="0">
            <a:normAutofit/>
          </a:bodyPr>
          <a:lstStyle>
            <a:lvl1pPr algn="l">
              <a:defRPr sz="2800">
                <a:latin typeface="Arial" pitchFamily="34" charset="0"/>
                <a:cs typeface="Arial" pitchFamily="34" charset="0"/>
              </a:defRPr>
            </a:lvl1pPr>
          </a:lstStyle>
          <a:p>
            <a:r>
              <a:rPr lang="en-US"/>
              <a:t>Click to edit Master title style</a:t>
            </a:r>
            <a:endParaRPr lang="en-GB" dirty="0"/>
          </a:p>
        </p:txBody>
      </p:sp>
      <p:sp>
        <p:nvSpPr>
          <p:cNvPr id="13" name="Title 1"/>
          <p:cNvSpPr txBox="1">
            <a:spLocks/>
          </p:cNvSpPr>
          <p:nvPr userDrawn="1"/>
        </p:nvSpPr>
        <p:spPr>
          <a:xfrm>
            <a:off x="576624" y="331120"/>
            <a:ext cx="7727621" cy="10096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600" dirty="0">
              <a:latin typeface="Arial" pitchFamily="34" charset="0"/>
              <a:cs typeface="Arial" pitchFamily="34" charset="0"/>
            </a:endParaRPr>
          </a:p>
        </p:txBody>
      </p:sp>
      <p:sp>
        <p:nvSpPr>
          <p:cNvPr id="14" name="TextBox 13"/>
          <p:cNvSpPr txBox="1"/>
          <p:nvPr userDrawn="1"/>
        </p:nvSpPr>
        <p:spPr>
          <a:xfrm>
            <a:off x="576624" y="548681"/>
            <a:ext cx="7727621" cy="584775"/>
          </a:xfrm>
          <a:prstGeom prst="rect">
            <a:avLst/>
          </a:prstGeom>
          <a:noFill/>
        </p:spPr>
        <p:txBody>
          <a:bodyPr wrap="square" rtlCol="0">
            <a:spAutoFit/>
          </a:bodyPr>
          <a:lstStyle/>
          <a:p>
            <a:endParaRPr lang="en-GB" sz="3200" dirty="0">
              <a:latin typeface="Arial" pitchFamily="34" charset="0"/>
              <a:cs typeface="Arial"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438" y="6218604"/>
            <a:ext cx="1791455" cy="576064"/>
          </a:xfrm>
          <a:prstGeom prst="rect">
            <a:avLst/>
          </a:prstGeom>
        </p:spPr>
      </p:pic>
      <p:pic>
        <p:nvPicPr>
          <p:cNvPr id="10" name="Picture 3" descr="\\nwlondon.local\userdata\NWL_MyDocs\flysar\My Documents\My Pictures\s300_Grenfell_GOV_UK.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361" y="6165304"/>
            <a:ext cx="1258100" cy="6133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wlondon.local\NWL\Communications\14. Logos, images and photos\Logos\CCG Logos and templates\West London CCG\West London CCG Blue web.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744405" y="6165304"/>
            <a:ext cx="2151659" cy="66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14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55504-8750-4725-B44B-5EFF27B316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D83F64-57DB-4A1D-AF82-D5A2A1458C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791BBA-D2D9-430E-92E8-1AFD7BD56458}"/>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5" name="Footer Placeholder 4">
            <a:extLst>
              <a:ext uri="{FF2B5EF4-FFF2-40B4-BE49-F238E27FC236}">
                <a16:creationId xmlns:a16="http://schemas.microsoft.com/office/drawing/2014/main" id="{AB17C5A3-8069-4D76-9529-3D7DB82CB8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622343-E4D5-4FB8-A60D-EAF86A5EA10C}"/>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279979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C69D-E36E-4894-9A8E-F8805937A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4326AD-E394-47A4-9DB2-C1708AAE6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6F24EE-7306-4460-ACA5-6F404D1716D5}"/>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5" name="Footer Placeholder 4">
            <a:extLst>
              <a:ext uri="{FF2B5EF4-FFF2-40B4-BE49-F238E27FC236}">
                <a16:creationId xmlns:a16="http://schemas.microsoft.com/office/drawing/2014/main" id="{AE74BE2C-9174-4BFC-9FFD-99C78E8ED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F2A3E1-B6A6-4887-96DC-201F2EA70734}"/>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4046358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8E5E5-A567-4D42-9F8A-DDE5EE93B8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9EED96-966D-4663-97AE-A30975329C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7B6043-4479-4162-9E9F-2E8D5B4809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4C7968-7135-44F7-AFDB-AAAB8B693186}"/>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6" name="Footer Placeholder 5">
            <a:extLst>
              <a:ext uri="{FF2B5EF4-FFF2-40B4-BE49-F238E27FC236}">
                <a16:creationId xmlns:a16="http://schemas.microsoft.com/office/drawing/2014/main" id="{38915C07-FF7B-4A14-BEF8-1C93AADD1E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68746-E686-44A4-9337-AEBFBF7BAB7B}"/>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32557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0A29-0F7E-40AA-8DFE-4FAB7B7A67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93C54A-3436-4022-90E8-FE11ABC33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505AA5-1922-49EB-8D3F-5CA285FEE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34F0D5B-4D13-4D65-975F-91BED2E37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24BEC-5216-44F6-96A2-4235A5E863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59A3D1-0F25-492C-97D0-291963535749}"/>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8" name="Footer Placeholder 7">
            <a:extLst>
              <a:ext uri="{FF2B5EF4-FFF2-40B4-BE49-F238E27FC236}">
                <a16:creationId xmlns:a16="http://schemas.microsoft.com/office/drawing/2014/main" id="{3E66B477-B493-4A48-8BA9-4906ABE327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EC2768-CBAC-42B2-8948-B73EAF89FA42}"/>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88612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9FA3-C7E0-4F4B-B1FB-0DB0AEFD1B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CBB177-FD31-4D32-8902-352EC00145B0}"/>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4" name="Footer Placeholder 3">
            <a:extLst>
              <a:ext uri="{FF2B5EF4-FFF2-40B4-BE49-F238E27FC236}">
                <a16:creationId xmlns:a16="http://schemas.microsoft.com/office/drawing/2014/main" id="{339D05D2-1101-42FB-B266-6B4361E12D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3CCFA5C-3CE9-4D78-BA51-82D637078134}"/>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3588491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97FAD-E5A9-4930-A56C-3ADF8E6F1FC9}"/>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3" name="Footer Placeholder 2">
            <a:extLst>
              <a:ext uri="{FF2B5EF4-FFF2-40B4-BE49-F238E27FC236}">
                <a16:creationId xmlns:a16="http://schemas.microsoft.com/office/drawing/2014/main" id="{40208D07-F989-4478-83D3-970B51BD119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2147A8-501D-47C4-BF3D-788F424742F3}"/>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22095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5A8-A12B-49A4-B430-F006AFAFC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BF29D6-53AB-4A98-A28D-64FEDEDEAF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EEE34C-FBBC-451F-9D59-D6D3E6E012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CC89A-D5FB-4165-B406-7FD56EC7DEDF}"/>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6" name="Footer Placeholder 5">
            <a:extLst>
              <a:ext uri="{FF2B5EF4-FFF2-40B4-BE49-F238E27FC236}">
                <a16:creationId xmlns:a16="http://schemas.microsoft.com/office/drawing/2014/main" id="{010B9174-6CFC-4434-9348-BBCA4FF87F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390DB4-0D3E-4787-A291-A29D23387C0A}"/>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1723247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0483-FC67-4E50-BBD8-DCC8D4FE57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6156E1-E24A-4D91-9AA5-D76E84ED37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6E54A1-FD70-4FBC-9D62-D2544ABB7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3D3C-E274-4909-A513-18BAFA0F9B52}"/>
              </a:ext>
            </a:extLst>
          </p:cNvPr>
          <p:cNvSpPr>
            <a:spLocks noGrp="1"/>
          </p:cNvSpPr>
          <p:nvPr>
            <p:ph type="dt" sz="half" idx="10"/>
          </p:nvPr>
        </p:nvSpPr>
        <p:spPr/>
        <p:txBody>
          <a:bodyPr/>
          <a:lstStyle/>
          <a:p>
            <a:fld id="{FF5AF7AC-FE07-464F-B6ED-8A1C5BA563BA}" type="datetimeFigureOut">
              <a:rPr lang="en-GB" smtClean="0"/>
              <a:t>25/11/2020</a:t>
            </a:fld>
            <a:endParaRPr lang="en-GB"/>
          </a:p>
        </p:txBody>
      </p:sp>
      <p:sp>
        <p:nvSpPr>
          <p:cNvPr id="6" name="Footer Placeholder 5">
            <a:extLst>
              <a:ext uri="{FF2B5EF4-FFF2-40B4-BE49-F238E27FC236}">
                <a16:creationId xmlns:a16="http://schemas.microsoft.com/office/drawing/2014/main" id="{F0BE673F-5522-4528-97E5-4AEEF9ADC9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5F807D-EA2B-4043-98AD-AA2FA445F876}"/>
              </a:ext>
            </a:extLst>
          </p:cNvPr>
          <p:cNvSpPr>
            <a:spLocks noGrp="1"/>
          </p:cNvSpPr>
          <p:nvPr>
            <p:ph type="sldNum" sz="quarter" idx="12"/>
          </p:nvPr>
        </p:nvSpPr>
        <p:spPr/>
        <p:txBody>
          <a:bodyPr/>
          <a:lstStyle/>
          <a:p>
            <a:fld id="{9AC952DF-137D-4B2D-809E-58B43968441D}" type="slidenum">
              <a:rPr lang="en-GB" smtClean="0"/>
              <a:t>‹#›</a:t>
            </a:fld>
            <a:endParaRPr lang="en-GB"/>
          </a:p>
        </p:txBody>
      </p:sp>
    </p:spTree>
    <p:extLst>
      <p:ext uri="{BB962C8B-B14F-4D97-AF65-F5344CB8AC3E}">
        <p14:creationId xmlns:p14="http://schemas.microsoft.com/office/powerpoint/2010/main" val="121642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83461-DDF1-4B4E-B8CA-4ACB881F17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0BF8CB-4723-4F16-991A-B59DAFED0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BD3D45-510A-4404-BC5E-77E5557C7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AF7AC-FE07-464F-B6ED-8A1C5BA563BA}" type="datetimeFigureOut">
              <a:rPr lang="en-GB" smtClean="0"/>
              <a:t>25/11/2020</a:t>
            </a:fld>
            <a:endParaRPr lang="en-GB"/>
          </a:p>
        </p:txBody>
      </p:sp>
      <p:sp>
        <p:nvSpPr>
          <p:cNvPr id="5" name="Footer Placeholder 4">
            <a:extLst>
              <a:ext uri="{FF2B5EF4-FFF2-40B4-BE49-F238E27FC236}">
                <a16:creationId xmlns:a16="http://schemas.microsoft.com/office/drawing/2014/main" id="{DC0C08EE-4F06-4A14-BBA3-2035936B44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A659C0-3BE0-46B2-8454-B1159DADB7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952DF-137D-4B2D-809E-58B43968441D}" type="slidenum">
              <a:rPr lang="en-GB" smtClean="0"/>
              <a:t>‹#›</a:t>
            </a:fld>
            <a:endParaRPr lang="en-GB"/>
          </a:p>
        </p:txBody>
      </p:sp>
    </p:spTree>
    <p:extLst>
      <p:ext uri="{BB962C8B-B14F-4D97-AF65-F5344CB8AC3E}">
        <p14:creationId xmlns:p14="http://schemas.microsoft.com/office/powerpoint/2010/main" val="80359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healthylondon.org/our-work/personalised_care/social-prescribin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O9azfXNcqD8?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mailto:Grenfell.wellbeingservice@nhs.net" TargetMode="External"/><Relationship Id="rId2" Type="http://schemas.openxmlformats.org/officeDocument/2006/relationships/hyperlink" Target="http://www.111.nhs.uk/"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0B5B-77FB-4B3E-88FF-60598D884A67}"/>
              </a:ext>
            </a:extLst>
          </p:cNvPr>
          <p:cNvSpPr>
            <a:spLocks noGrp="1"/>
          </p:cNvSpPr>
          <p:nvPr>
            <p:ph type="ctrTitle"/>
          </p:nvPr>
        </p:nvSpPr>
        <p:spPr>
          <a:xfrm>
            <a:off x="1523891" y="1615272"/>
            <a:ext cx="9144000" cy="2387600"/>
          </a:xfrm>
        </p:spPr>
        <p:txBody>
          <a:bodyPr>
            <a:normAutofit/>
          </a:bodyPr>
          <a:lstStyle/>
          <a:p>
            <a:pPr fontAlgn="base"/>
            <a:r>
              <a:rPr lang="en-GB" sz="5400" dirty="0">
                <a:solidFill>
                  <a:srgbClr val="006600"/>
                </a:solidFill>
                <a:latin typeface="Franklin Gothic Heavy" panose="020B0903020102020204" pitchFamily="34" charset="0"/>
              </a:rPr>
              <a:t>North Kensington Health &amp; Wellbeing Network</a:t>
            </a:r>
            <a:endParaRPr lang="en-GB" sz="5400" dirty="0"/>
          </a:p>
        </p:txBody>
      </p:sp>
      <p:sp>
        <p:nvSpPr>
          <p:cNvPr id="3" name="Subtitle 2">
            <a:extLst>
              <a:ext uri="{FF2B5EF4-FFF2-40B4-BE49-F238E27FC236}">
                <a16:creationId xmlns:a16="http://schemas.microsoft.com/office/drawing/2014/main" id="{625A1324-C8AF-448F-B1A9-55588C6997CF}"/>
              </a:ext>
            </a:extLst>
          </p:cNvPr>
          <p:cNvSpPr>
            <a:spLocks noGrp="1"/>
          </p:cNvSpPr>
          <p:nvPr>
            <p:ph type="subTitle" idx="1"/>
          </p:nvPr>
        </p:nvSpPr>
        <p:spPr>
          <a:xfrm>
            <a:off x="1524000" y="4474633"/>
            <a:ext cx="9144000" cy="1655762"/>
          </a:xfrm>
        </p:spPr>
        <p:txBody>
          <a:bodyPr/>
          <a:lstStyle/>
          <a:p>
            <a:r>
              <a:rPr lang="en-GB" b="1" dirty="0"/>
              <a:t>14 October 2020, 10.00am – 11.30am</a:t>
            </a:r>
            <a:endParaRPr lang="en-GB" dirty="0"/>
          </a:p>
        </p:txBody>
      </p:sp>
      <p:pic>
        <p:nvPicPr>
          <p:cNvPr id="7" name="Picture 6">
            <a:extLst>
              <a:ext uri="{FF2B5EF4-FFF2-40B4-BE49-F238E27FC236}">
                <a16:creationId xmlns:a16="http://schemas.microsoft.com/office/drawing/2014/main" id="{3F228E0F-86F6-4F88-A727-4A28442DD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3368" y="109546"/>
            <a:ext cx="3511296" cy="918972"/>
          </a:xfrm>
          <a:prstGeom prst="rect">
            <a:avLst/>
          </a:prstGeom>
        </p:spPr>
      </p:pic>
      <p:pic>
        <p:nvPicPr>
          <p:cNvPr id="1025" name="Picture 1" descr="K&amp;CSC Logo">
            <a:extLst>
              <a:ext uri="{FF2B5EF4-FFF2-40B4-BE49-F238E27FC236}">
                <a16:creationId xmlns:a16="http://schemas.microsoft.com/office/drawing/2014/main" id="{93F97F7D-6C5B-4B3E-9257-288DD2644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00275"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355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10</a:t>
            </a:fld>
            <a:endParaRPr lang="en-GB" dirty="0"/>
          </a:p>
        </p:txBody>
      </p:sp>
      <p:sp>
        <p:nvSpPr>
          <p:cNvPr id="6" name="Title 1"/>
          <p:cNvSpPr txBox="1">
            <a:spLocks/>
          </p:cNvSpPr>
          <p:nvPr/>
        </p:nvSpPr>
        <p:spPr>
          <a:xfrm>
            <a:off x="2717615" y="1268760"/>
            <a:ext cx="6815992"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en-GB" dirty="0">
              <a:solidFill>
                <a:srgbClr val="0070C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2726" y="3974701"/>
            <a:ext cx="1765723" cy="1338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824" y="3982809"/>
            <a:ext cx="1231746" cy="147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0545" y="3982809"/>
            <a:ext cx="1180661" cy="141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654" y="908720"/>
            <a:ext cx="7748539" cy="509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969454" y="692696"/>
            <a:ext cx="8424936" cy="369332"/>
          </a:xfrm>
          <a:prstGeom prst="rect">
            <a:avLst/>
          </a:prstGeom>
          <a:noFill/>
        </p:spPr>
        <p:txBody>
          <a:bodyPr wrap="square" rtlCol="0">
            <a:spAutoFit/>
          </a:bodyPr>
          <a:lstStyle/>
          <a:p>
            <a:pPr algn="ctr"/>
            <a:r>
              <a:rPr lang="en-GB" u="sng" dirty="0">
                <a:hlinkClick r:id="rId7"/>
              </a:rPr>
              <a:t>https://www.healthylondon.org/our-work/personalised_care/social-prescribing/</a:t>
            </a:r>
            <a:endParaRPr lang="en-GB" dirty="0"/>
          </a:p>
        </p:txBody>
      </p:sp>
      <p:sp>
        <p:nvSpPr>
          <p:cNvPr id="3" name="Rectangle 2"/>
          <p:cNvSpPr/>
          <p:nvPr/>
        </p:nvSpPr>
        <p:spPr>
          <a:xfrm>
            <a:off x="1631504" y="46364"/>
            <a:ext cx="8762886" cy="861774"/>
          </a:xfrm>
          <a:prstGeom prst="rect">
            <a:avLst/>
          </a:prstGeom>
        </p:spPr>
        <p:txBody>
          <a:bodyPr wrap="square">
            <a:spAutoFit/>
          </a:bodyPr>
          <a:lstStyle/>
          <a:p>
            <a:pPr algn="ctr"/>
            <a:r>
              <a:rPr lang="en-GB" sz="3200" b="1" dirty="0">
                <a:solidFill>
                  <a:srgbClr val="009E49"/>
                </a:solidFill>
              </a:rPr>
              <a:t>What is Social prescribing</a:t>
            </a:r>
            <a:br>
              <a:rPr lang="en-GB" dirty="0"/>
            </a:br>
            <a:endParaRPr lang="en-GB" dirty="0"/>
          </a:p>
        </p:txBody>
      </p:sp>
    </p:spTree>
    <p:extLst>
      <p:ext uri="{BB962C8B-B14F-4D97-AF65-F5344CB8AC3E}">
        <p14:creationId xmlns:p14="http://schemas.microsoft.com/office/powerpoint/2010/main" val="304159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at is social prescribing?">
            <a:hlinkClick r:id="" action="ppaction://media"/>
            <a:extLst>
              <a:ext uri="{FF2B5EF4-FFF2-40B4-BE49-F238E27FC236}">
                <a16:creationId xmlns:a16="http://schemas.microsoft.com/office/drawing/2014/main" id="{93FA4789-EB34-4D82-B9BD-AD4F9340C815}"/>
              </a:ext>
            </a:extLst>
          </p:cNvPr>
          <p:cNvPicPr>
            <a:picLocks noRot="1" noChangeAspect="1"/>
          </p:cNvPicPr>
          <p:nvPr>
            <a:videoFile r:link="rId1"/>
          </p:nvPr>
        </p:nvPicPr>
        <p:blipFill>
          <a:blip r:embed="rId3"/>
          <a:stretch>
            <a:fillRect/>
          </a:stretch>
        </p:blipFill>
        <p:spPr>
          <a:xfrm>
            <a:off x="695325" y="0"/>
            <a:ext cx="10801350" cy="6075759"/>
          </a:xfrm>
          <a:prstGeom prst="rect">
            <a:avLst/>
          </a:prstGeom>
        </p:spPr>
      </p:pic>
    </p:spTree>
    <p:extLst>
      <p:ext uri="{BB962C8B-B14F-4D97-AF65-F5344CB8AC3E}">
        <p14:creationId xmlns:p14="http://schemas.microsoft.com/office/powerpoint/2010/main" val="230093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12</a:t>
            </a:fld>
            <a:endParaRPr lang="en-GB" dirty="0"/>
          </a:p>
        </p:txBody>
      </p:sp>
      <p:sp>
        <p:nvSpPr>
          <p:cNvPr id="3" name="Title 2"/>
          <p:cNvSpPr>
            <a:spLocks noGrp="1"/>
          </p:cNvSpPr>
          <p:nvPr>
            <p:ph type="ctrTitle"/>
          </p:nvPr>
        </p:nvSpPr>
        <p:spPr>
          <a:xfrm>
            <a:off x="1919536" y="332656"/>
            <a:ext cx="8375998" cy="2952328"/>
          </a:xfrm>
        </p:spPr>
        <p:txBody>
          <a:bodyPr>
            <a:normAutofit/>
          </a:bodyPr>
          <a:lstStyle/>
          <a:p>
            <a:pPr algn="ctr"/>
            <a:r>
              <a:rPr lang="en-GB" b="1" dirty="0">
                <a:solidFill>
                  <a:srgbClr val="009E49"/>
                </a:solidFill>
              </a:rPr>
              <a:t>Social Prescribing in West London CCG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274" y="3273106"/>
            <a:ext cx="16795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717032"/>
            <a:ext cx="4040560" cy="2029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1984" y="2254250"/>
            <a:ext cx="4076914" cy="162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28" y="1274098"/>
            <a:ext cx="3832630" cy="179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4072" y="908721"/>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63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13</a:t>
            </a:fld>
            <a:endParaRPr lang="en-GB" dirty="0"/>
          </a:p>
        </p:txBody>
      </p:sp>
      <p:sp>
        <p:nvSpPr>
          <p:cNvPr id="13" name="Title 2"/>
          <p:cNvSpPr>
            <a:spLocks noGrp="1"/>
          </p:cNvSpPr>
          <p:nvPr>
            <p:ph type="ctrTitle"/>
          </p:nvPr>
        </p:nvSpPr>
        <p:spPr>
          <a:xfrm>
            <a:off x="1919536" y="476672"/>
            <a:ext cx="8375998" cy="792088"/>
          </a:xfrm>
        </p:spPr>
        <p:txBody>
          <a:bodyPr>
            <a:noAutofit/>
          </a:bodyPr>
          <a:lstStyle/>
          <a:p>
            <a:pPr algn="ctr"/>
            <a:r>
              <a:rPr lang="en-GB" sz="3200" b="1" dirty="0">
                <a:solidFill>
                  <a:srgbClr val="009E49"/>
                </a:solidFill>
              </a:rPr>
              <a:t>What is Self Care?</a:t>
            </a:r>
          </a:p>
        </p:txBody>
      </p:sp>
      <p:sp>
        <p:nvSpPr>
          <p:cNvPr id="6" name="Title 1"/>
          <p:cNvSpPr txBox="1">
            <a:spLocks/>
          </p:cNvSpPr>
          <p:nvPr/>
        </p:nvSpPr>
        <p:spPr>
          <a:xfrm>
            <a:off x="1876226" y="1196752"/>
            <a:ext cx="8461544" cy="4752528"/>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2400" dirty="0">
                <a:solidFill>
                  <a:srgbClr val="002060"/>
                </a:solidFill>
              </a:rPr>
              <a:t>Self-care is just what it sounds like: taking care of yourself:</a:t>
            </a:r>
          </a:p>
          <a:p>
            <a:endParaRPr lang="en-GB" sz="2400" dirty="0">
              <a:solidFill>
                <a:srgbClr val="002060"/>
              </a:solidFill>
            </a:endParaRPr>
          </a:p>
          <a:p>
            <a:endParaRPr lang="en-GB" sz="2400" dirty="0">
              <a:solidFill>
                <a:srgbClr val="002060"/>
              </a:solidFill>
            </a:endParaRPr>
          </a:p>
          <a:p>
            <a:r>
              <a:rPr lang="en-GB" sz="2400" b="1" i="1" dirty="0">
                <a:solidFill>
                  <a:srgbClr val="002060"/>
                </a:solidFill>
              </a:rPr>
              <a:t>“Self-care is the practice of consciously doing things that preserve or improve your mental or physical health”</a:t>
            </a:r>
          </a:p>
        </p:txBody>
      </p:sp>
      <p:pic>
        <p:nvPicPr>
          <p:cNvPr id="2050" name="Picture 2" descr="Placehol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397" y="3160547"/>
            <a:ext cx="2088232" cy="15661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6226" y="4033214"/>
            <a:ext cx="4320480" cy="523220"/>
          </a:xfrm>
          <a:prstGeom prst="rect">
            <a:avLst/>
          </a:prstGeom>
          <a:noFill/>
        </p:spPr>
        <p:txBody>
          <a:bodyPr wrap="square" rtlCol="0">
            <a:spAutoFit/>
          </a:bodyPr>
          <a:lstStyle/>
          <a:p>
            <a:r>
              <a:rPr lang="en-GB" sz="2800" b="1" dirty="0">
                <a:solidFill>
                  <a:srgbClr val="002060"/>
                </a:solidFill>
              </a:rPr>
              <a:t>Examples of self care?</a:t>
            </a:r>
          </a:p>
        </p:txBody>
      </p:sp>
      <p:sp>
        <p:nvSpPr>
          <p:cNvPr id="14" name="TextBox 13"/>
          <p:cNvSpPr txBox="1"/>
          <p:nvPr/>
        </p:nvSpPr>
        <p:spPr>
          <a:xfrm>
            <a:off x="1908770" y="4924808"/>
            <a:ext cx="4320480" cy="523220"/>
          </a:xfrm>
          <a:prstGeom prst="rect">
            <a:avLst/>
          </a:prstGeom>
          <a:noFill/>
        </p:spPr>
        <p:txBody>
          <a:bodyPr wrap="square" rtlCol="0">
            <a:spAutoFit/>
          </a:bodyPr>
          <a:lstStyle/>
          <a:p>
            <a:r>
              <a:rPr lang="en-GB" sz="2800" b="1" dirty="0">
                <a:solidFill>
                  <a:srgbClr val="002060"/>
                </a:solidFill>
              </a:rPr>
              <a:t>Why is it important?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8208" y="3943634"/>
            <a:ext cx="2553072" cy="191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163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14</a:t>
            </a:fld>
            <a:endParaRPr lang="en-GB" dirty="0"/>
          </a:p>
        </p:txBody>
      </p:sp>
      <p:sp>
        <p:nvSpPr>
          <p:cNvPr id="3" name="Title 2"/>
          <p:cNvSpPr>
            <a:spLocks noGrp="1"/>
          </p:cNvSpPr>
          <p:nvPr>
            <p:ph type="ctrTitle"/>
          </p:nvPr>
        </p:nvSpPr>
        <p:spPr>
          <a:xfrm>
            <a:off x="1919536" y="332656"/>
            <a:ext cx="8375998" cy="2952328"/>
          </a:xfrm>
        </p:spPr>
        <p:txBody>
          <a:bodyPr>
            <a:normAutofit/>
          </a:bodyPr>
          <a:lstStyle/>
          <a:p>
            <a:pPr algn="ctr"/>
            <a:r>
              <a:rPr lang="en-GB" b="1" dirty="0">
                <a:solidFill>
                  <a:srgbClr val="009E49"/>
                </a:solidFill>
              </a:rPr>
              <a:t>Health services available in North Kensington</a:t>
            </a:r>
          </a:p>
        </p:txBody>
      </p:sp>
      <p:sp>
        <p:nvSpPr>
          <p:cNvPr id="4" name="TextBox 3"/>
          <p:cNvSpPr txBox="1"/>
          <p:nvPr/>
        </p:nvSpPr>
        <p:spPr>
          <a:xfrm>
            <a:off x="1847528" y="1124745"/>
            <a:ext cx="8640960" cy="5139869"/>
          </a:xfrm>
          <a:prstGeom prst="rect">
            <a:avLst/>
          </a:prstGeom>
          <a:noFill/>
        </p:spPr>
        <p:txBody>
          <a:bodyPr wrap="square" rtlCol="0">
            <a:spAutoFit/>
          </a:bodyPr>
          <a:lstStyle/>
          <a:p>
            <a:pPr marL="285750" indent="-285750">
              <a:buFont typeface="Arial" panose="020B0604020202020204" pitchFamily="34" charset="0"/>
              <a:buChar char="•"/>
            </a:pPr>
            <a:r>
              <a:rPr lang="en-GB" b="1" u="sng" dirty="0">
                <a:solidFill>
                  <a:srgbClr val="009E49"/>
                </a:solidFill>
              </a:rPr>
              <a:t>Your GP </a:t>
            </a:r>
            <a:r>
              <a:rPr lang="en-GB" dirty="0"/>
              <a:t>- call to make an appointment, all patients will receive a telephone call back in the first instance but will be called into the practice if needed. </a:t>
            </a:r>
            <a:br>
              <a:rPr lang="en-GB" dirty="0"/>
            </a:br>
            <a:br>
              <a:rPr lang="en-GB" dirty="0"/>
            </a:br>
            <a:r>
              <a:rPr lang="en-GB" dirty="0"/>
              <a:t>You can also book an extended appointment and an Enhanced Health Check through your GP. There is an interpretation service too – called Silent Sounds.</a:t>
            </a:r>
          </a:p>
          <a:p>
            <a:endParaRPr lang="en-GB" dirty="0"/>
          </a:p>
          <a:p>
            <a:pPr marL="285750" indent="-285750">
              <a:buFont typeface="Arial" panose="020B0604020202020204" pitchFamily="34" charset="0"/>
              <a:buChar char="•"/>
            </a:pPr>
            <a:r>
              <a:rPr lang="en-GB" b="1" u="sng" dirty="0">
                <a:solidFill>
                  <a:srgbClr val="009E49"/>
                </a:solidFill>
              </a:rPr>
              <a:t>NHS 111 </a:t>
            </a:r>
            <a:r>
              <a:rPr lang="en-GB" dirty="0"/>
              <a:t>– call 111 or visit </a:t>
            </a:r>
            <a:r>
              <a:rPr lang="en-GB" u="sng" dirty="0">
                <a:hlinkClick r:id="rId2"/>
              </a:rPr>
              <a:t>www.111.nhs.uk</a:t>
            </a:r>
            <a:r>
              <a:rPr lang="en-GB" u="sng" dirty="0"/>
              <a:t> </a:t>
            </a:r>
            <a:r>
              <a:rPr lang="en-GB" dirty="0"/>
              <a:t>for health advice and to speak to a health professional and find local services.</a:t>
            </a:r>
          </a:p>
          <a:p>
            <a:endParaRPr lang="en-GB" dirty="0"/>
          </a:p>
          <a:p>
            <a:pPr marL="285750" indent="-285750">
              <a:buFont typeface="Arial" panose="020B0604020202020204" pitchFamily="34" charset="0"/>
              <a:buChar char="•"/>
            </a:pPr>
            <a:r>
              <a:rPr lang="en-GB" b="1" u="sng" dirty="0">
                <a:solidFill>
                  <a:srgbClr val="009E49"/>
                </a:solidFill>
              </a:rPr>
              <a:t>In an emergency </a:t>
            </a:r>
            <a:r>
              <a:rPr lang="en-GB" dirty="0"/>
              <a:t>- call 999 </a:t>
            </a:r>
          </a:p>
          <a:p>
            <a:endParaRPr lang="en-GB" dirty="0"/>
          </a:p>
          <a:p>
            <a:pPr marL="285750" indent="-285750">
              <a:buFont typeface="Arial" panose="020B0604020202020204" pitchFamily="34" charset="0"/>
              <a:buChar char="•"/>
            </a:pPr>
            <a:r>
              <a:rPr lang="en-GB" b="1" u="sng" dirty="0">
                <a:solidFill>
                  <a:srgbClr val="009E49"/>
                </a:solidFill>
              </a:rPr>
              <a:t>Mental health</a:t>
            </a:r>
          </a:p>
          <a:p>
            <a:pPr marL="285750" indent="-285750">
              <a:buFont typeface="Arial" panose="020B0604020202020204" pitchFamily="34" charset="0"/>
              <a:buChar char="•"/>
            </a:pPr>
            <a:endParaRPr lang="en-GB" b="1" u="sng" dirty="0">
              <a:solidFill>
                <a:srgbClr val="009E49"/>
              </a:solidFill>
            </a:endParaRPr>
          </a:p>
          <a:p>
            <a:pPr marL="742950" lvl="1" indent="-285750">
              <a:buFont typeface="Arial" panose="020B0604020202020204" pitchFamily="34" charset="0"/>
              <a:buChar char="•"/>
            </a:pPr>
            <a:r>
              <a:rPr lang="en-GB" dirty="0"/>
              <a:t>Grenfell Health and Wellbeing Service – call on 020 8637 6279 or e-mail </a:t>
            </a:r>
            <a:r>
              <a:rPr lang="en-GB" u="sng" dirty="0">
                <a:hlinkClick r:id="rId3"/>
              </a:rPr>
              <a:t>Grenfell.wellbeingservice@nhs.net</a:t>
            </a:r>
            <a:r>
              <a:rPr lang="en-GB" dirty="0"/>
              <a:t>.</a:t>
            </a:r>
          </a:p>
          <a:p>
            <a:pPr marL="742950" lvl="1" indent="-285750">
              <a:buFont typeface="Arial" panose="020B0604020202020204" pitchFamily="34" charset="0"/>
              <a:buChar char="•"/>
            </a:pPr>
            <a:r>
              <a:rPr lang="en-GB" dirty="0"/>
              <a:t>CNWL single point of access 0800 0234 650</a:t>
            </a:r>
          </a:p>
          <a:p>
            <a:pPr marL="742950" lvl="1" indent="-285750">
              <a:buFont typeface="Arial" panose="020B0604020202020204" pitchFamily="34" charset="0"/>
              <a:buChar char="•"/>
            </a:pPr>
            <a:r>
              <a:rPr lang="en-GB" dirty="0"/>
              <a:t>Samaritans 116 123</a:t>
            </a:r>
          </a:p>
          <a:p>
            <a:pPr lvl="1"/>
            <a:endParaRPr lang="en-GB" sz="2200" dirty="0"/>
          </a:p>
        </p:txBody>
      </p:sp>
    </p:spTree>
    <p:extLst>
      <p:ext uri="{BB962C8B-B14F-4D97-AF65-F5344CB8AC3E}">
        <p14:creationId xmlns:p14="http://schemas.microsoft.com/office/powerpoint/2010/main" val="70314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15</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728" y="747589"/>
            <a:ext cx="482453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18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a:xfrm>
            <a:off x="838200" y="493713"/>
            <a:ext cx="10515600" cy="5873750"/>
          </a:xfrm>
        </p:spPr>
        <p:txBody>
          <a:bodyPr/>
          <a:lstStyle/>
          <a:p>
            <a:pPr algn="ctr" fontAlgn="base"/>
            <a:r>
              <a:rPr lang="en-GB" dirty="0">
                <a:solidFill>
                  <a:srgbClr val="006600"/>
                </a:solidFill>
                <a:latin typeface="Franklin Gothic Heavy"/>
              </a:rPr>
              <a:t>The North Kensington Self-Care Programme</a:t>
            </a:r>
            <a:endParaRPr lang="en-GB" dirty="0">
              <a:latin typeface="Franklin Gothic Heavy"/>
            </a:endParaRPr>
          </a:p>
        </p:txBody>
      </p:sp>
      <p:pic>
        <p:nvPicPr>
          <p:cNvPr id="4" name="Picture 3" descr="Text&#10;&#10;Description automatically generated">
            <a:extLst>
              <a:ext uri="{FF2B5EF4-FFF2-40B4-BE49-F238E27FC236}">
                <a16:creationId xmlns:a16="http://schemas.microsoft.com/office/drawing/2014/main" id="{D6BF56F4-F566-4C63-827C-0D25573A6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6" name="Picture 5" descr="K&amp;CSC Logo">
            <a:extLst>
              <a:ext uri="{FF2B5EF4-FFF2-40B4-BE49-F238E27FC236}">
                <a16:creationId xmlns:a16="http://schemas.microsoft.com/office/drawing/2014/main" id="{5CC8B999-10F4-4735-ADD5-C54885020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2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B9C3-9D9A-4BE8-9D92-7533ABB0292D}"/>
              </a:ext>
            </a:extLst>
          </p:cNvPr>
          <p:cNvSpPr>
            <a:spLocks noGrp="1"/>
          </p:cNvSpPr>
          <p:nvPr>
            <p:ph type="title"/>
          </p:nvPr>
        </p:nvSpPr>
        <p:spPr/>
        <p:txBody>
          <a:bodyPr/>
          <a:lstStyle/>
          <a:p>
            <a:r>
              <a:rPr lang="en-GB" dirty="0">
                <a:solidFill>
                  <a:srgbClr val="006600"/>
                </a:solidFill>
                <a:latin typeface="Franklin Gothic Heavy" panose="020B0903020102020204" pitchFamily="34" charset="0"/>
              </a:rPr>
              <a:t>AIMS</a:t>
            </a:r>
            <a:endParaRPr lang="en-GB" dirty="0"/>
          </a:p>
        </p:txBody>
      </p:sp>
      <p:sp>
        <p:nvSpPr>
          <p:cNvPr id="3" name="Content Placeholder 2">
            <a:extLst>
              <a:ext uri="{FF2B5EF4-FFF2-40B4-BE49-F238E27FC236}">
                <a16:creationId xmlns:a16="http://schemas.microsoft.com/office/drawing/2014/main" id="{A0D92DC3-DEE0-4147-B3EE-E8E20154AD05}"/>
              </a:ext>
            </a:extLst>
          </p:cNvPr>
          <p:cNvSpPr>
            <a:spLocks noGrp="1"/>
          </p:cNvSpPr>
          <p:nvPr>
            <p:ph idx="1"/>
          </p:nvPr>
        </p:nvSpPr>
        <p:spPr>
          <a:xfrm>
            <a:off x="838200" y="1825625"/>
            <a:ext cx="10515600" cy="4404254"/>
          </a:xfrm>
        </p:spPr>
        <p:txBody>
          <a:bodyPr vert="horz" lIns="91440" tIns="45720" rIns="91440" bIns="45720" rtlCol="0" anchor="t">
            <a:normAutofit fontScale="77500" lnSpcReduction="20000"/>
          </a:bodyPr>
          <a:lstStyle/>
          <a:p>
            <a:pPr marL="0" indent="0">
              <a:buNone/>
            </a:pPr>
            <a:r>
              <a:rPr lang="en-GB" dirty="0"/>
              <a:t>Self-care is a key component of the North Kensington model to improve residents health and wellbeing. Self-Care extends the range of options available to people who present to primary care with health &amp; wellbeing needs and, in doing so, supports them to access services in their local community.										</a:t>
            </a:r>
          </a:p>
          <a:p>
            <a:r>
              <a:rPr lang="en-GB" dirty="0"/>
              <a:t>To improve the health and wellbeing of the residents in North Kensington 		</a:t>
            </a:r>
          </a:p>
          <a:p>
            <a:r>
              <a:rPr lang="en-GB" dirty="0"/>
              <a:t>To promote the benefits of a healthy lifestyle.		</a:t>
            </a:r>
          </a:p>
          <a:p>
            <a:r>
              <a:rPr lang="en-GB" dirty="0"/>
              <a:t>Increase access to third sector provision to promote overall wellness. 	</a:t>
            </a:r>
          </a:p>
          <a:p>
            <a:r>
              <a:rPr lang="en-GB" dirty="0"/>
              <a:t>Provide opportunities for people with underlying medical conditions to become more active	</a:t>
            </a:r>
            <a:endParaRPr lang="en-GB" dirty="0">
              <a:cs typeface="Calibri"/>
            </a:endParaRPr>
          </a:p>
          <a:p>
            <a:r>
              <a:rPr lang="en-GB" dirty="0"/>
              <a:t>Equip patients with the knowledge and skills to become better managed with their long term conditions.					</a:t>
            </a:r>
          </a:p>
          <a:p>
            <a:r>
              <a:rPr lang="en-GB" dirty="0"/>
              <a:t>To promote long-term behaviour change. 				</a:t>
            </a:r>
            <a:endParaRPr lang="en-GB" dirty="0">
              <a:cs typeface="Calibri"/>
            </a:endParaRPr>
          </a:p>
        </p:txBody>
      </p:sp>
      <p:pic>
        <p:nvPicPr>
          <p:cNvPr id="5" name="Picture 4" descr="Text&#10;&#10;Description automatically generated">
            <a:extLst>
              <a:ext uri="{FF2B5EF4-FFF2-40B4-BE49-F238E27FC236}">
                <a16:creationId xmlns:a16="http://schemas.microsoft.com/office/drawing/2014/main" id="{564AF8DF-5791-47F3-9569-B0DA9EA0F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7" name="Picture 6" descr="K&amp;CSC Logo">
            <a:extLst>
              <a:ext uri="{FF2B5EF4-FFF2-40B4-BE49-F238E27FC236}">
                <a16:creationId xmlns:a16="http://schemas.microsoft.com/office/drawing/2014/main" id="{A3E4E0F1-9E7F-4B01-8A51-5D0013177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53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8B9C3-9D9A-4BE8-9D92-7533ABB0292D}"/>
              </a:ext>
            </a:extLst>
          </p:cNvPr>
          <p:cNvSpPr>
            <a:spLocks noGrp="1"/>
          </p:cNvSpPr>
          <p:nvPr>
            <p:ph type="title"/>
          </p:nvPr>
        </p:nvSpPr>
        <p:spPr/>
        <p:txBody>
          <a:bodyPr/>
          <a:lstStyle/>
          <a:p>
            <a:r>
              <a:rPr lang="en-GB" dirty="0">
                <a:solidFill>
                  <a:srgbClr val="006600"/>
                </a:solidFill>
                <a:latin typeface="Franklin Gothic Heavy" panose="020B0903020102020204" pitchFamily="34" charset="0"/>
              </a:rPr>
              <a:t>PRIORTIES </a:t>
            </a:r>
            <a:endParaRPr lang="en-GB" dirty="0"/>
          </a:p>
        </p:txBody>
      </p:sp>
      <p:sp>
        <p:nvSpPr>
          <p:cNvPr id="3" name="Content Placeholder 2">
            <a:extLst>
              <a:ext uri="{FF2B5EF4-FFF2-40B4-BE49-F238E27FC236}">
                <a16:creationId xmlns:a16="http://schemas.microsoft.com/office/drawing/2014/main" id="{A0D92DC3-DEE0-4147-B3EE-E8E20154AD05}"/>
              </a:ext>
            </a:extLst>
          </p:cNvPr>
          <p:cNvSpPr>
            <a:spLocks noGrp="1"/>
          </p:cNvSpPr>
          <p:nvPr>
            <p:ph idx="1"/>
          </p:nvPr>
        </p:nvSpPr>
        <p:spPr/>
        <p:txBody>
          <a:bodyPr>
            <a:normAutofit/>
          </a:bodyPr>
          <a:lstStyle/>
          <a:p>
            <a:pPr marL="514350" indent="-514350">
              <a:buAutoNum type="arabicPeriod"/>
            </a:pPr>
            <a:r>
              <a:rPr lang="en-GB" dirty="0"/>
              <a:t>North Kensington Network</a:t>
            </a:r>
          </a:p>
          <a:p>
            <a:pPr marL="514350" indent="-514350">
              <a:buAutoNum type="arabicPeriod"/>
            </a:pPr>
            <a:r>
              <a:rPr lang="en-GB" dirty="0"/>
              <a:t>Complementary therapies </a:t>
            </a:r>
          </a:p>
          <a:p>
            <a:pPr marL="514350" indent="-514350">
              <a:buAutoNum type="arabicPeriod"/>
            </a:pPr>
            <a:r>
              <a:rPr lang="en-GB" b="1" dirty="0">
                <a:solidFill>
                  <a:schemeClr val="accent6">
                    <a:lumMod val="75000"/>
                  </a:schemeClr>
                </a:solidFill>
              </a:rPr>
              <a:t>Digital exclusion and access to health services</a:t>
            </a:r>
          </a:p>
          <a:p>
            <a:pPr marL="514350" indent="-514350">
              <a:buAutoNum type="arabicPeriod"/>
            </a:pPr>
            <a:r>
              <a:rPr lang="en-GB" b="1" dirty="0">
                <a:solidFill>
                  <a:schemeClr val="accent6">
                    <a:lumMod val="75000"/>
                  </a:schemeClr>
                </a:solidFill>
              </a:rPr>
              <a:t>Nutrition &amp; cultural cooking </a:t>
            </a:r>
          </a:p>
          <a:p>
            <a:pPr marL="514350" indent="-514350">
              <a:buAutoNum type="arabicPeriod"/>
            </a:pPr>
            <a:r>
              <a:rPr lang="en-GB" b="1" dirty="0">
                <a:solidFill>
                  <a:schemeClr val="accent6">
                    <a:lumMod val="75000"/>
                  </a:schemeClr>
                </a:solidFill>
              </a:rPr>
              <a:t>Improving health literacy </a:t>
            </a:r>
          </a:p>
          <a:p>
            <a:pPr marL="514350" indent="-514350">
              <a:buAutoNum type="arabicPeriod"/>
            </a:pPr>
            <a:r>
              <a:rPr lang="en-GB" b="1" dirty="0">
                <a:solidFill>
                  <a:schemeClr val="accent6">
                    <a:lumMod val="75000"/>
                  </a:schemeClr>
                </a:solidFill>
              </a:rPr>
              <a:t>Mental Health First Aid training 	</a:t>
            </a:r>
            <a:r>
              <a:rPr lang="en-GB" dirty="0"/>
              <a:t>			</a:t>
            </a:r>
          </a:p>
        </p:txBody>
      </p:sp>
      <p:pic>
        <p:nvPicPr>
          <p:cNvPr id="5" name="Picture 4" descr="Text&#10;&#10;Description automatically generated">
            <a:extLst>
              <a:ext uri="{FF2B5EF4-FFF2-40B4-BE49-F238E27FC236}">
                <a16:creationId xmlns:a16="http://schemas.microsoft.com/office/drawing/2014/main" id="{3AE994B3-56AD-49E1-8DF3-A7F37F8AF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7" name="Picture 6" descr="K&amp;CSC Logo">
            <a:extLst>
              <a:ext uri="{FF2B5EF4-FFF2-40B4-BE49-F238E27FC236}">
                <a16:creationId xmlns:a16="http://schemas.microsoft.com/office/drawing/2014/main" id="{D89C0F40-9800-4FC1-BF75-4E5487946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51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a:xfrm>
            <a:off x="838200" y="469900"/>
            <a:ext cx="10515600" cy="5873750"/>
          </a:xfrm>
        </p:spPr>
        <p:txBody>
          <a:bodyPr/>
          <a:lstStyle/>
          <a:p>
            <a:pPr algn="ctr"/>
            <a:r>
              <a:rPr lang="en-GB" dirty="0">
                <a:solidFill>
                  <a:srgbClr val="006600"/>
                </a:solidFill>
                <a:latin typeface="Franklin Gothic Heavy"/>
              </a:rPr>
              <a:t>What other needs are not </a:t>
            </a:r>
            <a:br>
              <a:rPr lang="en-GB" dirty="0">
                <a:solidFill>
                  <a:srgbClr val="006600"/>
                </a:solidFill>
                <a:latin typeface="Franklin Gothic Heavy"/>
              </a:rPr>
            </a:br>
            <a:r>
              <a:rPr lang="en-GB" dirty="0">
                <a:solidFill>
                  <a:srgbClr val="006600"/>
                </a:solidFill>
                <a:latin typeface="Franklin Gothic Heavy"/>
              </a:rPr>
              <a:t>being met in the North Kensington community?</a:t>
            </a:r>
            <a:endParaRPr lang="en-US" dirty="0"/>
          </a:p>
        </p:txBody>
      </p:sp>
      <p:pic>
        <p:nvPicPr>
          <p:cNvPr id="4" name="Picture 3" descr="Text&#10;&#10;Description automatically generated">
            <a:extLst>
              <a:ext uri="{FF2B5EF4-FFF2-40B4-BE49-F238E27FC236}">
                <a16:creationId xmlns:a16="http://schemas.microsoft.com/office/drawing/2014/main" id="{030C3B2A-294A-4C75-AB8F-969E915EB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6" name="Picture 5" descr="K&amp;CSC Logo">
            <a:extLst>
              <a:ext uri="{FF2B5EF4-FFF2-40B4-BE49-F238E27FC236}">
                <a16:creationId xmlns:a16="http://schemas.microsoft.com/office/drawing/2014/main" id="{3C4FDD5C-9FB1-444D-B1E6-7F206BDB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6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p:txBody>
          <a:bodyPr/>
          <a:lstStyle/>
          <a:p>
            <a:pPr fontAlgn="base"/>
            <a:r>
              <a:rPr lang="en-GB" dirty="0">
                <a:solidFill>
                  <a:srgbClr val="006600"/>
                </a:solidFill>
                <a:latin typeface="Franklin Gothic Heavy" panose="020B0903020102020204" pitchFamily="34" charset="0"/>
              </a:rPr>
              <a:t>MEETING GROUND RULES</a:t>
            </a:r>
            <a:endParaRPr lang="en-GB" dirty="0"/>
          </a:p>
        </p:txBody>
      </p:sp>
      <p:sp>
        <p:nvSpPr>
          <p:cNvPr id="3" name="Content Placeholder 2">
            <a:extLst>
              <a:ext uri="{FF2B5EF4-FFF2-40B4-BE49-F238E27FC236}">
                <a16:creationId xmlns:a16="http://schemas.microsoft.com/office/drawing/2014/main" id="{85966A11-7CBA-4037-AADF-C7923E1E22C9}"/>
              </a:ext>
            </a:extLst>
          </p:cNvPr>
          <p:cNvSpPr>
            <a:spLocks noGrp="1"/>
          </p:cNvSpPr>
          <p:nvPr>
            <p:ph idx="1"/>
          </p:nvPr>
        </p:nvSpPr>
        <p:spPr/>
        <p:txBody>
          <a:bodyPr vert="horz" lIns="91440" tIns="45720" rIns="91440" bIns="45720" rtlCol="0" anchor="t">
            <a:normAutofit/>
          </a:bodyPr>
          <a:lstStyle/>
          <a:p>
            <a:pPr marL="0" indent="0">
              <a:buNone/>
            </a:pPr>
            <a:r>
              <a:rPr lang="en-GB" sz="2000" dirty="0"/>
              <a:t>We have put together some ground rules in order to run this online meeting:</a:t>
            </a:r>
          </a:p>
          <a:p>
            <a:pPr marL="285750" indent="-285750"/>
            <a:r>
              <a:rPr lang="en-GB" sz="2000" dirty="0"/>
              <a:t>Please mute your microphone throughout the meeting unless you have been asked to speak. </a:t>
            </a:r>
          </a:p>
          <a:p>
            <a:pPr marL="285750" indent="-285750"/>
            <a:r>
              <a:rPr lang="en-GB" sz="2000" dirty="0"/>
              <a:t>Please write your name and organisation in the chat window.</a:t>
            </a:r>
          </a:p>
          <a:p>
            <a:pPr marL="285750" indent="-285750"/>
            <a:r>
              <a:rPr lang="en-GB" sz="2000" dirty="0"/>
              <a:t>If you would like to ask a question during a presentation, please write this in the ‘chat’ window. </a:t>
            </a:r>
          </a:p>
          <a:p>
            <a:pPr marL="285750" indent="-285750"/>
            <a:r>
              <a:rPr lang="en-GB" sz="2000" dirty="0"/>
              <a:t>If you would like to speak, use the ‘raise your hand’ button or write HAND in the ‘chat’ window and someone will let you know when you can speak.</a:t>
            </a:r>
          </a:p>
          <a:p>
            <a:pPr marL="285750" indent="-285750"/>
            <a:r>
              <a:rPr lang="en-GB" sz="2000" dirty="0"/>
              <a:t>A brief feedback form will be posted at the end of the meeting which we would ask you to complete.  Thank you. </a:t>
            </a:r>
          </a:p>
          <a:p>
            <a:pPr marL="0" indent="0">
              <a:buNone/>
            </a:pPr>
            <a:r>
              <a:rPr lang="en-GB" sz="2000" dirty="0"/>
              <a:t>Please let us know if you have questions about any of the above.</a:t>
            </a:r>
          </a:p>
        </p:txBody>
      </p:sp>
      <p:pic>
        <p:nvPicPr>
          <p:cNvPr id="5" name="Picture 4" descr="Text&#10;&#10;Description automatically generated">
            <a:extLst>
              <a:ext uri="{FF2B5EF4-FFF2-40B4-BE49-F238E27FC236}">
                <a16:creationId xmlns:a16="http://schemas.microsoft.com/office/drawing/2014/main" id="{29B97D84-8256-4080-AC5B-152F8D0C3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7" name="Picture 6" descr="K&amp;CSC Logo">
            <a:extLst>
              <a:ext uri="{FF2B5EF4-FFF2-40B4-BE49-F238E27FC236}">
                <a16:creationId xmlns:a16="http://schemas.microsoft.com/office/drawing/2014/main" id="{006CCEAB-CF3E-459B-8BBB-DB831797E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4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p:txBody>
          <a:bodyPr/>
          <a:lstStyle/>
          <a:p>
            <a:pPr fontAlgn="base"/>
            <a:r>
              <a:rPr lang="en-GB" dirty="0">
                <a:solidFill>
                  <a:srgbClr val="006600"/>
                </a:solidFill>
                <a:latin typeface="Franklin Gothic Heavy" panose="020B0903020102020204" pitchFamily="34" charset="0"/>
              </a:rPr>
              <a:t>AGENDA</a:t>
            </a:r>
            <a:r>
              <a:rPr lang="en-US" dirty="0">
                <a:solidFill>
                  <a:srgbClr val="006600"/>
                </a:solidFill>
                <a:latin typeface="Franklin Gothic Heavy" panose="020B0903020102020204" pitchFamily="34" charset="0"/>
              </a:rPr>
              <a:t> </a:t>
            </a:r>
            <a:endParaRPr lang="en-GB" dirty="0"/>
          </a:p>
        </p:txBody>
      </p:sp>
      <p:sp>
        <p:nvSpPr>
          <p:cNvPr id="3" name="Content Placeholder 2">
            <a:extLst>
              <a:ext uri="{FF2B5EF4-FFF2-40B4-BE49-F238E27FC236}">
                <a16:creationId xmlns:a16="http://schemas.microsoft.com/office/drawing/2014/main" id="{85966A11-7CBA-4037-AADF-C7923E1E22C9}"/>
              </a:ext>
            </a:extLst>
          </p:cNvPr>
          <p:cNvSpPr>
            <a:spLocks noGrp="1"/>
          </p:cNvSpPr>
          <p:nvPr>
            <p:ph idx="1"/>
          </p:nvPr>
        </p:nvSpPr>
        <p:spPr/>
        <p:txBody>
          <a:bodyPr vert="horz" lIns="91440" tIns="45720" rIns="91440" bIns="45720" rtlCol="0" anchor="t">
            <a:noAutofit/>
          </a:bodyPr>
          <a:lstStyle/>
          <a:p>
            <a:r>
              <a:rPr lang="en-GB" sz="2000" b="1" dirty="0">
                <a:ea typeface="+mn-lt"/>
                <a:cs typeface="+mn-lt"/>
              </a:rPr>
              <a:t>10:00AM – 10:05AM</a:t>
            </a:r>
            <a:r>
              <a:rPr lang="en-GB" sz="2000" dirty="0">
                <a:ea typeface="+mn-lt"/>
                <a:cs typeface="+mn-lt"/>
              </a:rPr>
              <a:t> – Welcome - Hayley Turner, Health &amp; Wellbeing Manager, KCSC  </a:t>
            </a:r>
            <a:endParaRPr lang="en-US" sz="2000" b="0" i="0" dirty="0">
              <a:effectLst/>
              <a:cs typeface="Calibri"/>
            </a:endParaRPr>
          </a:p>
          <a:p>
            <a:r>
              <a:rPr lang="en-GB" sz="2000" b="1" dirty="0">
                <a:ea typeface="+mn-lt"/>
                <a:cs typeface="+mn-lt"/>
              </a:rPr>
              <a:t>10:05AM – 10:15AM </a:t>
            </a:r>
            <a:r>
              <a:rPr lang="en-GB" sz="2000" dirty="0">
                <a:ea typeface="+mn-lt"/>
                <a:cs typeface="+mn-lt"/>
              </a:rPr>
              <a:t>– Introduction from Self-Care/Social Prescribing GP lead - Dr Meena Nathan  </a:t>
            </a:r>
          </a:p>
          <a:p>
            <a:r>
              <a:rPr lang="en-GB" sz="2000" b="1" dirty="0">
                <a:ea typeface="+mn-lt"/>
                <a:cs typeface="+mn-lt"/>
              </a:rPr>
              <a:t>10:15AM – 10:25AM</a:t>
            </a:r>
            <a:r>
              <a:rPr lang="en-GB" sz="2000" dirty="0">
                <a:ea typeface="+mn-lt"/>
                <a:cs typeface="+mn-lt"/>
              </a:rPr>
              <a:t> – Outline the Aims and draft Terms of Reference of the Network </a:t>
            </a:r>
          </a:p>
          <a:p>
            <a:r>
              <a:rPr lang="en-GB" sz="2000" b="1" dirty="0">
                <a:ea typeface="+mn-lt"/>
                <a:cs typeface="+mn-lt"/>
              </a:rPr>
              <a:t>10:25AM – 10.55AM </a:t>
            </a:r>
            <a:r>
              <a:rPr lang="en-GB" sz="2000" dirty="0">
                <a:ea typeface="+mn-lt"/>
                <a:cs typeface="+mn-lt"/>
              </a:rPr>
              <a:t>– Self-Care and Social Prescribing – Kalwant Sahota, Self-Care &amp; Social Prescribing Manager</a:t>
            </a:r>
            <a:r>
              <a:rPr lang="en-GB" sz="2000" b="1" dirty="0">
                <a:ea typeface="+mn-lt"/>
                <a:cs typeface="+mn-lt"/>
              </a:rPr>
              <a:t>, </a:t>
            </a:r>
            <a:r>
              <a:rPr lang="en-GB" sz="2000" dirty="0">
                <a:ea typeface="+mn-lt"/>
                <a:cs typeface="+mn-lt"/>
              </a:rPr>
              <a:t>WLCCG (including Social Prescribing Link Workers and an Example of Social Prescribing in practice)</a:t>
            </a:r>
            <a:endParaRPr lang="en-US" sz="2000" dirty="0">
              <a:cs typeface="Calibri"/>
            </a:endParaRPr>
          </a:p>
          <a:p>
            <a:r>
              <a:rPr lang="en-GB" sz="2000" b="1" dirty="0">
                <a:ea typeface="+mn-lt"/>
                <a:cs typeface="+mn-lt"/>
              </a:rPr>
              <a:t>10.55AM – 11.10AM</a:t>
            </a:r>
            <a:r>
              <a:rPr lang="en-GB" sz="2000" dirty="0">
                <a:ea typeface="+mn-lt"/>
                <a:cs typeface="+mn-lt"/>
              </a:rPr>
              <a:t> – The new North Kensington Self Care Programme (including Current Focus and Partnerships/Funding) </a:t>
            </a:r>
            <a:endParaRPr lang="en-US" sz="2000" dirty="0">
              <a:cs typeface="Calibri"/>
            </a:endParaRPr>
          </a:p>
          <a:p>
            <a:r>
              <a:rPr lang="en-GB" sz="2000" b="1" dirty="0">
                <a:ea typeface="+mn-lt"/>
                <a:cs typeface="+mn-lt"/>
              </a:rPr>
              <a:t>11.10AM – 11.30AM </a:t>
            </a:r>
            <a:r>
              <a:rPr lang="en-GB" sz="2000" dirty="0">
                <a:ea typeface="+mn-lt"/>
                <a:cs typeface="+mn-lt"/>
              </a:rPr>
              <a:t>– Networking  </a:t>
            </a:r>
            <a:endParaRPr lang="en-GB" sz="2000" dirty="0">
              <a:cs typeface="Calibri"/>
            </a:endParaRPr>
          </a:p>
          <a:p>
            <a:pPr>
              <a:lnSpc>
                <a:spcPct val="170000"/>
              </a:lnSpc>
            </a:pPr>
            <a:endParaRPr lang="en-GB" sz="2000" b="0" i="0" dirty="0">
              <a:effectLst/>
              <a:cs typeface="Calibri"/>
            </a:endParaRPr>
          </a:p>
        </p:txBody>
      </p:sp>
      <p:pic>
        <p:nvPicPr>
          <p:cNvPr id="5" name="Picture 4" descr="Text&#10;&#10;Description automatically generated">
            <a:extLst>
              <a:ext uri="{FF2B5EF4-FFF2-40B4-BE49-F238E27FC236}">
                <a16:creationId xmlns:a16="http://schemas.microsoft.com/office/drawing/2014/main" id="{1B5B57A6-C0AF-43A8-A0D9-CF3D511271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7" name="Picture 6" descr="K&amp;CSC Logo">
            <a:extLst>
              <a:ext uri="{FF2B5EF4-FFF2-40B4-BE49-F238E27FC236}">
                <a16:creationId xmlns:a16="http://schemas.microsoft.com/office/drawing/2014/main" id="{06A723D2-172D-4016-A51B-0AAEBB282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43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a:xfrm>
            <a:off x="838200" y="469900"/>
            <a:ext cx="10515600" cy="5873750"/>
          </a:xfrm>
        </p:spPr>
        <p:txBody>
          <a:bodyPr/>
          <a:lstStyle/>
          <a:p>
            <a:pPr algn="ctr" fontAlgn="base"/>
            <a:r>
              <a:rPr lang="en-GB" dirty="0">
                <a:solidFill>
                  <a:srgbClr val="006600"/>
                </a:solidFill>
                <a:latin typeface="Franklin Gothic Heavy" panose="020B0903020102020204" pitchFamily="34" charset="0"/>
              </a:rPr>
              <a:t>Introduction from </a:t>
            </a:r>
            <a:br>
              <a:rPr lang="en-GB" dirty="0">
                <a:solidFill>
                  <a:srgbClr val="006600"/>
                </a:solidFill>
                <a:latin typeface="Franklin Gothic Heavy" panose="020B0903020102020204" pitchFamily="34" charset="0"/>
              </a:rPr>
            </a:br>
            <a:r>
              <a:rPr lang="en-GB" dirty="0">
                <a:solidFill>
                  <a:srgbClr val="006600"/>
                </a:solidFill>
                <a:latin typeface="Franklin Gothic Heavy" panose="020B0903020102020204" pitchFamily="34" charset="0"/>
              </a:rPr>
              <a:t>Self-Care/Social Prescribing GP lead</a:t>
            </a:r>
            <a:br>
              <a:rPr lang="en-GB" dirty="0">
                <a:solidFill>
                  <a:srgbClr val="006600"/>
                </a:solidFill>
                <a:latin typeface="Franklin Gothic Heavy" panose="020B0903020102020204" pitchFamily="34" charset="0"/>
              </a:rPr>
            </a:br>
            <a:br>
              <a:rPr lang="en-GB" dirty="0">
                <a:solidFill>
                  <a:srgbClr val="006600"/>
                </a:solidFill>
                <a:latin typeface="Franklin Gothic Heavy" panose="020B0903020102020204" pitchFamily="34" charset="0"/>
              </a:rPr>
            </a:br>
            <a:r>
              <a:rPr lang="en-GB" dirty="0">
                <a:solidFill>
                  <a:srgbClr val="006600"/>
                </a:solidFill>
                <a:latin typeface="Franklin Gothic Heavy" panose="020B0903020102020204" pitchFamily="34" charset="0"/>
              </a:rPr>
              <a:t>Dr Meena Nathan</a:t>
            </a:r>
            <a:endParaRPr lang="en-GB" dirty="0"/>
          </a:p>
        </p:txBody>
      </p:sp>
      <p:pic>
        <p:nvPicPr>
          <p:cNvPr id="4" name="Picture 3" descr="Text&#10;&#10;Description automatically generated">
            <a:extLst>
              <a:ext uri="{FF2B5EF4-FFF2-40B4-BE49-F238E27FC236}">
                <a16:creationId xmlns:a16="http://schemas.microsoft.com/office/drawing/2014/main" id="{47F4FA32-F029-454A-A9C7-44BD66332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6" name="Picture 5" descr="K&amp;CSC Logo">
            <a:extLst>
              <a:ext uri="{FF2B5EF4-FFF2-40B4-BE49-F238E27FC236}">
                <a16:creationId xmlns:a16="http://schemas.microsoft.com/office/drawing/2014/main" id="{699D004A-9AE4-49B3-A24F-A5D5E2882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p:txBody>
          <a:bodyPr/>
          <a:lstStyle/>
          <a:p>
            <a:pPr fontAlgn="base"/>
            <a:r>
              <a:rPr lang="en-GB" dirty="0">
                <a:solidFill>
                  <a:srgbClr val="006600"/>
                </a:solidFill>
                <a:latin typeface="Franklin Gothic Heavy" panose="020B0903020102020204" pitchFamily="34" charset="0"/>
              </a:rPr>
              <a:t>MEETING AIMS</a:t>
            </a:r>
            <a:endParaRPr lang="en-GB" dirty="0"/>
          </a:p>
        </p:txBody>
      </p:sp>
      <p:sp>
        <p:nvSpPr>
          <p:cNvPr id="3" name="Content Placeholder 2">
            <a:extLst>
              <a:ext uri="{FF2B5EF4-FFF2-40B4-BE49-F238E27FC236}">
                <a16:creationId xmlns:a16="http://schemas.microsoft.com/office/drawing/2014/main" id="{85966A11-7CBA-4037-AADF-C7923E1E22C9}"/>
              </a:ext>
            </a:extLst>
          </p:cNvPr>
          <p:cNvSpPr>
            <a:spLocks noGrp="1"/>
          </p:cNvSpPr>
          <p:nvPr>
            <p:ph idx="1"/>
          </p:nvPr>
        </p:nvSpPr>
        <p:spPr>
          <a:xfrm>
            <a:off x="838200" y="1690688"/>
            <a:ext cx="10515600" cy="4606417"/>
          </a:xfrm>
        </p:spPr>
        <p:txBody>
          <a:bodyPr>
            <a:normAutofit/>
          </a:bodyPr>
          <a:lstStyle/>
          <a:p>
            <a:pPr lvl="0"/>
            <a:r>
              <a:rPr lang="en-GB" dirty="0"/>
              <a:t>Share experiences, resources and reduce overlaps in services and enable us to work more effectively together to meet the health &amp; wellbeing needs of residents in North Kensington.</a:t>
            </a:r>
          </a:p>
          <a:p>
            <a:pPr lvl="0"/>
            <a:r>
              <a:rPr lang="en-GB" dirty="0"/>
              <a:t>To provide up-to-date information on the wider health and wellbeing agenda and how it relates to North Kensington.</a:t>
            </a:r>
          </a:p>
          <a:p>
            <a:pPr lvl="0"/>
            <a:r>
              <a:rPr lang="en-GB" dirty="0"/>
              <a:t>To explore initiatives that might lead to joint bidding for funding and contracts.</a:t>
            </a:r>
          </a:p>
          <a:p>
            <a:pPr lvl="0"/>
            <a:r>
              <a:rPr lang="en-GB" dirty="0"/>
              <a:t>This network has been set up as part of the NHS North Kensington Health and Wellbeing Strategy and is a joint partnership with WL CCG.</a:t>
            </a:r>
          </a:p>
          <a:p>
            <a:pPr fontAlgn="base">
              <a:lnSpc>
                <a:spcPct val="170000"/>
              </a:lnSpc>
            </a:pPr>
            <a:endParaRPr lang="en-US" b="0" i="0" dirty="0">
              <a:effectLst/>
            </a:endParaRPr>
          </a:p>
        </p:txBody>
      </p:sp>
      <p:pic>
        <p:nvPicPr>
          <p:cNvPr id="5" name="Picture 4" descr="Text&#10;&#10;Description automatically generated">
            <a:extLst>
              <a:ext uri="{FF2B5EF4-FFF2-40B4-BE49-F238E27FC236}">
                <a16:creationId xmlns:a16="http://schemas.microsoft.com/office/drawing/2014/main" id="{798D9DE3-4C02-4247-AAD6-45F918BCE4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7" name="Picture 6" descr="K&amp;CSC Logo">
            <a:extLst>
              <a:ext uri="{FF2B5EF4-FFF2-40B4-BE49-F238E27FC236}">
                <a16:creationId xmlns:a16="http://schemas.microsoft.com/office/drawing/2014/main" id="{C9C424E6-B2F1-48A3-85B1-DFD180CE2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7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a:xfrm>
            <a:off x="838200" y="2770188"/>
            <a:ext cx="10515600" cy="1325563"/>
          </a:xfrm>
        </p:spPr>
        <p:txBody>
          <a:bodyPr/>
          <a:lstStyle/>
          <a:p>
            <a:pPr algn="ctr" fontAlgn="base"/>
            <a:r>
              <a:rPr lang="en-GB" dirty="0">
                <a:solidFill>
                  <a:srgbClr val="006600"/>
                </a:solidFill>
                <a:latin typeface="Franklin Gothic Heavy" panose="020B0903020102020204" pitchFamily="34" charset="0"/>
              </a:rPr>
              <a:t>TERMS OF REFERENCE</a:t>
            </a:r>
            <a:endParaRPr lang="en-GB" dirty="0">
              <a:cs typeface="Calibri Light" panose="020F0302020204030204"/>
            </a:endParaRPr>
          </a:p>
        </p:txBody>
      </p:sp>
      <p:pic>
        <p:nvPicPr>
          <p:cNvPr id="5" name="Picture 4" descr="Text&#10;&#10;Description automatically generated">
            <a:extLst>
              <a:ext uri="{FF2B5EF4-FFF2-40B4-BE49-F238E27FC236}">
                <a16:creationId xmlns:a16="http://schemas.microsoft.com/office/drawing/2014/main" id="{F2DE5838-6165-4C12-9095-12B6F4544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7" name="Picture 6" descr="K&amp;CSC Logo">
            <a:extLst>
              <a:ext uri="{FF2B5EF4-FFF2-40B4-BE49-F238E27FC236}">
                <a16:creationId xmlns:a16="http://schemas.microsoft.com/office/drawing/2014/main" id="{E0B77332-3956-457E-96FF-3F41BF9389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74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4CDA-CD40-4EDE-B7A3-D5B7556B94A7}"/>
              </a:ext>
            </a:extLst>
          </p:cNvPr>
          <p:cNvSpPr>
            <a:spLocks noGrp="1"/>
          </p:cNvSpPr>
          <p:nvPr>
            <p:ph type="title"/>
          </p:nvPr>
        </p:nvSpPr>
        <p:spPr>
          <a:xfrm>
            <a:off x="838200" y="469900"/>
            <a:ext cx="10515600" cy="5873750"/>
          </a:xfrm>
        </p:spPr>
        <p:txBody>
          <a:bodyPr/>
          <a:lstStyle/>
          <a:p>
            <a:pPr algn="ctr" fontAlgn="base"/>
            <a:r>
              <a:rPr lang="en-GB" dirty="0">
                <a:solidFill>
                  <a:srgbClr val="006600"/>
                </a:solidFill>
                <a:latin typeface="Franklin Gothic Heavy" panose="020B0903020102020204" pitchFamily="34" charset="0"/>
              </a:rPr>
              <a:t>Self-Care and Social Prescribing </a:t>
            </a:r>
            <a:br>
              <a:rPr lang="en-GB" dirty="0">
                <a:solidFill>
                  <a:srgbClr val="006600"/>
                </a:solidFill>
                <a:latin typeface="Franklin Gothic Heavy" panose="020B0903020102020204" pitchFamily="34" charset="0"/>
              </a:rPr>
            </a:br>
            <a:br>
              <a:rPr lang="en-GB" dirty="0">
                <a:solidFill>
                  <a:srgbClr val="006600"/>
                </a:solidFill>
                <a:latin typeface="Franklin Gothic Heavy" panose="020B0903020102020204" pitchFamily="34" charset="0"/>
              </a:rPr>
            </a:br>
            <a:r>
              <a:rPr lang="en-GB" dirty="0">
                <a:solidFill>
                  <a:srgbClr val="006600"/>
                </a:solidFill>
                <a:latin typeface="Franklin Gothic Heavy" panose="020B0903020102020204" pitchFamily="34" charset="0"/>
              </a:rPr>
              <a:t>Kalwant Sahota</a:t>
            </a:r>
            <a:br>
              <a:rPr lang="en-GB" dirty="0">
                <a:solidFill>
                  <a:srgbClr val="006600"/>
                </a:solidFill>
                <a:latin typeface="Franklin Gothic Heavy" panose="020B0903020102020204" pitchFamily="34" charset="0"/>
              </a:rPr>
            </a:br>
            <a:r>
              <a:rPr lang="en-GB" dirty="0">
                <a:solidFill>
                  <a:srgbClr val="006600"/>
                </a:solidFill>
                <a:latin typeface="Franklin Gothic Heavy" panose="020B0903020102020204" pitchFamily="34" charset="0"/>
              </a:rPr>
              <a:t>(Self-Care &amp; Social Prescribing Manager, WLCCG) </a:t>
            </a:r>
            <a:endParaRPr lang="en-GB" dirty="0"/>
          </a:p>
        </p:txBody>
      </p:sp>
      <p:pic>
        <p:nvPicPr>
          <p:cNvPr id="4" name="Picture 3" descr="Text&#10;&#10;Description automatically generated">
            <a:extLst>
              <a:ext uri="{FF2B5EF4-FFF2-40B4-BE49-F238E27FC236}">
                <a16:creationId xmlns:a16="http://schemas.microsoft.com/office/drawing/2014/main" id="{419D92CF-B84B-4A7E-9DDD-63A1228D6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451" y="5919796"/>
            <a:ext cx="2061380" cy="537972"/>
          </a:xfrm>
          <a:prstGeom prst="rect">
            <a:avLst/>
          </a:prstGeom>
        </p:spPr>
      </p:pic>
      <p:pic>
        <p:nvPicPr>
          <p:cNvPr id="6" name="Picture 5" descr="K&amp;CSC Logo">
            <a:extLst>
              <a:ext uri="{FF2B5EF4-FFF2-40B4-BE49-F238E27FC236}">
                <a16:creationId xmlns:a16="http://schemas.microsoft.com/office/drawing/2014/main" id="{DAFB259C-7CCC-4B10-B2C9-87A90FAFC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333" y="5619750"/>
            <a:ext cx="962025" cy="113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9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33074" y="1412776"/>
            <a:ext cx="8375998" cy="4608512"/>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dirty="0">
              <a:solidFill>
                <a:schemeClr val="tx2"/>
              </a:solidFill>
              <a:latin typeface="Arial" pitchFamily="34" charset="0"/>
              <a:cs typeface="Arial" pitchFamily="34" charset="0"/>
            </a:endParaRPr>
          </a:p>
        </p:txBody>
      </p:sp>
      <p:sp>
        <p:nvSpPr>
          <p:cNvPr id="5" name="Title 1"/>
          <p:cNvSpPr txBox="1">
            <a:spLocks/>
          </p:cNvSpPr>
          <p:nvPr/>
        </p:nvSpPr>
        <p:spPr>
          <a:xfrm>
            <a:off x="2567608" y="1484784"/>
            <a:ext cx="6949376"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r>
              <a:rPr lang="en-GB" sz="3200" dirty="0">
                <a:solidFill>
                  <a:schemeClr val="tx2"/>
                </a:solidFill>
              </a:rPr>
              <a:t> </a:t>
            </a:r>
          </a:p>
          <a:p>
            <a:r>
              <a:rPr lang="en-GB" sz="5400" b="1" dirty="0">
                <a:solidFill>
                  <a:srgbClr val="009E49"/>
                </a:solidFill>
              </a:rPr>
              <a:t>North Kensington Health &amp; Well Being Forum</a:t>
            </a:r>
          </a:p>
          <a:p>
            <a:endParaRPr lang="en-GB" sz="2000" dirty="0"/>
          </a:p>
          <a:p>
            <a:r>
              <a:rPr lang="en-GB" sz="3200" b="1" dirty="0">
                <a:solidFill>
                  <a:srgbClr val="009E49"/>
                </a:solidFill>
              </a:rPr>
              <a:t>Self-Care and Social Prescribing </a:t>
            </a:r>
          </a:p>
          <a:p>
            <a:endParaRPr lang="en-GB" sz="2000" dirty="0"/>
          </a:p>
          <a:p>
            <a:endParaRPr lang="en-GB" sz="2000" dirty="0"/>
          </a:p>
        </p:txBody>
      </p:sp>
      <p:sp>
        <p:nvSpPr>
          <p:cNvPr id="2" name="Slide Number Placeholder 1"/>
          <p:cNvSpPr>
            <a:spLocks noGrp="1"/>
          </p:cNvSpPr>
          <p:nvPr>
            <p:ph type="sldNum" sz="quarter" idx="12"/>
          </p:nvPr>
        </p:nvSpPr>
        <p:spPr>
          <a:xfrm>
            <a:off x="6064448" y="6309321"/>
            <a:ext cx="405408" cy="365125"/>
          </a:xfrm>
        </p:spPr>
        <p:txBody>
          <a:bodyPr/>
          <a:lstStyle/>
          <a:p>
            <a:fld id="{E83DCA9C-FA30-4648-A492-4585E3027D27}" type="slidenum">
              <a:rPr lang="en-GB" smtClean="0">
                <a:solidFill>
                  <a:schemeClr val="tx2"/>
                </a:solidFill>
              </a:rPr>
              <a:t>8</a:t>
            </a:fld>
            <a:endParaRPr lang="en-GB" dirty="0">
              <a:solidFill>
                <a:schemeClr val="tx2"/>
              </a:solidFill>
            </a:endParaRPr>
          </a:p>
        </p:txBody>
      </p:sp>
      <p:pic>
        <p:nvPicPr>
          <p:cNvPr id="1026" name="Picture 2" descr="\\nwlondon.local\userdata\NWL_MyDocs\flysar\My Documents\My Pictures\s300_Grenfell_GOV_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332657"/>
            <a:ext cx="1512168" cy="98290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35330" y="5374958"/>
            <a:ext cx="5472608" cy="646331"/>
          </a:xfrm>
          <a:prstGeom prst="rect">
            <a:avLst/>
          </a:prstGeom>
          <a:noFill/>
        </p:spPr>
        <p:txBody>
          <a:bodyPr wrap="square" rtlCol="0">
            <a:spAutoFit/>
          </a:bodyPr>
          <a:lstStyle/>
          <a:p>
            <a:pPr algn="r"/>
            <a:r>
              <a:rPr lang="en-GB" b="1" dirty="0">
                <a:solidFill>
                  <a:srgbClr val="002060"/>
                </a:solidFill>
              </a:rPr>
              <a:t>Kalwant Sahota</a:t>
            </a:r>
          </a:p>
          <a:p>
            <a:pPr algn="r"/>
            <a:r>
              <a:rPr lang="en-GB" b="1" dirty="0">
                <a:solidFill>
                  <a:srgbClr val="002060"/>
                </a:solidFill>
              </a:rPr>
              <a:t>Self Care and Social Prescribing Manager</a:t>
            </a:r>
          </a:p>
        </p:txBody>
      </p:sp>
    </p:spTree>
    <p:extLst>
      <p:ext uri="{BB962C8B-B14F-4D97-AF65-F5344CB8AC3E}">
        <p14:creationId xmlns:p14="http://schemas.microsoft.com/office/powerpoint/2010/main" val="283609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83DCA9C-FA30-4648-A492-4585E3027D27}" type="slidenum">
              <a:rPr lang="en-GB" smtClean="0"/>
              <a:t>9</a:t>
            </a:fld>
            <a:endParaRPr lang="en-GB" dirty="0"/>
          </a:p>
        </p:txBody>
      </p:sp>
      <p:sp>
        <p:nvSpPr>
          <p:cNvPr id="13" name="Title 2"/>
          <p:cNvSpPr>
            <a:spLocks noGrp="1"/>
          </p:cNvSpPr>
          <p:nvPr>
            <p:ph type="ctrTitle"/>
          </p:nvPr>
        </p:nvSpPr>
        <p:spPr>
          <a:xfrm>
            <a:off x="1775520" y="548680"/>
            <a:ext cx="8562250" cy="792088"/>
          </a:xfrm>
        </p:spPr>
        <p:txBody>
          <a:bodyPr>
            <a:noAutofit/>
          </a:bodyPr>
          <a:lstStyle/>
          <a:p>
            <a:r>
              <a:rPr lang="en-GB" sz="3200" b="1" dirty="0">
                <a:solidFill>
                  <a:srgbClr val="009E49"/>
                </a:solidFill>
              </a:rPr>
              <a:t>Health and Wellbeing Strategy for North Kensington </a:t>
            </a:r>
          </a:p>
        </p:txBody>
      </p:sp>
      <p:sp>
        <p:nvSpPr>
          <p:cNvPr id="6" name="Title 1"/>
          <p:cNvSpPr txBox="1">
            <a:spLocks/>
          </p:cNvSpPr>
          <p:nvPr/>
        </p:nvSpPr>
        <p:spPr>
          <a:xfrm>
            <a:off x="1876226" y="1631094"/>
            <a:ext cx="8461544" cy="936104"/>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en-GB"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940" y="1412777"/>
            <a:ext cx="4048419" cy="4574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5520" y="2524423"/>
            <a:ext cx="4090419" cy="33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946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4B8ED195159E4C90594A3CA34FD09A" ma:contentTypeVersion="12" ma:contentTypeDescription="Create a new document." ma:contentTypeScope="" ma:versionID="8bc8988dc701dae643ab6efefc778d65">
  <xsd:schema xmlns:xsd="http://www.w3.org/2001/XMLSchema" xmlns:xs="http://www.w3.org/2001/XMLSchema" xmlns:p="http://schemas.microsoft.com/office/2006/metadata/properties" xmlns:ns2="3784ff38-aecb-485e-a038-f9141d6ef5c6" xmlns:ns3="951cb35c-1d86-4773-bcc5-e8ad83a913ca" targetNamespace="http://schemas.microsoft.com/office/2006/metadata/properties" ma:root="true" ma:fieldsID="74f6f9c4e42a0b1c60a7ae653bb3af2e" ns2:_="" ns3:_="">
    <xsd:import namespace="3784ff38-aecb-485e-a038-f9141d6ef5c6"/>
    <xsd:import namespace="951cb35c-1d86-4773-bcc5-e8ad83a913c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84ff38-aecb-485e-a038-f9141d6ef5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1cb35c-1d86-4773-bcc5-e8ad83a913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3784ff38-aecb-485e-a038-f9141d6ef5c6">
      <UserInfo>
        <DisplayName>Zina Serageldin</DisplayName>
        <AccountId>95</AccountId>
        <AccountType/>
      </UserInfo>
    </SharedWithUsers>
  </documentManagement>
</p:properties>
</file>

<file path=customXml/itemProps1.xml><?xml version="1.0" encoding="utf-8"?>
<ds:datastoreItem xmlns:ds="http://schemas.openxmlformats.org/officeDocument/2006/customXml" ds:itemID="{4CA73CEF-EF53-4D8A-BEA3-CA2A145E78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84ff38-aecb-485e-a038-f9141d6ef5c6"/>
    <ds:schemaRef ds:uri="951cb35c-1d86-4773-bcc5-e8ad83a91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5407D-12C0-4D2C-9E9D-DB495141DCDD}">
  <ds:schemaRefs>
    <ds:schemaRef ds:uri="http://schemas.microsoft.com/sharepoint/v3/contenttype/forms"/>
  </ds:schemaRefs>
</ds:datastoreItem>
</file>

<file path=customXml/itemProps3.xml><?xml version="1.0" encoding="utf-8"?>
<ds:datastoreItem xmlns:ds="http://schemas.openxmlformats.org/officeDocument/2006/customXml" ds:itemID="{79A8DD61-72FD-4F92-88D2-B355B831645D}">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www.w3.org/XML/1998/namespace"/>
    <ds:schemaRef ds:uri="http://schemas.microsoft.com/office/2006/documentManagement/types"/>
    <ds:schemaRef ds:uri="951cb35c-1d86-4773-bcc5-e8ad83a913ca"/>
    <ds:schemaRef ds:uri="3784ff38-aecb-485e-a038-f9141d6ef5c6"/>
  </ds:schemaRefs>
</ds:datastoreItem>
</file>

<file path=docProps/app.xml><?xml version="1.0" encoding="utf-8"?>
<Properties xmlns="http://schemas.openxmlformats.org/officeDocument/2006/extended-properties" xmlns:vt="http://schemas.openxmlformats.org/officeDocument/2006/docPropsVTypes">
  <TotalTime>125</TotalTime>
  <Words>2250</Words>
  <Application>Microsoft Office PowerPoint</Application>
  <PresentationFormat>Widescreen</PresentationFormat>
  <Paragraphs>138</Paragraphs>
  <Slides>19</Slides>
  <Notes>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Courier New</vt:lpstr>
      <vt:lpstr>Franklin Gothic Heavy</vt:lpstr>
      <vt:lpstr>Wingdings</vt:lpstr>
      <vt:lpstr>Office Theme</vt:lpstr>
      <vt:lpstr>North Kensington Health &amp; Wellbeing Network</vt:lpstr>
      <vt:lpstr>MEETING GROUND RULES</vt:lpstr>
      <vt:lpstr>AGENDA </vt:lpstr>
      <vt:lpstr>Introduction from  Self-Care/Social Prescribing GP lead  Dr Meena Nathan</vt:lpstr>
      <vt:lpstr>MEETING AIMS</vt:lpstr>
      <vt:lpstr>TERMS OF REFERENCE</vt:lpstr>
      <vt:lpstr>Self-Care and Social Prescribing   Kalwant Sahota (Self-Care &amp; Social Prescribing Manager, WLCCG) </vt:lpstr>
      <vt:lpstr>PowerPoint Presentation</vt:lpstr>
      <vt:lpstr>Health and Wellbeing Strategy for North Kensington </vt:lpstr>
      <vt:lpstr>PowerPoint Presentation</vt:lpstr>
      <vt:lpstr>PowerPoint Presentation</vt:lpstr>
      <vt:lpstr>Social Prescribing in West London CCG</vt:lpstr>
      <vt:lpstr>What is Self Care?</vt:lpstr>
      <vt:lpstr>Health services available in North Kensington</vt:lpstr>
      <vt:lpstr>PowerPoint Presentation</vt:lpstr>
      <vt:lpstr>The North Kensington Self-Care Programme</vt:lpstr>
      <vt:lpstr>AIMS</vt:lpstr>
      <vt:lpstr>PRIORTIES </vt:lpstr>
      <vt:lpstr>What other needs are not  being met in the North Kensington community?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Kensington Health &amp; Wellbeing  Network</dc:title>
  <dc:creator>James King</dc:creator>
  <cp:lastModifiedBy>Dhanveer Dhanoa</cp:lastModifiedBy>
  <cp:revision>75</cp:revision>
  <dcterms:created xsi:type="dcterms:W3CDTF">2020-10-12T13:14:24Z</dcterms:created>
  <dcterms:modified xsi:type="dcterms:W3CDTF">2020-11-25T15:53:44Z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0x010100054B8ED195159E4C90594A3CA34FD09A</vt:lpwstr>
  </property>
</Properties>
</file>