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2" r:id="rId12"/>
    <p:sldId id="266" r:id="rId13"/>
    <p:sldId id="277" r:id="rId14"/>
    <p:sldId id="267" r:id="rId15"/>
    <p:sldId id="269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/>
          <a:lstStyle/>
          <a:p>
            <a:pPr>
              <a:defRPr sz="1600" b="0"/>
            </a:pPr>
            <a:r>
              <a:rPr lang="en-GB" sz="1400" b="1"/>
              <a:t>Saving</a:t>
            </a:r>
            <a:r>
              <a:rPr lang="en-GB" sz="1400" b="1" baseline="0"/>
              <a:t> estimates based on 40 families </a:t>
            </a:r>
          </a:p>
          <a:p>
            <a:pPr>
              <a:defRPr sz="1600" b="0"/>
            </a:pPr>
            <a:r>
              <a:rPr lang="en-GB" sz="1400" b="1" baseline="0"/>
              <a:t>from 19 LAs</a:t>
            </a:r>
            <a:endParaRPr lang="en-GB" sz="1400" b="1"/>
          </a:p>
        </c:rich>
      </c:tx>
      <c:layout/>
    </c:title>
    <c:plotArea>
      <c:layout/>
      <c:pieChart>
        <c:varyColors val="1"/>
        <c:ser>
          <c:idx val="0"/>
          <c:order val="0"/>
          <c:explosion val="25"/>
          <c:dLbls>
            <c:dLbl>
              <c:idx val="3"/>
              <c:layout>
                <c:manualLayout>
                  <c:x val="-8.3333333333333679E-3"/>
                  <c:y val="2.7777777777778009E-2"/>
                </c:manualLayout>
              </c:layout>
              <c:dLblPos val="bestFit"/>
              <c:showVal val="1"/>
            </c:dLbl>
            <c:dLbl>
              <c:idx val="4"/>
              <c:layout>
                <c:manualLayout>
                  <c:x val="-8.3333333333333679E-3"/>
                  <c:y val="1.3888888888888959E-2"/>
                </c:manualLayout>
              </c:layout>
              <c:dLblPos val="bestFit"/>
              <c:showVal val="1"/>
            </c:dLbl>
            <c:dLbl>
              <c:idx val="5"/>
              <c:layout>
                <c:manualLayout>
                  <c:x val="-3.9726877715704677E-2"/>
                  <c:y val="-1.5686274509803921E-2"/>
                </c:manualLayout>
              </c:layout>
              <c:dLblPos val="bestFit"/>
              <c:showVal val="1"/>
            </c:dLbl>
            <c:dLbl>
              <c:idx val="6"/>
              <c:layout>
                <c:manualLayout>
                  <c:x val="1.489757914338927E-2"/>
                  <c:y val="-3.5294117647058913E-2"/>
                </c:manualLayout>
              </c:layout>
              <c:dLblPos val="bestFit"/>
              <c:showVal val="1"/>
            </c:dLbl>
            <c:dLbl>
              <c:idx val="7"/>
              <c:layout>
                <c:manualLayout>
                  <c:x val="9.2209563190076713E-2"/>
                  <c:y val="-7.8431372549019624E-3"/>
                </c:manualLayout>
              </c:layout>
              <c:dLblPos val="bestFit"/>
              <c:showVal val="1"/>
            </c:dLbl>
            <c:dLblPos val="outEnd"/>
            <c:showVal val="1"/>
            <c:showLeaderLines val="1"/>
          </c:dLbls>
          <c:cat>
            <c:strRef>
              <c:f>Sheet2!$A$1:$A$8</c:f>
              <c:strCache>
                <c:ptCount val="8"/>
                <c:pt idx="0">
                  <c:v>Local Authority</c:v>
                </c:pt>
                <c:pt idx="1">
                  <c:v>Society</c:v>
                </c:pt>
                <c:pt idx="2">
                  <c:v>Police</c:v>
                </c:pt>
                <c:pt idx="3">
                  <c:v>NHS</c:v>
                </c:pt>
                <c:pt idx="4">
                  <c:v>Criminal Justice</c:v>
                </c:pt>
                <c:pt idx="5">
                  <c:v>Social Services</c:v>
                </c:pt>
                <c:pt idx="6">
                  <c:v>YOT</c:v>
                </c:pt>
                <c:pt idx="7">
                  <c:v>Other</c:v>
                </c:pt>
              </c:strCache>
            </c:strRef>
          </c:cat>
          <c:val>
            <c:numRef>
              <c:f>Sheet2!$B$1:$B$8</c:f>
              <c:numCache>
                <c:formatCode>"£"#,##0;[Red]\-"£"#,##0</c:formatCode>
                <c:ptCount val="8"/>
                <c:pt idx="0">
                  <c:v>40341</c:v>
                </c:pt>
                <c:pt idx="1">
                  <c:v>27968</c:v>
                </c:pt>
                <c:pt idx="2">
                  <c:v>7795</c:v>
                </c:pt>
                <c:pt idx="3">
                  <c:v>5330</c:v>
                </c:pt>
                <c:pt idx="4">
                  <c:v>3731</c:v>
                </c:pt>
                <c:pt idx="5">
                  <c:v>1367</c:v>
                </c:pt>
                <c:pt idx="6">
                  <c:v>1240</c:v>
                </c:pt>
                <c:pt idx="7">
                  <c:v>695</c:v>
                </c:pt>
              </c:numCache>
            </c:numRef>
          </c:val>
        </c:ser>
        <c:dLbls>
          <c:showVal val="1"/>
        </c:dLbls>
        <c:firstSliceAng val="0"/>
      </c:pieChart>
    </c:plotArea>
    <c:legend>
      <c:legendPos val="r"/>
      <c:layout/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EE12B-1EC5-48D9-9570-EF7EAAB430FB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C08B4-5DCF-4374-B18C-59D6881EF50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D51B8-E863-40FF-B0AE-C40CD0E6F8DF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BC251-7808-4532-8FD9-2C2D329ADEB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BC251-7808-4532-8FD9-2C2D329ADEB0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20CCF-1087-4AC5-9FE3-6F4D5EB9C80D}" type="datetimeFigureOut">
              <a:rPr lang="en-US" smtClean="0"/>
              <a:pPr/>
              <a:t>9/1/2011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3151C-C2C5-428C-B8B7-453E9A6E592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Chelsea</a:t>
            </a: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7" name="Picture 21" descr="FCS_PowerpointBanner_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29225"/>
            <a:ext cx="9144000" cy="1628775"/>
          </a:xfrm>
          <a:prstGeom prst="rect">
            <a:avLst/>
          </a:prstGeom>
          <a:noFill/>
        </p:spPr>
      </p:pic>
      <p:sp>
        <p:nvSpPr>
          <p:cNvPr id="8" name="Rectangle 28"/>
          <p:cNvSpPr>
            <a:spLocks noChangeArrowheads="1"/>
          </p:cNvSpPr>
          <p:nvPr/>
        </p:nvSpPr>
        <p:spPr bwMode="auto">
          <a:xfrm>
            <a:off x="468313" y="4005263"/>
            <a:ext cx="3095625" cy="1152525"/>
          </a:xfrm>
          <a:prstGeom prst="rect">
            <a:avLst/>
          </a:prstGeom>
          <a:solidFill>
            <a:srgbClr val="294A8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6</a:t>
            </a:r>
            <a:r>
              <a:rPr lang="en-GB" b="1" baseline="30000" dirty="0" smtClean="0">
                <a:solidFill>
                  <a:schemeClr val="bg1"/>
                </a:solidFill>
              </a:rPr>
              <a:t>th</a:t>
            </a:r>
            <a:r>
              <a:rPr lang="en-GB" b="1" dirty="0" smtClean="0">
                <a:solidFill>
                  <a:schemeClr val="bg1"/>
                </a:solidFill>
              </a:rPr>
              <a:t> of September 2011</a:t>
            </a:r>
            <a:endParaRPr lang="en-GB" b="1" dirty="0">
              <a:solidFill>
                <a:schemeClr val="bg1"/>
              </a:solidFill>
            </a:endParaRPr>
          </a:p>
          <a:p>
            <a:pPr algn="ctr"/>
            <a:r>
              <a:rPr lang="en-GB" b="1" dirty="0" smtClean="0">
                <a:solidFill>
                  <a:schemeClr val="bg1"/>
                </a:solidFill>
              </a:rPr>
              <a:t>Kensington Town Hall</a:t>
            </a:r>
            <a:endParaRPr lang="en-GB" dirty="0"/>
          </a:p>
        </p:txBody>
      </p:sp>
      <p:sp>
        <p:nvSpPr>
          <p:cNvPr id="10" name="WordArt 23"/>
          <p:cNvSpPr>
            <a:spLocks noChangeArrowheads="1" noChangeShapeType="1" noTextEdit="1"/>
          </p:cNvSpPr>
          <p:nvPr/>
        </p:nvSpPr>
        <p:spPr bwMode="auto">
          <a:xfrm>
            <a:off x="4932363" y="1268413"/>
            <a:ext cx="338455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Community Budgets</a:t>
            </a:r>
            <a:endParaRPr lang="en-GB" sz="3600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solidFill>
                <a:srgbClr val="CC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6056" y="3501008"/>
            <a:ext cx="3312368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Letitia Bradley and Jan Keen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3" name="Picture 2" descr="FCS_PowerpointBanner_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13177"/>
            <a:ext cx="9144000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1340768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b="1" dirty="0">
                <a:solidFill>
                  <a:schemeClr val="tx2"/>
                </a:solidFill>
                <a:latin typeface="Verdana" pitchFamily="34" charset="0"/>
              </a:rPr>
              <a:t>The Response…</a:t>
            </a:r>
          </a:p>
          <a:p>
            <a:pPr eaLnBrk="0" hangingPunct="0">
              <a:defRPr/>
            </a:pPr>
            <a:endParaRPr lang="en-GB" sz="2400" dirty="0">
              <a:solidFill>
                <a:schemeClr val="tx2"/>
              </a:solidFill>
              <a:latin typeface="Verdana" pitchFamily="34" charset="0"/>
            </a:endParaRPr>
          </a:p>
          <a:p>
            <a:pPr marL="361950" indent="-361950" eaLnBrk="0" hangingPunct="0">
              <a:defRPr/>
            </a:pPr>
            <a:r>
              <a:rPr lang="en-GB" sz="2400" b="1" dirty="0">
                <a:solidFill>
                  <a:schemeClr val="tx2"/>
                </a:solidFill>
                <a:latin typeface="Verdana" pitchFamily="34" charset="0"/>
              </a:rPr>
              <a:t>Westminster</a:t>
            </a:r>
            <a:r>
              <a:rPr lang="en-GB" sz="2400" dirty="0">
                <a:solidFill>
                  <a:schemeClr val="tx2"/>
                </a:solidFill>
                <a:latin typeface="Verdana" pitchFamily="34" charset="0"/>
              </a:rPr>
              <a:t>: ‘Wider’ Family Recovery </a:t>
            </a:r>
            <a:r>
              <a:rPr lang="en-GB" sz="2400" dirty="0" smtClean="0">
                <a:solidFill>
                  <a:schemeClr val="tx2"/>
                </a:solidFill>
                <a:latin typeface="Verdana" pitchFamily="34" charset="0"/>
              </a:rPr>
              <a:t>Programme (FRP)</a:t>
            </a:r>
            <a:endParaRPr lang="en-GB" sz="2400" dirty="0">
              <a:solidFill>
                <a:schemeClr val="tx2"/>
              </a:solidFill>
              <a:latin typeface="Verdana" pitchFamily="34" charset="0"/>
            </a:endParaRPr>
          </a:p>
          <a:p>
            <a:pPr marL="361950" indent="-361950" eaLnBrk="0" hangingPunct="0">
              <a:defRPr/>
            </a:pPr>
            <a:endParaRPr lang="en-GB" sz="2400" dirty="0">
              <a:solidFill>
                <a:schemeClr val="tx2"/>
              </a:solidFill>
              <a:latin typeface="Verdana" pitchFamily="34" charset="0"/>
            </a:endParaRPr>
          </a:p>
          <a:p>
            <a:pPr marL="361950" indent="-361950" eaLnBrk="0" hangingPunct="0">
              <a:defRPr/>
            </a:pPr>
            <a:r>
              <a:rPr lang="en-GB" sz="2400" b="1" dirty="0">
                <a:solidFill>
                  <a:schemeClr val="tx2"/>
                </a:solidFill>
                <a:latin typeface="Verdana" pitchFamily="34" charset="0"/>
              </a:rPr>
              <a:t>H&amp;F</a:t>
            </a:r>
            <a:r>
              <a:rPr lang="en-GB" sz="2400" dirty="0">
                <a:solidFill>
                  <a:schemeClr val="tx2"/>
                </a:solidFill>
                <a:latin typeface="Verdana" pitchFamily="34" charset="0"/>
              </a:rPr>
              <a:t> : Family Support Programme</a:t>
            </a:r>
          </a:p>
          <a:p>
            <a:pPr marL="361950" indent="-361950" eaLnBrk="0" hangingPunct="0">
              <a:defRPr/>
            </a:pPr>
            <a:endParaRPr lang="en-GB" sz="2400" dirty="0">
              <a:solidFill>
                <a:schemeClr val="tx2"/>
              </a:solidFill>
              <a:latin typeface="Verdana" pitchFamily="34" charset="0"/>
            </a:endParaRPr>
          </a:p>
          <a:p>
            <a:pPr marL="361950" indent="-361950" eaLnBrk="0" hangingPunct="0">
              <a:defRPr/>
            </a:pPr>
            <a:r>
              <a:rPr lang="en-GB" sz="2400" b="1" dirty="0">
                <a:solidFill>
                  <a:schemeClr val="tx2"/>
                </a:solidFill>
                <a:latin typeface="Verdana" pitchFamily="34" charset="0"/>
              </a:rPr>
              <a:t>RBKC</a:t>
            </a:r>
            <a:r>
              <a:rPr lang="en-GB" sz="2400" dirty="0">
                <a:solidFill>
                  <a:schemeClr val="tx2"/>
                </a:solidFill>
                <a:latin typeface="Verdana" pitchFamily="34" charset="0"/>
              </a:rPr>
              <a:t>: (build upon </a:t>
            </a:r>
            <a:r>
              <a:rPr lang="en-GB" sz="2400" dirty="0" smtClean="0">
                <a:solidFill>
                  <a:schemeClr val="tx2"/>
                </a:solidFill>
                <a:latin typeface="Verdana" pitchFamily="34" charset="0"/>
              </a:rPr>
              <a:t>Family Intervention Project </a:t>
            </a:r>
            <a:r>
              <a:rPr lang="en-GB" sz="2400" dirty="0">
                <a:solidFill>
                  <a:schemeClr val="tx2"/>
                </a:solidFill>
                <a:latin typeface="Verdana" pitchFamily="34" charset="0"/>
              </a:rPr>
              <a:t>/ </a:t>
            </a:r>
            <a:r>
              <a:rPr lang="en-GB" sz="2400" dirty="0" smtClean="0">
                <a:solidFill>
                  <a:schemeClr val="tx2"/>
                </a:solidFill>
                <a:latin typeface="Verdana" pitchFamily="34" charset="0"/>
              </a:rPr>
              <a:t>  			Adolescent </a:t>
            </a:r>
            <a:r>
              <a:rPr lang="en-GB" sz="2400" dirty="0">
                <a:solidFill>
                  <a:schemeClr val="tx2"/>
                </a:solidFill>
                <a:latin typeface="Verdana" pitchFamily="34" charset="0"/>
              </a:rPr>
              <a:t>Service / others)</a:t>
            </a:r>
          </a:p>
          <a:p>
            <a:pPr marL="361950" indent="-361950" eaLnBrk="0" hangingPunct="0">
              <a:defRPr/>
            </a:pPr>
            <a:endParaRPr lang="en-GB" sz="2400" dirty="0">
              <a:solidFill>
                <a:schemeClr val="tx2"/>
              </a:solidFill>
              <a:latin typeface="Verdana" pitchFamily="34" charset="0"/>
            </a:endParaRPr>
          </a:p>
          <a:p>
            <a:pPr marL="361950" indent="-361950" eaLnBrk="0" hangingPunct="0">
              <a:defRPr/>
            </a:pPr>
            <a:r>
              <a:rPr lang="en-GB" sz="2400" b="1" dirty="0" err="1">
                <a:solidFill>
                  <a:schemeClr val="tx2"/>
                </a:solidFill>
                <a:latin typeface="Verdana" pitchFamily="34" charset="0"/>
              </a:rPr>
              <a:t>Wandsworth</a:t>
            </a:r>
            <a:r>
              <a:rPr lang="en-GB" sz="2400" dirty="0" smtClean="0">
                <a:solidFill>
                  <a:schemeClr val="tx2"/>
                </a:solidFill>
                <a:latin typeface="Verdana" pitchFamily="34" charset="0"/>
              </a:rPr>
              <a:t>: FRP programme</a:t>
            </a:r>
            <a:endParaRPr lang="en-GB" sz="2400" dirty="0">
              <a:solidFill>
                <a:schemeClr val="tx2"/>
              </a:solidFill>
              <a:latin typeface="Verdana" pitchFamily="34" charset="0"/>
            </a:endParaRPr>
          </a:p>
          <a:p>
            <a:pPr eaLnBrk="0" hangingPunct="0">
              <a:defRPr/>
            </a:pPr>
            <a:endParaRPr lang="en-GB" sz="24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6519446"/>
            <a:ext cx="9144000" cy="33855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09457E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endParaRPr lang="en-GB" sz="16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4" descr="FCS_PowerpointBanner_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11725"/>
            <a:ext cx="9144000" cy="1946275"/>
          </a:xfrm>
          <a:prstGeom prst="rect">
            <a:avLst/>
          </a:prstGeom>
          <a:noFill/>
        </p:spPr>
      </p:pic>
      <p:sp>
        <p:nvSpPr>
          <p:cNvPr id="5" name="Freeform 7"/>
          <p:cNvSpPr>
            <a:spLocks/>
          </p:cNvSpPr>
          <p:nvPr/>
        </p:nvSpPr>
        <p:spPr bwMode="auto">
          <a:xfrm>
            <a:off x="2297113" y="1196975"/>
            <a:ext cx="5673725" cy="3513138"/>
          </a:xfrm>
          <a:custGeom>
            <a:avLst/>
            <a:gdLst/>
            <a:ahLst/>
            <a:cxnLst>
              <a:cxn ang="0">
                <a:pos x="0" y="2178"/>
              </a:cxn>
              <a:cxn ang="0">
                <a:pos x="430" y="1349"/>
              </a:cxn>
              <a:cxn ang="0">
                <a:pos x="859" y="1859"/>
              </a:cxn>
              <a:cxn ang="0">
                <a:pos x="1021" y="1477"/>
              </a:cxn>
              <a:cxn ang="0">
                <a:pos x="1182" y="1605"/>
              </a:cxn>
              <a:cxn ang="0">
                <a:pos x="1719" y="11"/>
              </a:cxn>
              <a:cxn ang="0">
                <a:pos x="2202" y="1540"/>
              </a:cxn>
              <a:cxn ang="0">
                <a:pos x="2364" y="1158"/>
              </a:cxn>
              <a:cxn ang="0">
                <a:pos x="3021" y="1850"/>
              </a:cxn>
              <a:cxn ang="0">
                <a:pos x="3278" y="1796"/>
              </a:cxn>
              <a:cxn ang="0">
                <a:pos x="3574" y="2213"/>
              </a:cxn>
            </a:cxnLst>
            <a:rect l="0" t="0" r="r" b="b"/>
            <a:pathLst>
              <a:path w="3574" h="2213">
                <a:moveTo>
                  <a:pt x="0" y="2178"/>
                </a:moveTo>
                <a:cubicBezTo>
                  <a:pt x="143" y="1790"/>
                  <a:pt x="287" y="1402"/>
                  <a:pt x="430" y="1349"/>
                </a:cubicBezTo>
                <a:cubicBezTo>
                  <a:pt x="573" y="1296"/>
                  <a:pt x="760" y="1838"/>
                  <a:pt x="859" y="1859"/>
                </a:cubicBezTo>
                <a:cubicBezTo>
                  <a:pt x="957" y="1880"/>
                  <a:pt x="968" y="1519"/>
                  <a:pt x="1021" y="1477"/>
                </a:cubicBezTo>
                <a:cubicBezTo>
                  <a:pt x="1074" y="1435"/>
                  <a:pt x="1066" y="1849"/>
                  <a:pt x="1182" y="1605"/>
                </a:cubicBezTo>
                <a:cubicBezTo>
                  <a:pt x="1298" y="1360"/>
                  <a:pt x="1549" y="22"/>
                  <a:pt x="1719" y="11"/>
                </a:cubicBezTo>
                <a:cubicBezTo>
                  <a:pt x="1888" y="0"/>
                  <a:pt x="2094" y="1349"/>
                  <a:pt x="2202" y="1540"/>
                </a:cubicBezTo>
                <a:cubicBezTo>
                  <a:pt x="2310" y="1731"/>
                  <a:pt x="2227" y="1106"/>
                  <a:pt x="2364" y="1158"/>
                </a:cubicBezTo>
                <a:cubicBezTo>
                  <a:pt x="2501" y="1210"/>
                  <a:pt x="2869" y="1744"/>
                  <a:pt x="3021" y="1850"/>
                </a:cubicBezTo>
                <a:cubicBezTo>
                  <a:pt x="3173" y="1956"/>
                  <a:pt x="3186" y="1736"/>
                  <a:pt x="3278" y="1796"/>
                </a:cubicBezTo>
                <a:cubicBezTo>
                  <a:pt x="3370" y="1856"/>
                  <a:pt x="3512" y="2126"/>
                  <a:pt x="3574" y="2213"/>
                </a:cubicBezTo>
              </a:path>
            </a:pathLst>
          </a:custGeom>
          <a:noFill/>
          <a:ln w="28575" cmpd="sng">
            <a:solidFill>
              <a:srgbClr val="09457E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855663" y="4294188"/>
            <a:ext cx="7272337" cy="0"/>
          </a:xfrm>
          <a:prstGeom prst="line">
            <a:avLst/>
          </a:prstGeom>
          <a:noFill/>
          <a:ln w="19050">
            <a:solidFill>
              <a:srgbClr val="99CCFF"/>
            </a:solidFill>
            <a:round/>
            <a:headEnd/>
            <a:tailEnd/>
          </a:ln>
          <a:effectLst>
            <a:outerShdw dist="35921" dir="2700000" algn="ctr" rotWithShape="0">
              <a:srgbClr val="99000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484438" y="4437063"/>
            <a:ext cx="4633912" cy="396875"/>
          </a:xfrm>
          <a:prstGeom prst="rect">
            <a:avLst/>
          </a:prstGeom>
          <a:solidFill>
            <a:srgbClr val="008000"/>
          </a:solidFill>
          <a:ln w="19050" algn="ctr">
            <a:noFill/>
            <a:miter lim="800000"/>
            <a:headEnd/>
            <a:tailEnd/>
          </a:ln>
          <a:effectLst>
            <a:outerShdw dist="35921" dir="2700000" algn="ctr" rotWithShape="0">
              <a:srgbClr val="990000"/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GB" sz="2000">
                <a:solidFill>
                  <a:schemeClr val="bg1"/>
                </a:solidFill>
              </a:rPr>
              <a:t>Universal Needs – Universal Services</a:t>
            </a: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928688" y="3213100"/>
            <a:ext cx="7272337" cy="0"/>
          </a:xfrm>
          <a:prstGeom prst="line">
            <a:avLst/>
          </a:prstGeom>
          <a:noFill/>
          <a:ln w="19050">
            <a:solidFill>
              <a:srgbClr val="99CCFF"/>
            </a:solidFill>
            <a:round/>
            <a:headEnd/>
            <a:tailEnd/>
          </a:ln>
          <a:effectLst>
            <a:outerShdw dist="35921" dir="2700000" algn="ctr" rotWithShape="0">
              <a:srgbClr val="99000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928688" y="2205038"/>
            <a:ext cx="7272337" cy="0"/>
          </a:xfrm>
          <a:prstGeom prst="line">
            <a:avLst/>
          </a:prstGeom>
          <a:noFill/>
          <a:ln w="19050">
            <a:solidFill>
              <a:srgbClr val="99CCFF"/>
            </a:solidFill>
            <a:round/>
            <a:headEnd/>
            <a:tailEnd/>
          </a:ln>
          <a:effectLst>
            <a:outerShdw dist="35921" dir="2700000" algn="ctr" rotWithShape="0">
              <a:srgbClr val="99000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1704715" y="3502025"/>
            <a:ext cx="6206059" cy="400110"/>
          </a:xfrm>
          <a:prstGeom prst="rect">
            <a:avLst/>
          </a:prstGeom>
          <a:solidFill>
            <a:srgbClr val="09457E"/>
          </a:solidFill>
          <a:ln w="19050" algn="ctr">
            <a:noFill/>
            <a:miter lim="800000"/>
            <a:headEnd/>
            <a:tailEnd/>
          </a:ln>
          <a:effectLst>
            <a:outerShdw dist="35921" dir="2700000" algn="ctr" rotWithShape="0">
              <a:srgbClr val="990000"/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Low to Vulnerable </a:t>
            </a:r>
            <a:r>
              <a:rPr lang="en-GB" sz="2000" dirty="0" smtClean="0">
                <a:solidFill>
                  <a:schemeClr val="bg1"/>
                </a:solidFill>
              </a:rPr>
              <a:t>Families </a:t>
            </a:r>
            <a:r>
              <a:rPr lang="en-GB" sz="2000" dirty="0">
                <a:solidFill>
                  <a:schemeClr val="bg1"/>
                </a:solidFill>
              </a:rPr>
              <a:t>with Additional Needs – CA(F) </a:t>
            </a: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2080777" y="2493963"/>
            <a:ext cx="5284075" cy="400110"/>
          </a:xfrm>
          <a:prstGeom prst="rect">
            <a:avLst/>
          </a:prstGeom>
          <a:solidFill>
            <a:srgbClr val="F96FA4"/>
          </a:solidFill>
          <a:ln w="19050" algn="ctr">
            <a:noFill/>
            <a:miter lim="800000"/>
            <a:headEnd/>
            <a:tailEnd/>
          </a:ln>
          <a:effectLst>
            <a:outerShdw dist="35921" dir="2700000" algn="ctr" rotWithShape="0">
              <a:srgbClr val="990000"/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High or Complex </a:t>
            </a:r>
            <a:r>
              <a:rPr lang="en-GB" sz="2000" dirty="0" smtClean="0">
                <a:solidFill>
                  <a:schemeClr val="bg1"/>
                </a:solidFill>
              </a:rPr>
              <a:t>Family Needs </a:t>
            </a:r>
            <a:r>
              <a:rPr lang="en-GB" sz="2000" dirty="0">
                <a:solidFill>
                  <a:schemeClr val="bg1"/>
                </a:solidFill>
              </a:rPr>
              <a:t>- Children in Need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2240990" y="1485900"/>
            <a:ext cx="5454186" cy="400110"/>
          </a:xfrm>
          <a:prstGeom prst="rect">
            <a:avLst/>
          </a:prstGeom>
          <a:solidFill>
            <a:srgbClr val="FF0000"/>
          </a:solidFill>
          <a:ln w="19050" algn="ctr">
            <a:noFill/>
            <a:miter lim="800000"/>
            <a:headEnd/>
            <a:tailEnd/>
          </a:ln>
          <a:effectLst>
            <a:outerShdw dist="35921" dir="2700000" algn="ctr" rotWithShape="0">
              <a:srgbClr val="990000"/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Complex or </a:t>
            </a:r>
            <a:r>
              <a:rPr lang="en-GB" sz="2000" dirty="0" smtClean="0">
                <a:solidFill>
                  <a:schemeClr val="bg1"/>
                </a:solidFill>
              </a:rPr>
              <a:t>Acute Family Needs </a:t>
            </a:r>
            <a:r>
              <a:rPr lang="en-GB" sz="2000" dirty="0">
                <a:solidFill>
                  <a:schemeClr val="bg1"/>
                </a:solidFill>
              </a:rPr>
              <a:t>– Child Protection </a:t>
            </a: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>
                <a:solidFill>
                  <a:schemeClr val="bg1"/>
                </a:solidFill>
              </a:rPr>
              <a:t>  </a:t>
            </a:r>
          </a:p>
          <a:p>
            <a:r>
              <a:rPr lang="en-GB" sz="900" b="1">
                <a:solidFill>
                  <a:schemeClr val="bg1"/>
                </a:solidFill>
              </a:rPr>
              <a:t>   </a:t>
            </a:r>
            <a:r>
              <a:rPr lang="en-GB" sz="1000" b="1">
                <a:solidFill>
                  <a:schemeClr val="bg1"/>
                </a:solidFill>
              </a:rPr>
              <a:t>The Royal Borough of Kensington and Chelsea</a:t>
            </a:r>
          </a:p>
          <a:p>
            <a:r>
              <a:rPr lang="en-GB" sz="2000" b="1">
                <a:solidFill>
                  <a:schemeClr val="bg1"/>
                </a:solidFill>
              </a:rPr>
              <a:t> </a:t>
            </a:r>
            <a:endParaRPr lang="en-GB" sz="2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3568" y="1052736"/>
            <a:ext cx="1558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2"/>
                </a:solidFill>
              </a:rPr>
              <a:t>RBKC’s Project</a:t>
            </a:r>
            <a:endParaRPr lang="en-GB" b="1" dirty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67544" y="1124744"/>
            <a:ext cx="8280920" cy="0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95536" y="1124744"/>
            <a:ext cx="4248472" cy="324036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 flipV="1">
            <a:off x="5004048" y="1124744"/>
            <a:ext cx="3816424" cy="3240360"/>
          </a:xfrm>
          <a:prstGeom prst="straightConnector1">
            <a:avLst/>
          </a:prstGeom>
          <a:ln w="476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>
                <a:solidFill>
                  <a:schemeClr val="bg1"/>
                </a:solidFill>
              </a:rPr>
              <a:t>  </a:t>
            </a:r>
          </a:p>
          <a:p>
            <a:r>
              <a:rPr lang="en-GB" sz="900" b="1">
                <a:solidFill>
                  <a:schemeClr val="bg1"/>
                </a:solidFill>
              </a:rPr>
              <a:t>   </a:t>
            </a:r>
            <a:r>
              <a:rPr lang="en-GB" sz="1000" b="1">
                <a:solidFill>
                  <a:schemeClr val="bg1"/>
                </a:solidFill>
              </a:rPr>
              <a:t>The Royal Borough of Kensington and Chelsea</a:t>
            </a:r>
          </a:p>
          <a:p>
            <a:r>
              <a:rPr lang="en-GB" sz="2000" b="1">
                <a:solidFill>
                  <a:schemeClr val="bg1"/>
                </a:solidFill>
              </a:rPr>
              <a:t> </a:t>
            </a:r>
            <a:endParaRPr lang="en-GB" sz="2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6519446"/>
            <a:ext cx="9144000" cy="33855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09457E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endParaRPr lang="en-GB" sz="16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27" name="AutoShape 3"/>
          <p:cNvSpPr>
            <a:spLocks noChangeAspect="1" noChangeArrowheads="1" noTextEdit="1"/>
          </p:cNvSpPr>
          <p:nvPr/>
        </p:nvSpPr>
        <p:spPr bwMode="auto">
          <a:xfrm>
            <a:off x="395288" y="1556792"/>
            <a:ext cx="8748712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9" name="Freeform 5"/>
          <p:cNvSpPr>
            <a:spLocks noEditPoints="1"/>
          </p:cNvSpPr>
          <p:nvPr/>
        </p:nvSpPr>
        <p:spPr bwMode="auto">
          <a:xfrm>
            <a:off x="400050" y="1950492"/>
            <a:ext cx="3286125" cy="3416300"/>
          </a:xfrm>
          <a:custGeom>
            <a:avLst/>
            <a:gdLst/>
            <a:ahLst/>
            <a:cxnLst>
              <a:cxn ang="0">
                <a:pos x="6" y="967"/>
              </a:cxn>
              <a:cxn ang="0">
                <a:pos x="82" y="658"/>
              </a:cxn>
              <a:cxn ang="0">
                <a:pos x="237" y="392"/>
              </a:cxn>
              <a:cxn ang="0">
                <a:pos x="457" y="185"/>
              </a:cxn>
              <a:cxn ang="0">
                <a:pos x="727" y="49"/>
              </a:cxn>
              <a:cxn ang="0">
                <a:pos x="1035" y="0"/>
              </a:cxn>
              <a:cxn ang="0">
                <a:pos x="1342" y="49"/>
              </a:cxn>
              <a:cxn ang="0">
                <a:pos x="1613" y="184"/>
              </a:cxn>
              <a:cxn ang="0">
                <a:pos x="1833" y="391"/>
              </a:cxn>
              <a:cxn ang="0">
                <a:pos x="1988" y="657"/>
              </a:cxn>
              <a:cxn ang="0">
                <a:pos x="2064" y="965"/>
              </a:cxn>
              <a:cxn ang="0">
                <a:pos x="2068" y="1131"/>
              </a:cxn>
              <a:cxn ang="0">
                <a:pos x="2023" y="1396"/>
              </a:cxn>
              <a:cxn ang="0">
                <a:pos x="1893" y="1678"/>
              </a:cxn>
              <a:cxn ang="0">
                <a:pos x="1694" y="1907"/>
              </a:cxn>
              <a:cxn ang="0">
                <a:pos x="1438" y="2067"/>
              </a:cxn>
              <a:cxn ang="0">
                <a:pos x="1141" y="2147"/>
              </a:cxn>
              <a:cxn ang="0">
                <a:pos x="827" y="2130"/>
              </a:cxn>
              <a:cxn ang="0">
                <a:pos x="543" y="2023"/>
              </a:cxn>
              <a:cxn ang="0">
                <a:pos x="304" y="1838"/>
              </a:cxn>
              <a:cxn ang="0">
                <a:pos x="126" y="1591"/>
              </a:cxn>
              <a:cxn ang="0">
                <a:pos x="22" y="1294"/>
              </a:cxn>
              <a:cxn ang="0">
                <a:pos x="0" y="1077"/>
              </a:cxn>
              <a:cxn ang="0">
                <a:pos x="42" y="1288"/>
              </a:cxn>
              <a:cxn ang="0">
                <a:pos x="143" y="1577"/>
              </a:cxn>
              <a:cxn ang="0">
                <a:pos x="318" y="1820"/>
              </a:cxn>
              <a:cxn ang="0">
                <a:pos x="551" y="2001"/>
              </a:cxn>
              <a:cxn ang="0">
                <a:pos x="830" y="2107"/>
              </a:cxn>
              <a:cxn ang="0">
                <a:pos x="1138" y="2124"/>
              </a:cxn>
              <a:cxn ang="0">
                <a:pos x="1430" y="2046"/>
              </a:cxn>
              <a:cxn ang="0">
                <a:pos x="1680" y="1889"/>
              </a:cxn>
              <a:cxn ang="0">
                <a:pos x="1876" y="1665"/>
              </a:cxn>
              <a:cxn ang="0">
                <a:pos x="2003" y="1390"/>
              </a:cxn>
              <a:cxn ang="0">
                <a:pos x="2048" y="1131"/>
              </a:cxn>
              <a:cxn ang="0">
                <a:pos x="2044" y="970"/>
              </a:cxn>
              <a:cxn ang="0">
                <a:pos x="1970" y="668"/>
              </a:cxn>
              <a:cxn ang="0">
                <a:pos x="1819" y="408"/>
              </a:cxn>
              <a:cxn ang="0">
                <a:pos x="1603" y="205"/>
              </a:cxn>
              <a:cxn ang="0">
                <a:pos x="1338" y="72"/>
              </a:cxn>
              <a:cxn ang="0">
                <a:pos x="1036" y="24"/>
              </a:cxn>
              <a:cxn ang="0">
                <a:pos x="734" y="71"/>
              </a:cxn>
              <a:cxn ang="0">
                <a:pos x="468" y="204"/>
              </a:cxn>
              <a:cxn ang="0">
                <a:pos x="253" y="407"/>
              </a:cxn>
              <a:cxn ang="0">
                <a:pos x="101" y="667"/>
              </a:cxn>
              <a:cxn ang="0">
                <a:pos x="26" y="968"/>
              </a:cxn>
              <a:cxn ang="0">
                <a:pos x="22" y="1130"/>
              </a:cxn>
            </a:cxnLst>
            <a:rect l="0" t="0" r="r" b="b"/>
            <a:pathLst>
              <a:path w="2070" h="2152">
                <a:moveTo>
                  <a:pt x="0" y="1077"/>
                </a:moveTo>
                <a:lnTo>
                  <a:pt x="2" y="1022"/>
                </a:lnTo>
                <a:lnTo>
                  <a:pt x="6" y="967"/>
                </a:lnTo>
                <a:lnTo>
                  <a:pt x="22" y="860"/>
                </a:lnTo>
                <a:lnTo>
                  <a:pt x="47" y="757"/>
                </a:lnTo>
                <a:lnTo>
                  <a:pt x="82" y="658"/>
                </a:lnTo>
                <a:lnTo>
                  <a:pt x="125" y="564"/>
                </a:lnTo>
                <a:lnTo>
                  <a:pt x="178" y="475"/>
                </a:lnTo>
                <a:lnTo>
                  <a:pt x="237" y="392"/>
                </a:lnTo>
                <a:lnTo>
                  <a:pt x="304" y="316"/>
                </a:lnTo>
                <a:lnTo>
                  <a:pt x="377" y="247"/>
                </a:lnTo>
                <a:lnTo>
                  <a:pt x="457" y="185"/>
                </a:lnTo>
                <a:lnTo>
                  <a:pt x="542" y="130"/>
                </a:lnTo>
                <a:lnTo>
                  <a:pt x="633" y="85"/>
                </a:lnTo>
                <a:lnTo>
                  <a:pt x="727" y="49"/>
                </a:lnTo>
                <a:lnTo>
                  <a:pt x="826" y="22"/>
                </a:lnTo>
                <a:lnTo>
                  <a:pt x="929" y="6"/>
                </a:lnTo>
                <a:lnTo>
                  <a:pt x="1035" y="0"/>
                </a:lnTo>
                <a:lnTo>
                  <a:pt x="1140" y="6"/>
                </a:lnTo>
                <a:lnTo>
                  <a:pt x="1243" y="22"/>
                </a:lnTo>
                <a:lnTo>
                  <a:pt x="1342" y="49"/>
                </a:lnTo>
                <a:lnTo>
                  <a:pt x="1437" y="85"/>
                </a:lnTo>
                <a:lnTo>
                  <a:pt x="1528" y="130"/>
                </a:lnTo>
                <a:lnTo>
                  <a:pt x="1613" y="184"/>
                </a:lnTo>
                <a:lnTo>
                  <a:pt x="1693" y="246"/>
                </a:lnTo>
                <a:lnTo>
                  <a:pt x="1766" y="315"/>
                </a:lnTo>
                <a:lnTo>
                  <a:pt x="1833" y="391"/>
                </a:lnTo>
                <a:lnTo>
                  <a:pt x="1892" y="474"/>
                </a:lnTo>
                <a:lnTo>
                  <a:pt x="1944" y="563"/>
                </a:lnTo>
                <a:lnTo>
                  <a:pt x="1988" y="657"/>
                </a:lnTo>
                <a:lnTo>
                  <a:pt x="2023" y="755"/>
                </a:lnTo>
                <a:lnTo>
                  <a:pt x="2049" y="859"/>
                </a:lnTo>
                <a:lnTo>
                  <a:pt x="2064" y="965"/>
                </a:lnTo>
                <a:lnTo>
                  <a:pt x="2068" y="1021"/>
                </a:lnTo>
                <a:lnTo>
                  <a:pt x="2070" y="1076"/>
                </a:lnTo>
                <a:lnTo>
                  <a:pt x="2068" y="1131"/>
                </a:lnTo>
                <a:lnTo>
                  <a:pt x="2064" y="1186"/>
                </a:lnTo>
                <a:lnTo>
                  <a:pt x="2049" y="1293"/>
                </a:lnTo>
                <a:lnTo>
                  <a:pt x="2023" y="1396"/>
                </a:lnTo>
                <a:lnTo>
                  <a:pt x="1988" y="1495"/>
                </a:lnTo>
                <a:lnTo>
                  <a:pt x="1945" y="1590"/>
                </a:lnTo>
                <a:lnTo>
                  <a:pt x="1893" y="1678"/>
                </a:lnTo>
                <a:lnTo>
                  <a:pt x="1834" y="1761"/>
                </a:lnTo>
                <a:lnTo>
                  <a:pt x="1767" y="1837"/>
                </a:lnTo>
                <a:lnTo>
                  <a:pt x="1694" y="1907"/>
                </a:lnTo>
                <a:lnTo>
                  <a:pt x="1614" y="1968"/>
                </a:lnTo>
                <a:lnTo>
                  <a:pt x="1528" y="2023"/>
                </a:lnTo>
                <a:lnTo>
                  <a:pt x="1438" y="2067"/>
                </a:lnTo>
                <a:lnTo>
                  <a:pt x="1343" y="2104"/>
                </a:lnTo>
                <a:lnTo>
                  <a:pt x="1244" y="2130"/>
                </a:lnTo>
                <a:lnTo>
                  <a:pt x="1141" y="2147"/>
                </a:lnTo>
                <a:lnTo>
                  <a:pt x="1036" y="2152"/>
                </a:lnTo>
                <a:lnTo>
                  <a:pt x="930" y="2147"/>
                </a:lnTo>
                <a:lnTo>
                  <a:pt x="827" y="2130"/>
                </a:lnTo>
                <a:lnTo>
                  <a:pt x="728" y="2104"/>
                </a:lnTo>
                <a:lnTo>
                  <a:pt x="633" y="2068"/>
                </a:lnTo>
                <a:lnTo>
                  <a:pt x="543" y="2023"/>
                </a:lnTo>
                <a:lnTo>
                  <a:pt x="458" y="1969"/>
                </a:lnTo>
                <a:lnTo>
                  <a:pt x="378" y="1907"/>
                </a:lnTo>
                <a:lnTo>
                  <a:pt x="304" y="1838"/>
                </a:lnTo>
                <a:lnTo>
                  <a:pt x="238" y="1762"/>
                </a:lnTo>
                <a:lnTo>
                  <a:pt x="178" y="1679"/>
                </a:lnTo>
                <a:lnTo>
                  <a:pt x="126" y="1591"/>
                </a:lnTo>
                <a:lnTo>
                  <a:pt x="82" y="1496"/>
                </a:lnTo>
                <a:lnTo>
                  <a:pt x="47" y="1397"/>
                </a:lnTo>
                <a:lnTo>
                  <a:pt x="22" y="1294"/>
                </a:lnTo>
                <a:lnTo>
                  <a:pt x="6" y="1188"/>
                </a:lnTo>
                <a:lnTo>
                  <a:pt x="2" y="1132"/>
                </a:lnTo>
                <a:lnTo>
                  <a:pt x="0" y="1077"/>
                </a:lnTo>
                <a:close/>
                <a:moveTo>
                  <a:pt x="22" y="1130"/>
                </a:moveTo>
                <a:lnTo>
                  <a:pt x="26" y="1183"/>
                </a:lnTo>
                <a:lnTo>
                  <a:pt x="42" y="1288"/>
                </a:lnTo>
                <a:lnTo>
                  <a:pt x="67" y="1388"/>
                </a:lnTo>
                <a:lnTo>
                  <a:pt x="101" y="1485"/>
                </a:lnTo>
                <a:lnTo>
                  <a:pt x="143" y="1577"/>
                </a:lnTo>
                <a:lnTo>
                  <a:pt x="194" y="1664"/>
                </a:lnTo>
                <a:lnTo>
                  <a:pt x="252" y="1745"/>
                </a:lnTo>
                <a:lnTo>
                  <a:pt x="318" y="1820"/>
                </a:lnTo>
                <a:lnTo>
                  <a:pt x="390" y="1888"/>
                </a:lnTo>
                <a:lnTo>
                  <a:pt x="467" y="1948"/>
                </a:lnTo>
                <a:lnTo>
                  <a:pt x="551" y="2001"/>
                </a:lnTo>
                <a:lnTo>
                  <a:pt x="640" y="2046"/>
                </a:lnTo>
                <a:lnTo>
                  <a:pt x="733" y="2081"/>
                </a:lnTo>
                <a:lnTo>
                  <a:pt x="830" y="2107"/>
                </a:lnTo>
                <a:lnTo>
                  <a:pt x="931" y="2123"/>
                </a:lnTo>
                <a:lnTo>
                  <a:pt x="1035" y="2128"/>
                </a:lnTo>
                <a:lnTo>
                  <a:pt x="1138" y="2124"/>
                </a:lnTo>
                <a:lnTo>
                  <a:pt x="1239" y="2107"/>
                </a:lnTo>
                <a:lnTo>
                  <a:pt x="1337" y="2082"/>
                </a:lnTo>
                <a:lnTo>
                  <a:pt x="1430" y="2046"/>
                </a:lnTo>
                <a:lnTo>
                  <a:pt x="1519" y="2001"/>
                </a:lnTo>
                <a:lnTo>
                  <a:pt x="1602" y="1949"/>
                </a:lnTo>
                <a:lnTo>
                  <a:pt x="1680" y="1889"/>
                </a:lnTo>
                <a:lnTo>
                  <a:pt x="1752" y="1820"/>
                </a:lnTo>
                <a:lnTo>
                  <a:pt x="1818" y="1746"/>
                </a:lnTo>
                <a:lnTo>
                  <a:pt x="1876" y="1665"/>
                </a:lnTo>
                <a:lnTo>
                  <a:pt x="1927" y="1578"/>
                </a:lnTo>
                <a:lnTo>
                  <a:pt x="1969" y="1486"/>
                </a:lnTo>
                <a:lnTo>
                  <a:pt x="2003" y="1390"/>
                </a:lnTo>
                <a:lnTo>
                  <a:pt x="2029" y="1289"/>
                </a:lnTo>
                <a:lnTo>
                  <a:pt x="2044" y="1185"/>
                </a:lnTo>
                <a:lnTo>
                  <a:pt x="2048" y="1131"/>
                </a:lnTo>
                <a:lnTo>
                  <a:pt x="2049" y="1077"/>
                </a:lnTo>
                <a:lnTo>
                  <a:pt x="2048" y="1023"/>
                </a:lnTo>
                <a:lnTo>
                  <a:pt x="2044" y="970"/>
                </a:lnTo>
                <a:lnTo>
                  <a:pt x="2029" y="865"/>
                </a:lnTo>
                <a:lnTo>
                  <a:pt x="2004" y="765"/>
                </a:lnTo>
                <a:lnTo>
                  <a:pt x="1970" y="668"/>
                </a:lnTo>
                <a:lnTo>
                  <a:pt x="1927" y="576"/>
                </a:lnTo>
                <a:lnTo>
                  <a:pt x="1877" y="489"/>
                </a:lnTo>
                <a:lnTo>
                  <a:pt x="1819" y="408"/>
                </a:lnTo>
                <a:lnTo>
                  <a:pt x="1753" y="333"/>
                </a:lnTo>
                <a:lnTo>
                  <a:pt x="1681" y="265"/>
                </a:lnTo>
                <a:lnTo>
                  <a:pt x="1603" y="205"/>
                </a:lnTo>
                <a:lnTo>
                  <a:pt x="1519" y="152"/>
                </a:lnTo>
                <a:lnTo>
                  <a:pt x="1431" y="107"/>
                </a:lnTo>
                <a:lnTo>
                  <a:pt x="1338" y="72"/>
                </a:lnTo>
                <a:lnTo>
                  <a:pt x="1240" y="46"/>
                </a:lnTo>
                <a:lnTo>
                  <a:pt x="1139" y="29"/>
                </a:lnTo>
                <a:lnTo>
                  <a:pt x="1036" y="24"/>
                </a:lnTo>
                <a:lnTo>
                  <a:pt x="932" y="29"/>
                </a:lnTo>
                <a:lnTo>
                  <a:pt x="831" y="46"/>
                </a:lnTo>
                <a:lnTo>
                  <a:pt x="734" y="71"/>
                </a:lnTo>
                <a:lnTo>
                  <a:pt x="641" y="107"/>
                </a:lnTo>
                <a:lnTo>
                  <a:pt x="552" y="152"/>
                </a:lnTo>
                <a:lnTo>
                  <a:pt x="468" y="204"/>
                </a:lnTo>
                <a:lnTo>
                  <a:pt x="391" y="265"/>
                </a:lnTo>
                <a:lnTo>
                  <a:pt x="318" y="333"/>
                </a:lnTo>
                <a:lnTo>
                  <a:pt x="253" y="407"/>
                </a:lnTo>
                <a:lnTo>
                  <a:pt x="194" y="488"/>
                </a:lnTo>
                <a:lnTo>
                  <a:pt x="144" y="575"/>
                </a:lnTo>
                <a:lnTo>
                  <a:pt x="101" y="667"/>
                </a:lnTo>
                <a:lnTo>
                  <a:pt x="67" y="763"/>
                </a:lnTo>
                <a:lnTo>
                  <a:pt x="42" y="864"/>
                </a:lnTo>
                <a:lnTo>
                  <a:pt x="26" y="968"/>
                </a:lnTo>
                <a:lnTo>
                  <a:pt x="22" y="1022"/>
                </a:lnTo>
                <a:lnTo>
                  <a:pt x="21" y="1076"/>
                </a:lnTo>
                <a:lnTo>
                  <a:pt x="22" y="1130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0" name="Freeform 6"/>
          <p:cNvSpPr>
            <a:spLocks noEditPoints="1"/>
          </p:cNvSpPr>
          <p:nvPr/>
        </p:nvSpPr>
        <p:spPr bwMode="auto">
          <a:xfrm>
            <a:off x="3089275" y="1950492"/>
            <a:ext cx="3284537" cy="3416300"/>
          </a:xfrm>
          <a:custGeom>
            <a:avLst/>
            <a:gdLst/>
            <a:ahLst/>
            <a:cxnLst>
              <a:cxn ang="0">
                <a:pos x="6" y="967"/>
              </a:cxn>
              <a:cxn ang="0">
                <a:pos x="82" y="658"/>
              </a:cxn>
              <a:cxn ang="0">
                <a:pos x="236" y="392"/>
              </a:cxn>
              <a:cxn ang="0">
                <a:pos x="456" y="185"/>
              </a:cxn>
              <a:cxn ang="0">
                <a:pos x="727" y="49"/>
              </a:cxn>
              <a:cxn ang="0">
                <a:pos x="1034" y="0"/>
              </a:cxn>
              <a:cxn ang="0">
                <a:pos x="1342" y="49"/>
              </a:cxn>
              <a:cxn ang="0">
                <a:pos x="1612" y="184"/>
              </a:cxn>
              <a:cxn ang="0">
                <a:pos x="1832" y="391"/>
              </a:cxn>
              <a:cxn ang="0">
                <a:pos x="1988" y="657"/>
              </a:cxn>
              <a:cxn ang="0">
                <a:pos x="2064" y="965"/>
              </a:cxn>
              <a:cxn ang="0">
                <a:pos x="2068" y="1131"/>
              </a:cxn>
              <a:cxn ang="0">
                <a:pos x="2023" y="1396"/>
              </a:cxn>
              <a:cxn ang="0">
                <a:pos x="1892" y="1678"/>
              </a:cxn>
              <a:cxn ang="0">
                <a:pos x="1693" y="1907"/>
              </a:cxn>
              <a:cxn ang="0">
                <a:pos x="1437" y="2067"/>
              </a:cxn>
              <a:cxn ang="0">
                <a:pos x="1141" y="2147"/>
              </a:cxn>
              <a:cxn ang="0">
                <a:pos x="827" y="2130"/>
              </a:cxn>
              <a:cxn ang="0">
                <a:pos x="542" y="2023"/>
              </a:cxn>
              <a:cxn ang="0">
                <a:pos x="304" y="1838"/>
              </a:cxn>
              <a:cxn ang="0">
                <a:pos x="126" y="1591"/>
              </a:cxn>
              <a:cxn ang="0">
                <a:pos x="21" y="1294"/>
              </a:cxn>
              <a:cxn ang="0">
                <a:pos x="0" y="1077"/>
              </a:cxn>
              <a:cxn ang="0">
                <a:pos x="41" y="1288"/>
              </a:cxn>
              <a:cxn ang="0">
                <a:pos x="143" y="1577"/>
              </a:cxn>
              <a:cxn ang="0">
                <a:pos x="317" y="1820"/>
              </a:cxn>
              <a:cxn ang="0">
                <a:pos x="551" y="2001"/>
              </a:cxn>
              <a:cxn ang="0">
                <a:pos x="830" y="2107"/>
              </a:cxn>
              <a:cxn ang="0">
                <a:pos x="1138" y="2124"/>
              </a:cxn>
              <a:cxn ang="0">
                <a:pos x="1429" y="2046"/>
              </a:cxn>
              <a:cxn ang="0">
                <a:pos x="1680" y="1889"/>
              </a:cxn>
              <a:cxn ang="0">
                <a:pos x="1876" y="1665"/>
              </a:cxn>
              <a:cxn ang="0">
                <a:pos x="2003" y="1390"/>
              </a:cxn>
              <a:cxn ang="0">
                <a:pos x="2047" y="1131"/>
              </a:cxn>
              <a:cxn ang="0">
                <a:pos x="2044" y="970"/>
              </a:cxn>
              <a:cxn ang="0">
                <a:pos x="1969" y="668"/>
              </a:cxn>
              <a:cxn ang="0">
                <a:pos x="1818" y="408"/>
              </a:cxn>
              <a:cxn ang="0">
                <a:pos x="1603" y="205"/>
              </a:cxn>
              <a:cxn ang="0">
                <a:pos x="1337" y="72"/>
              </a:cxn>
              <a:cxn ang="0">
                <a:pos x="1035" y="24"/>
              </a:cxn>
              <a:cxn ang="0">
                <a:pos x="733" y="71"/>
              </a:cxn>
              <a:cxn ang="0">
                <a:pos x="468" y="204"/>
              </a:cxn>
              <a:cxn ang="0">
                <a:pos x="252" y="407"/>
              </a:cxn>
              <a:cxn ang="0">
                <a:pos x="101" y="667"/>
              </a:cxn>
              <a:cxn ang="0">
                <a:pos x="26" y="968"/>
              </a:cxn>
              <a:cxn ang="0">
                <a:pos x="22" y="1130"/>
              </a:cxn>
            </a:cxnLst>
            <a:rect l="0" t="0" r="r" b="b"/>
            <a:pathLst>
              <a:path w="2069" h="2152">
                <a:moveTo>
                  <a:pt x="0" y="1077"/>
                </a:moveTo>
                <a:lnTo>
                  <a:pt x="1" y="1022"/>
                </a:lnTo>
                <a:lnTo>
                  <a:pt x="6" y="967"/>
                </a:lnTo>
                <a:lnTo>
                  <a:pt x="21" y="860"/>
                </a:lnTo>
                <a:lnTo>
                  <a:pt x="47" y="757"/>
                </a:lnTo>
                <a:lnTo>
                  <a:pt x="82" y="658"/>
                </a:lnTo>
                <a:lnTo>
                  <a:pt x="125" y="564"/>
                </a:lnTo>
                <a:lnTo>
                  <a:pt x="177" y="475"/>
                </a:lnTo>
                <a:lnTo>
                  <a:pt x="236" y="392"/>
                </a:lnTo>
                <a:lnTo>
                  <a:pt x="303" y="316"/>
                </a:lnTo>
                <a:lnTo>
                  <a:pt x="377" y="247"/>
                </a:lnTo>
                <a:lnTo>
                  <a:pt x="456" y="185"/>
                </a:lnTo>
                <a:lnTo>
                  <a:pt x="542" y="130"/>
                </a:lnTo>
                <a:lnTo>
                  <a:pt x="632" y="85"/>
                </a:lnTo>
                <a:lnTo>
                  <a:pt x="727" y="49"/>
                </a:lnTo>
                <a:lnTo>
                  <a:pt x="826" y="22"/>
                </a:lnTo>
                <a:lnTo>
                  <a:pt x="928" y="6"/>
                </a:lnTo>
                <a:lnTo>
                  <a:pt x="1034" y="0"/>
                </a:lnTo>
                <a:lnTo>
                  <a:pt x="1140" y="6"/>
                </a:lnTo>
                <a:lnTo>
                  <a:pt x="1243" y="22"/>
                </a:lnTo>
                <a:lnTo>
                  <a:pt x="1342" y="49"/>
                </a:lnTo>
                <a:lnTo>
                  <a:pt x="1437" y="85"/>
                </a:lnTo>
                <a:lnTo>
                  <a:pt x="1527" y="130"/>
                </a:lnTo>
                <a:lnTo>
                  <a:pt x="1612" y="184"/>
                </a:lnTo>
                <a:lnTo>
                  <a:pt x="1692" y="246"/>
                </a:lnTo>
                <a:lnTo>
                  <a:pt x="1766" y="315"/>
                </a:lnTo>
                <a:lnTo>
                  <a:pt x="1832" y="391"/>
                </a:lnTo>
                <a:lnTo>
                  <a:pt x="1892" y="474"/>
                </a:lnTo>
                <a:lnTo>
                  <a:pt x="1944" y="563"/>
                </a:lnTo>
                <a:lnTo>
                  <a:pt x="1988" y="657"/>
                </a:lnTo>
                <a:lnTo>
                  <a:pt x="2023" y="755"/>
                </a:lnTo>
                <a:lnTo>
                  <a:pt x="2048" y="859"/>
                </a:lnTo>
                <a:lnTo>
                  <a:pt x="2064" y="965"/>
                </a:lnTo>
                <a:lnTo>
                  <a:pt x="2068" y="1021"/>
                </a:lnTo>
                <a:lnTo>
                  <a:pt x="2069" y="1076"/>
                </a:lnTo>
                <a:lnTo>
                  <a:pt x="2068" y="1131"/>
                </a:lnTo>
                <a:lnTo>
                  <a:pt x="2064" y="1186"/>
                </a:lnTo>
                <a:lnTo>
                  <a:pt x="2048" y="1293"/>
                </a:lnTo>
                <a:lnTo>
                  <a:pt x="2023" y="1396"/>
                </a:lnTo>
                <a:lnTo>
                  <a:pt x="1988" y="1495"/>
                </a:lnTo>
                <a:lnTo>
                  <a:pt x="1945" y="1590"/>
                </a:lnTo>
                <a:lnTo>
                  <a:pt x="1892" y="1678"/>
                </a:lnTo>
                <a:lnTo>
                  <a:pt x="1833" y="1761"/>
                </a:lnTo>
                <a:lnTo>
                  <a:pt x="1766" y="1837"/>
                </a:lnTo>
                <a:lnTo>
                  <a:pt x="1693" y="1907"/>
                </a:lnTo>
                <a:lnTo>
                  <a:pt x="1613" y="1968"/>
                </a:lnTo>
                <a:lnTo>
                  <a:pt x="1528" y="2023"/>
                </a:lnTo>
                <a:lnTo>
                  <a:pt x="1437" y="2067"/>
                </a:lnTo>
                <a:lnTo>
                  <a:pt x="1343" y="2104"/>
                </a:lnTo>
                <a:lnTo>
                  <a:pt x="1244" y="2130"/>
                </a:lnTo>
                <a:lnTo>
                  <a:pt x="1141" y="2147"/>
                </a:lnTo>
                <a:lnTo>
                  <a:pt x="1035" y="2152"/>
                </a:lnTo>
                <a:lnTo>
                  <a:pt x="930" y="2147"/>
                </a:lnTo>
                <a:lnTo>
                  <a:pt x="827" y="2130"/>
                </a:lnTo>
                <a:lnTo>
                  <a:pt x="728" y="2104"/>
                </a:lnTo>
                <a:lnTo>
                  <a:pt x="633" y="2068"/>
                </a:lnTo>
                <a:lnTo>
                  <a:pt x="542" y="2023"/>
                </a:lnTo>
                <a:lnTo>
                  <a:pt x="457" y="1969"/>
                </a:lnTo>
                <a:lnTo>
                  <a:pt x="378" y="1907"/>
                </a:lnTo>
                <a:lnTo>
                  <a:pt x="304" y="1838"/>
                </a:lnTo>
                <a:lnTo>
                  <a:pt x="237" y="1762"/>
                </a:lnTo>
                <a:lnTo>
                  <a:pt x="178" y="1679"/>
                </a:lnTo>
                <a:lnTo>
                  <a:pt x="126" y="1591"/>
                </a:lnTo>
                <a:lnTo>
                  <a:pt x="82" y="1496"/>
                </a:lnTo>
                <a:lnTo>
                  <a:pt x="47" y="1397"/>
                </a:lnTo>
                <a:lnTo>
                  <a:pt x="21" y="1294"/>
                </a:lnTo>
                <a:lnTo>
                  <a:pt x="6" y="1188"/>
                </a:lnTo>
                <a:lnTo>
                  <a:pt x="2" y="1132"/>
                </a:lnTo>
                <a:lnTo>
                  <a:pt x="0" y="1077"/>
                </a:lnTo>
                <a:close/>
                <a:moveTo>
                  <a:pt x="22" y="1130"/>
                </a:moveTo>
                <a:lnTo>
                  <a:pt x="26" y="1183"/>
                </a:lnTo>
                <a:lnTo>
                  <a:pt x="41" y="1288"/>
                </a:lnTo>
                <a:lnTo>
                  <a:pt x="66" y="1388"/>
                </a:lnTo>
                <a:lnTo>
                  <a:pt x="100" y="1485"/>
                </a:lnTo>
                <a:lnTo>
                  <a:pt x="143" y="1577"/>
                </a:lnTo>
                <a:lnTo>
                  <a:pt x="193" y="1664"/>
                </a:lnTo>
                <a:lnTo>
                  <a:pt x="251" y="1745"/>
                </a:lnTo>
                <a:lnTo>
                  <a:pt x="317" y="1820"/>
                </a:lnTo>
                <a:lnTo>
                  <a:pt x="389" y="1888"/>
                </a:lnTo>
                <a:lnTo>
                  <a:pt x="467" y="1948"/>
                </a:lnTo>
                <a:lnTo>
                  <a:pt x="551" y="2001"/>
                </a:lnTo>
                <a:lnTo>
                  <a:pt x="639" y="2046"/>
                </a:lnTo>
                <a:lnTo>
                  <a:pt x="732" y="2081"/>
                </a:lnTo>
                <a:lnTo>
                  <a:pt x="830" y="2107"/>
                </a:lnTo>
                <a:lnTo>
                  <a:pt x="931" y="2123"/>
                </a:lnTo>
                <a:lnTo>
                  <a:pt x="1034" y="2128"/>
                </a:lnTo>
                <a:lnTo>
                  <a:pt x="1138" y="2124"/>
                </a:lnTo>
                <a:lnTo>
                  <a:pt x="1239" y="2107"/>
                </a:lnTo>
                <a:lnTo>
                  <a:pt x="1336" y="2082"/>
                </a:lnTo>
                <a:lnTo>
                  <a:pt x="1429" y="2046"/>
                </a:lnTo>
                <a:lnTo>
                  <a:pt x="1518" y="2001"/>
                </a:lnTo>
                <a:lnTo>
                  <a:pt x="1602" y="1949"/>
                </a:lnTo>
                <a:lnTo>
                  <a:pt x="1680" y="1889"/>
                </a:lnTo>
                <a:lnTo>
                  <a:pt x="1752" y="1820"/>
                </a:lnTo>
                <a:lnTo>
                  <a:pt x="1817" y="1746"/>
                </a:lnTo>
                <a:lnTo>
                  <a:pt x="1876" y="1665"/>
                </a:lnTo>
                <a:lnTo>
                  <a:pt x="1926" y="1578"/>
                </a:lnTo>
                <a:lnTo>
                  <a:pt x="1969" y="1486"/>
                </a:lnTo>
                <a:lnTo>
                  <a:pt x="2003" y="1390"/>
                </a:lnTo>
                <a:lnTo>
                  <a:pt x="2028" y="1289"/>
                </a:lnTo>
                <a:lnTo>
                  <a:pt x="2044" y="1185"/>
                </a:lnTo>
                <a:lnTo>
                  <a:pt x="2047" y="1131"/>
                </a:lnTo>
                <a:lnTo>
                  <a:pt x="2049" y="1077"/>
                </a:lnTo>
                <a:lnTo>
                  <a:pt x="2048" y="1023"/>
                </a:lnTo>
                <a:lnTo>
                  <a:pt x="2044" y="970"/>
                </a:lnTo>
                <a:lnTo>
                  <a:pt x="2028" y="865"/>
                </a:lnTo>
                <a:lnTo>
                  <a:pt x="2003" y="765"/>
                </a:lnTo>
                <a:lnTo>
                  <a:pt x="1969" y="668"/>
                </a:lnTo>
                <a:lnTo>
                  <a:pt x="1927" y="576"/>
                </a:lnTo>
                <a:lnTo>
                  <a:pt x="1876" y="489"/>
                </a:lnTo>
                <a:lnTo>
                  <a:pt x="1818" y="408"/>
                </a:lnTo>
                <a:lnTo>
                  <a:pt x="1752" y="333"/>
                </a:lnTo>
                <a:lnTo>
                  <a:pt x="1681" y="265"/>
                </a:lnTo>
                <a:lnTo>
                  <a:pt x="1603" y="205"/>
                </a:lnTo>
                <a:lnTo>
                  <a:pt x="1519" y="152"/>
                </a:lnTo>
                <a:lnTo>
                  <a:pt x="1430" y="107"/>
                </a:lnTo>
                <a:lnTo>
                  <a:pt x="1337" y="72"/>
                </a:lnTo>
                <a:lnTo>
                  <a:pt x="1240" y="46"/>
                </a:lnTo>
                <a:lnTo>
                  <a:pt x="1139" y="29"/>
                </a:lnTo>
                <a:lnTo>
                  <a:pt x="1035" y="24"/>
                </a:lnTo>
                <a:lnTo>
                  <a:pt x="931" y="29"/>
                </a:lnTo>
                <a:lnTo>
                  <a:pt x="831" y="46"/>
                </a:lnTo>
                <a:lnTo>
                  <a:pt x="733" y="71"/>
                </a:lnTo>
                <a:lnTo>
                  <a:pt x="640" y="107"/>
                </a:lnTo>
                <a:lnTo>
                  <a:pt x="551" y="152"/>
                </a:lnTo>
                <a:lnTo>
                  <a:pt x="468" y="204"/>
                </a:lnTo>
                <a:lnTo>
                  <a:pt x="390" y="265"/>
                </a:lnTo>
                <a:lnTo>
                  <a:pt x="318" y="333"/>
                </a:lnTo>
                <a:lnTo>
                  <a:pt x="252" y="407"/>
                </a:lnTo>
                <a:lnTo>
                  <a:pt x="194" y="488"/>
                </a:lnTo>
                <a:lnTo>
                  <a:pt x="143" y="575"/>
                </a:lnTo>
                <a:lnTo>
                  <a:pt x="101" y="667"/>
                </a:lnTo>
                <a:lnTo>
                  <a:pt x="67" y="763"/>
                </a:lnTo>
                <a:lnTo>
                  <a:pt x="41" y="864"/>
                </a:lnTo>
                <a:lnTo>
                  <a:pt x="26" y="968"/>
                </a:lnTo>
                <a:lnTo>
                  <a:pt x="22" y="1022"/>
                </a:lnTo>
                <a:lnTo>
                  <a:pt x="20" y="1076"/>
                </a:lnTo>
                <a:lnTo>
                  <a:pt x="22" y="1130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1" name="Freeform 7"/>
          <p:cNvSpPr>
            <a:spLocks noEditPoints="1"/>
          </p:cNvSpPr>
          <p:nvPr/>
        </p:nvSpPr>
        <p:spPr bwMode="auto">
          <a:xfrm>
            <a:off x="5853113" y="1950492"/>
            <a:ext cx="3286125" cy="3416300"/>
          </a:xfrm>
          <a:custGeom>
            <a:avLst/>
            <a:gdLst/>
            <a:ahLst/>
            <a:cxnLst>
              <a:cxn ang="0">
                <a:pos x="6" y="967"/>
              </a:cxn>
              <a:cxn ang="0">
                <a:pos x="82" y="658"/>
              </a:cxn>
              <a:cxn ang="0">
                <a:pos x="237" y="392"/>
              </a:cxn>
              <a:cxn ang="0">
                <a:pos x="457" y="185"/>
              </a:cxn>
              <a:cxn ang="0">
                <a:pos x="727" y="49"/>
              </a:cxn>
              <a:cxn ang="0">
                <a:pos x="1035" y="0"/>
              </a:cxn>
              <a:cxn ang="0">
                <a:pos x="1342" y="49"/>
              </a:cxn>
              <a:cxn ang="0">
                <a:pos x="1613" y="184"/>
              </a:cxn>
              <a:cxn ang="0">
                <a:pos x="1833" y="391"/>
              </a:cxn>
              <a:cxn ang="0">
                <a:pos x="1988" y="657"/>
              </a:cxn>
              <a:cxn ang="0">
                <a:pos x="2064" y="965"/>
              </a:cxn>
              <a:cxn ang="0">
                <a:pos x="2068" y="1131"/>
              </a:cxn>
              <a:cxn ang="0">
                <a:pos x="2023" y="1396"/>
              </a:cxn>
              <a:cxn ang="0">
                <a:pos x="1893" y="1678"/>
              </a:cxn>
              <a:cxn ang="0">
                <a:pos x="1694" y="1907"/>
              </a:cxn>
              <a:cxn ang="0">
                <a:pos x="1438" y="2067"/>
              </a:cxn>
              <a:cxn ang="0">
                <a:pos x="1141" y="2147"/>
              </a:cxn>
              <a:cxn ang="0">
                <a:pos x="827" y="2130"/>
              </a:cxn>
              <a:cxn ang="0">
                <a:pos x="543" y="2023"/>
              </a:cxn>
              <a:cxn ang="0">
                <a:pos x="304" y="1838"/>
              </a:cxn>
              <a:cxn ang="0">
                <a:pos x="126" y="1591"/>
              </a:cxn>
              <a:cxn ang="0">
                <a:pos x="22" y="1294"/>
              </a:cxn>
              <a:cxn ang="0">
                <a:pos x="0" y="1077"/>
              </a:cxn>
              <a:cxn ang="0">
                <a:pos x="42" y="1288"/>
              </a:cxn>
              <a:cxn ang="0">
                <a:pos x="143" y="1577"/>
              </a:cxn>
              <a:cxn ang="0">
                <a:pos x="317" y="1820"/>
              </a:cxn>
              <a:cxn ang="0">
                <a:pos x="551" y="2001"/>
              </a:cxn>
              <a:cxn ang="0">
                <a:pos x="830" y="2107"/>
              </a:cxn>
              <a:cxn ang="0">
                <a:pos x="1138" y="2124"/>
              </a:cxn>
              <a:cxn ang="0">
                <a:pos x="1430" y="2046"/>
              </a:cxn>
              <a:cxn ang="0">
                <a:pos x="1680" y="1889"/>
              </a:cxn>
              <a:cxn ang="0">
                <a:pos x="1876" y="1665"/>
              </a:cxn>
              <a:cxn ang="0">
                <a:pos x="2003" y="1390"/>
              </a:cxn>
              <a:cxn ang="0">
                <a:pos x="2048" y="1131"/>
              </a:cxn>
              <a:cxn ang="0">
                <a:pos x="2044" y="970"/>
              </a:cxn>
              <a:cxn ang="0">
                <a:pos x="1970" y="668"/>
              </a:cxn>
              <a:cxn ang="0">
                <a:pos x="1819" y="408"/>
              </a:cxn>
              <a:cxn ang="0">
                <a:pos x="1603" y="205"/>
              </a:cxn>
              <a:cxn ang="0">
                <a:pos x="1338" y="72"/>
              </a:cxn>
              <a:cxn ang="0">
                <a:pos x="1036" y="24"/>
              </a:cxn>
              <a:cxn ang="0">
                <a:pos x="734" y="71"/>
              </a:cxn>
              <a:cxn ang="0">
                <a:pos x="468" y="204"/>
              </a:cxn>
              <a:cxn ang="0">
                <a:pos x="253" y="407"/>
              </a:cxn>
              <a:cxn ang="0">
                <a:pos x="101" y="667"/>
              </a:cxn>
              <a:cxn ang="0">
                <a:pos x="26" y="968"/>
              </a:cxn>
              <a:cxn ang="0">
                <a:pos x="22" y="1130"/>
              </a:cxn>
            </a:cxnLst>
            <a:rect l="0" t="0" r="r" b="b"/>
            <a:pathLst>
              <a:path w="2070" h="2152">
                <a:moveTo>
                  <a:pt x="0" y="1077"/>
                </a:moveTo>
                <a:lnTo>
                  <a:pt x="2" y="1022"/>
                </a:lnTo>
                <a:lnTo>
                  <a:pt x="6" y="967"/>
                </a:lnTo>
                <a:lnTo>
                  <a:pt x="22" y="860"/>
                </a:lnTo>
                <a:lnTo>
                  <a:pt x="47" y="757"/>
                </a:lnTo>
                <a:lnTo>
                  <a:pt x="82" y="658"/>
                </a:lnTo>
                <a:lnTo>
                  <a:pt x="125" y="564"/>
                </a:lnTo>
                <a:lnTo>
                  <a:pt x="177" y="475"/>
                </a:lnTo>
                <a:lnTo>
                  <a:pt x="237" y="392"/>
                </a:lnTo>
                <a:lnTo>
                  <a:pt x="304" y="316"/>
                </a:lnTo>
                <a:lnTo>
                  <a:pt x="377" y="247"/>
                </a:lnTo>
                <a:lnTo>
                  <a:pt x="457" y="185"/>
                </a:lnTo>
                <a:lnTo>
                  <a:pt x="542" y="130"/>
                </a:lnTo>
                <a:lnTo>
                  <a:pt x="632" y="85"/>
                </a:lnTo>
                <a:lnTo>
                  <a:pt x="727" y="49"/>
                </a:lnTo>
                <a:lnTo>
                  <a:pt x="826" y="22"/>
                </a:lnTo>
                <a:lnTo>
                  <a:pt x="929" y="6"/>
                </a:lnTo>
                <a:lnTo>
                  <a:pt x="1035" y="0"/>
                </a:lnTo>
                <a:lnTo>
                  <a:pt x="1140" y="6"/>
                </a:lnTo>
                <a:lnTo>
                  <a:pt x="1243" y="22"/>
                </a:lnTo>
                <a:lnTo>
                  <a:pt x="1342" y="49"/>
                </a:lnTo>
                <a:lnTo>
                  <a:pt x="1437" y="85"/>
                </a:lnTo>
                <a:lnTo>
                  <a:pt x="1527" y="130"/>
                </a:lnTo>
                <a:lnTo>
                  <a:pt x="1613" y="184"/>
                </a:lnTo>
                <a:lnTo>
                  <a:pt x="1693" y="246"/>
                </a:lnTo>
                <a:lnTo>
                  <a:pt x="1766" y="315"/>
                </a:lnTo>
                <a:lnTo>
                  <a:pt x="1833" y="391"/>
                </a:lnTo>
                <a:lnTo>
                  <a:pt x="1892" y="474"/>
                </a:lnTo>
                <a:lnTo>
                  <a:pt x="1944" y="563"/>
                </a:lnTo>
                <a:lnTo>
                  <a:pt x="1988" y="657"/>
                </a:lnTo>
                <a:lnTo>
                  <a:pt x="2023" y="755"/>
                </a:lnTo>
                <a:lnTo>
                  <a:pt x="2049" y="859"/>
                </a:lnTo>
                <a:lnTo>
                  <a:pt x="2064" y="965"/>
                </a:lnTo>
                <a:lnTo>
                  <a:pt x="2068" y="1021"/>
                </a:lnTo>
                <a:lnTo>
                  <a:pt x="2070" y="1076"/>
                </a:lnTo>
                <a:lnTo>
                  <a:pt x="2068" y="1131"/>
                </a:lnTo>
                <a:lnTo>
                  <a:pt x="2064" y="1186"/>
                </a:lnTo>
                <a:lnTo>
                  <a:pt x="2049" y="1293"/>
                </a:lnTo>
                <a:lnTo>
                  <a:pt x="2023" y="1396"/>
                </a:lnTo>
                <a:lnTo>
                  <a:pt x="1988" y="1495"/>
                </a:lnTo>
                <a:lnTo>
                  <a:pt x="1945" y="1590"/>
                </a:lnTo>
                <a:lnTo>
                  <a:pt x="1893" y="1678"/>
                </a:lnTo>
                <a:lnTo>
                  <a:pt x="1834" y="1761"/>
                </a:lnTo>
                <a:lnTo>
                  <a:pt x="1766" y="1837"/>
                </a:lnTo>
                <a:lnTo>
                  <a:pt x="1694" y="1907"/>
                </a:lnTo>
                <a:lnTo>
                  <a:pt x="1614" y="1968"/>
                </a:lnTo>
                <a:lnTo>
                  <a:pt x="1528" y="2023"/>
                </a:lnTo>
                <a:lnTo>
                  <a:pt x="1438" y="2067"/>
                </a:lnTo>
                <a:lnTo>
                  <a:pt x="1343" y="2104"/>
                </a:lnTo>
                <a:lnTo>
                  <a:pt x="1244" y="2130"/>
                </a:lnTo>
                <a:lnTo>
                  <a:pt x="1141" y="2147"/>
                </a:lnTo>
                <a:lnTo>
                  <a:pt x="1036" y="2152"/>
                </a:lnTo>
                <a:lnTo>
                  <a:pt x="930" y="2147"/>
                </a:lnTo>
                <a:lnTo>
                  <a:pt x="827" y="2130"/>
                </a:lnTo>
                <a:lnTo>
                  <a:pt x="728" y="2104"/>
                </a:lnTo>
                <a:lnTo>
                  <a:pt x="633" y="2068"/>
                </a:lnTo>
                <a:lnTo>
                  <a:pt x="543" y="2023"/>
                </a:lnTo>
                <a:lnTo>
                  <a:pt x="457" y="1969"/>
                </a:lnTo>
                <a:lnTo>
                  <a:pt x="378" y="1907"/>
                </a:lnTo>
                <a:lnTo>
                  <a:pt x="304" y="1838"/>
                </a:lnTo>
                <a:lnTo>
                  <a:pt x="238" y="1762"/>
                </a:lnTo>
                <a:lnTo>
                  <a:pt x="178" y="1679"/>
                </a:lnTo>
                <a:lnTo>
                  <a:pt x="126" y="1591"/>
                </a:lnTo>
                <a:lnTo>
                  <a:pt x="82" y="1496"/>
                </a:lnTo>
                <a:lnTo>
                  <a:pt x="47" y="1397"/>
                </a:lnTo>
                <a:lnTo>
                  <a:pt x="22" y="1294"/>
                </a:lnTo>
                <a:lnTo>
                  <a:pt x="6" y="1188"/>
                </a:lnTo>
                <a:lnTo>
                  <a:pt x="2" y="1132"/>
                </a:lnTo>
                <a:lnTo>
                  <a:pt x="0" y="1077"/>
                </a:lnTo>
                <a:close/>
                <a:moveTo>
                  <a:pt x="22" y="1130"/>
                </a:moveTo>
                <a:lnTo>
                  <a:pt x="26" y="1183"/>
                </a:lnTo>
                <a:lnTo>
                  <a:pt x="42" y="1288"/>
                </a:lnTo>
                <a:lnTo>
                  <a:pt x="67" y="1388"/>
                </a:lnTo>
                <a:lnTo>
                  <a:pt x="101" y="1485"/>
                </a:lnTo>
                <a:lnTo>
                  <a:pt x="143" y="1577"/>
                </a:lnTo>
                <a:lnTo>
                  <a:pt x="194" y="1664"/>
                </a:lnTo>
                <a:lnTo>
                  <a:pt x="252" y="1745"/>
                </a:lnTo>
                <a:lnTo>
                  <a:pt x="317" y="1820"/>
                </a:lnTo>
                <a:lnTo>
                  <a:pt x="390" y="1888"/>
                </a:lnTo>
                <a:lnTo>
                  <a:pt x="467" y="1948"/>
                </a:lnTo>
                <a:lnTo>
                  <a:pt x="551" y="2001"/>
                </a:lnTo>
                <a:lnTo>
                  <a:pt x="640" y="2046"/>
                </a:lnTo>
                <a:lnTo>
                  <a:pt x="733" y="2081"/>
                </a:lnTo>
                <a:lnTo>
                  <a:pt x="830" y="2107"/>
                </a:lnTo>
                <a:lnTo>
                  <a:pt x="931" y="2123"/>
                </a:lnTo>
                <a:lnTo>
                  <a:pt x="1035" y="2128"/>
                </a:lnTo>
                <a:lnTo>
                  <a:pt x="1138" y="2124"/>
                </a:lnTo>
                <a:lnTo>
                  <a:pt x="1239" y="2107"/>
                </a:lnTo>
                <a:lnTo>
                  <a:pt x="1337" y="2082"/>
                </a:lnTo>
                <a:lnTo>
                  <a:pt x="1430" y="2046"/>
                </a:lnTo>
                <a:lnTo>
                  <a:pt x="1519" y="2001"/>
                </a:lnTo>
                <a:lnTo>
                  <a:pt x="1602" y="1949"/>
                </a:lnTo>
                <a:lnTo>
                  <a:pt x="1680" y="1889"/>
                </a:lnTo>
                <a:lnTo>
                  <a:pt x="1752" y="1820"/>
                </a:lnTo>
                <a:lnTo>
                  <a:pt x="1818" y="1746"/>
                </a:lnTo>
                <a:lnTo>
                  <a:pt x="1876" y="1665"/>
                </a:lnTo>
                <a:lnTo>
                  <a:pt x="1927" y="1578"/>
                </a:lnTo>
                <a:lnTo>
                  <a:pt x="1969" y="1486"/>
                </a:lnTo>
                <a:lnTo>
                  <a:pt x="2003" y="1390"/>
                </a:lnTo>
                <a:lnTo>
                  <a:pt x="2029" y="1289"/>
                </a:lnTo>
                <a:lnTo>
                  <a:pt x="2044" y="1185"/>
                </a:lnTo>
                <a:lnTo>
                  <a:pt x="2048" y="1131"/>
                </a:lnTo>
                <a:lnTo>
                  <a:pt x="2049" y="1077"/>
                </a:lnTo>
                <a:lnTo>
                  <a:pt x="2048" y="1023"/>
                </a:lnTo>
                <a:lnTo>
                  <a:pt x="2044" y="970"/>
                </a:lnTo>
                <a:lnTo>
                  <a:pt x="2029" y="865"/>
                </a:lnTo>
                <a:lnTo>
                  <a:pt x="2004" y="765"/>
                </a:lnTo>
                <a:lnTo>
                  <a:pt x="1970" y="668"/>
                </a:lnTo>
                <a:lnTo>
                  <a:pt x="1927" y="576"/>
                </a:lnTo>
                <a:lnTo>
                  <a:pt x="1877" y="489"/>
                </a:lnTo>
                <a:lnTo>
                  <a:pt x="1819" y="408"/>
                </a:lnTo>
                <a:lnTo>
                  <a:pt x="1753" y="333"/>
                </a:lnTo>
                <a:lnTo>
                  <a:pt x="1681" y="265"/>
                </a:lnTo>
                <a:lnTo>
                  <a:pt x="1603" y="205"/>
                </a:lnTo>
                <a:lnTo>
                  <a:pt x="1519" y="152"/>
                </a:lnTo>
                <a:lnTo>
                  <a:pt x="1431" y="107"/>
                </a:lnTo>
                <a:lnTo>
                  <a:pt x="1338" y="72"/>
                </a:lnTo>
                <a:lnTo>
                  <a:pt x="1240" y="46"/>
                </a:lnTo>
                <a:lnTo>
                  <a:pt x="1139" y="29"/>
                </a:lnTo>
                <a:lnTo>
                  <a:pt x="1036" y="24"/>
                </a:lnTo>
                <a:lnTo>
                  <a:pt x="932" y="29"/>
                </a:lnTo>
                <a:lnTo>
                  <a:pt x="831" y="46"/>
                </a:lnTo>
                <a:lnTo>
                  <a:pt x="734" y="71"/>
                </a:lnTo>
                <a:lnTo>
                  <a:pt x="641" y="107"/>
                </a:lnTo>
                <a:lnTo>
                  <a:pt x="552" y="152"/>
                </a:lnTo>
                <a:lnTo>
                  <a:pt x="468" y="204"/>
                </a:lnTo>
                <a:lnTo>
                  <a:pt x="390" y="265"/>
                </a:lnTo>
                <a:lnTo>
                  <a:pt x="318" y="333"/>
                </a:lnTo>
                <a:lnTo>
                  <a:pt x="253" y="407"/>
                </a:lnTo>
                <a:lnTo>
                  <a:pt x="194" y="488"/>
                </a:lnTo>
                <a:lnTo>
                  <a:pt x="144" y="575"/>
                </a:lnTo>
                <a:lnTo>
                  <a:pt x="101" y="667"/>
                </a:lnTo>
                <a:lnTo>
                  <a:pt x="67" y="763"/>
                </a:lnTo>
                <a:lnTo>
                  <a:pt x="42" y="864"/>
                </a:lnTo>
                <a:lnTo>
                  <a:pt x="26" y="968"/>
                </a:lnTo>
                <a:lnTo>
                  <a:pt x="22" y="1022"/>
                </a:lnTo>
                <a:lnTo>
                  <a:pt x="21" y="1076"/>
                </a:lnTo>
                <a:lnTo>
                  <a:pt x="22" y="1130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37" name="Group 36"/>
          <p:cNvGrpSpPr/>
          <p:nvPr/>
        </p:nvGrpSpPr>
        <p:grpSpPr>
          <a:xfrm>
            <a:off x="1452563" y="2314030"/>
            <a:ext cx="6786562" cy="363538"/>
            <a:chOff x="1452563" y="2314576"/>
            <a:chExt cx="6786562" cy="363538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468438" y="2333626"/>
              <a:ext cx="6753225" cy="287338"/>
            </a:xfrm>
            <a:prstGeom prst="rect">
              <a:avLst/>
            </a:prstGeom>
            <a:solidFill>
              <a:srgbClr val="D9D9D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" name="Freeform 9"/>
            <p:cNvSpPr>
              <a:spLocks noEditPoints="1"/>
            </p:cNvSpPr>
            <p:nvPr/>
          </p:nvSpPr>
          <p:spPr bwMode="auto">
            <a:xfrm>
              <a:off x="1452563" y="2314576"/>
              <a:ext cx="6786562" cy="32543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24" y="0"/>
                </a:cxn>
                <a:cxn ang="0">
                  <a:pos x="9992" y="0"/>
                </a:cxn>
                <a:cxn ang="0">
                  <a:pos x="10016" y="24"/>
                </a:cxn>
                <a:cxn ang="0">
                  <a:pos x="10016" y="392"/>
                </a:cxn>
                <a:cxn ang="0">
                  <a:pos x="9992" y="416"/>
                </a:cxn>
                <a:cxn ang="0">
                  <a:pos x="24" y="416"/>
                </a:cxn>
                <a:cxn ang="0">
                  <a:pos x="0" y="392"/>
                </a:cxn>
                <a:cxn ang="0">
                  <a:pos x="0" y="24"/>
                </a:cxn>
                <a:cxn ang="0">
                  <a:pos x="48" y="392"/>
                </a:cxn>
                <a:cxn ang="0">
                  <a:pos x="24" y="368"/>
                </a:cxn>
                <a:cxn ang="0">
                  <a:pos x="9992" y="368"/>
                </a:cxn>
                <a:cxn ang="0">
                  <a:pos x="9968" y="392"/>
                </a:cxn>
                <a:cxn ang="0">
                  <a:pos x="9968" y="24"/>
                </a:cxn>
                <a:cxn ang="0">
                  <a:pos x="9992" y="48"/>
                </a:cxn>
                <a:cxn ang="0">
                  <a:pos x="24" y="48"/>
                </a:cxn>
                <a:cxn ang="0">
                  <a:pos x="48" y="24"/>
                </a:cxn>
                <a:cxn ang="0">
                  <a:pos x="48" y="392"/>
                </a:cxn>
              </a:cxnLst>
              <a:rect l="0" t="0" r="r" b="b"/>
              <a:pathLst>
                <a:path w="10016" h="416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lnTo>
                    <a:pt x="9992" y="0"/>
                  </a:lnTo>
                  <a:cubicBezTo>
                    <a:pt x="10006" y="0"/>
                    <a:pt x="10016" y="11"/>
                    <a:pt x="10016" y="24"/>
                  </a:cubicBezTo>
                  <a:lnTo>
                    <a:pt x="10016" y="392"/>
                  </a:lnTo>
                  <a:cubicBezTo>
                    <a:pt x="10016" y="406"/>
                    <a:pt x="10006" y="416"/>
                    <a:pt x="9992" y="416"/>
                  </a:cubicBezTo>
                  <a:lnTo>
                    <a:pt x="24" y="416"/>
                  </a:lnTo>
                  <a:cubicBezTo>
                    <a:pt x="11" y="416"/>
                    <a:pt x="0" y="406"/>
                    <a:pt x="0" y="392"/>
                  </a:cubicBezTo>
                  <a:lnTo>
                    <a:pt x="0" y="24"/>
                  </a:lnTo>
                  <a:close/>
                  <a:moveTo>
                    <a:pt x="48" y="392"/>
                  </a:moveTo>
                  <a:lnTo>
                    <a:pt x="24" y="368"/>
                  </a:lnTo>
                  <a:lnTo>
                    <a:pt x="9992" y="368"/>
                  </a:lnTo>
                  <a:lnTo>
                    <a:pt x="9968" y="392"/>
                  </a:lnTo>
                  <a:lnTo>
                    <a:pt x="9968" y="24"/>
                  </a:lnTo>
                  <a:lnTo>
                    <a:pt x="9992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4505325" y="2327276"/>
              <a:ext cx="792162" cy="350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Housing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452563" y="2688680"/>
            <a:ext cx="6786562" cy="363537"/>
            <a:chOff x="1452563" y="2689226"/>
            <a:chExt cx="6786562" cy="363537"/>
          </a:xfrm>
        </p:grpSpPr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468438" y="2708276"/>
              <a:ext cx="6753225" cy="287338"/>
            </a:xfrm>
            <a:prstGeom prst="rect">
              <a:avLst/>
            </a:prstGeom>
            <a:solidFill>
              <a:srgbClr val="D9D9D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Freeform 12"/>
            <p:cNvSpPr>
              <a:spLocks noEditPoints="1"/>
            </p:cNvSpPr>
            <p:nvPr/>
          </p:nvSpPr>
          <p:spPr bwMode="auto">
            <a:xfrm>
              <a:off x="1452563" y="2689226"/>
              <a:ext cx="6786562" cy="32543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24" y="0"/>
                </a:cxn>
                <a:cxn ang="0">
                  <a:pos x="9992" y="0"/>
                </a:cxn>
                <a:cxn ang="0">
                  <a:pos x="10016" y="24"/>
                </a:cxn>
                <a:cxn ang="0">
                  <a:pos x="10016" y="392"/>
                </a:cxn>
                <a:cxn ang="0">
                  <a:pos x="9992" y="416"/>
                </a:cxn>
                <a:cxn ang="0">
                  <a:pos x="24" y="416"/>
                </a:cxn>
                <a:cxn ang="0">
                  <a:pos x="0" y="392"/>
                </a:cxn>
                <a:cxn ang="0">
                  <a:pos x="0" y="24"/>
                </a:cxn>
                <a:cxn ang="0">
                  <a:pos x="48" y="392"/>
                </a:cxn>
                <a:cxn ang="0">
                  <a:pos x="24" y="368"/>
                </a:cxn>
                <a:cxn ang="0">
                  <a:pos x="9992" y="368"/>
                </a:cxn>
                <a:cxn ang="0">
                  <a:pos x="9968" y="392"/>
                </a:cxn>
                <a:cxn ang="0">
                  <a:pos x="9968" y="24"/>
                </a:cxn>
                <a:cxn ang="0">
                  <a:pos x="9992" y="48"/>
                </a:cxn>
                <a:cxn ang="0">
                  <a:pos x="24" y="48"/>
                </a:cxn>
                <a:cxn ang="0">
                  <a:pos x="48" y="24"/>
                </a:cxn>
                <a:cxn ang="0">
                  <a:pos x="48" y="392"/>
                </a:cxn>
              </a:cxnLst>
              <a:rect l="0" t="0" r="r" b="b"/>
              <a:pathLst>
                <a:path w="10016" h="416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lnTo>
                    <a:pt x="9992" y="0"/>
                  </a:lnTo>
                  <a:cubicBezTo>
                    <a:pt x="10006" y="0"/>
                    <a:pt x="10016" y="11"/>
                    <a:pt x="10016" y="24"/>
                  </a:cubicBezTo>
                  <a:lnTo>
                    <a:pt x="10016" y="392"/>
                  </a:lnTo>
                  <a:cubicBezTo>
                    <a:pt x="10016" y="406"/>
                    <a:pt x="10006" y="416"/>
                    <a:pt x="9992" y="416"/>
                  </a:cubicBezTo>
                  <a:lnTo>
                    <a:pt x="24" y="416"/>
                  </a:lnTo>
                  <a:cubicBezTo>
                    <a:pt x="11" y="416"/>
                    <a:pt x="0" y="406"/>
                    <a:pt x="0" y="392"/>
                  </a:cubicBezTo>
                  <a:lnTo>
                    <a:pt x="0" y="24"/>
                  </a:lnTo>
                  <a:close/>
                  <a:moveTo>
                    <a:pt x="48" y="392"/>
                  </a:moveTo>
                  <a:lnTo>
                    <a:pt x="24" y="368"/>
                  </a:lnTo>
                  <a:lnTo>
                    <a:pt x="9992" y="368"/>
                  </a:lnTo>
                  <a:lnTo>
                    <a:pt x="9968" y="392"/>
                  </a:lnTo>
                  <a:lnTo>
                    <a:pt x="9968" y="24"/>
                  </a:lnTo>
                  <a:lnTo>
                    <a:pt x="9992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919538" y="2703513"/>
              <a:ext cx="1995487" cy="349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Education and training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452563" y="3439567"/>
            <a:ext cx="6786562" cy="363538"/>
            <a:chOff x="1452563" y="3440113"/>
            <a:chExt cx="6786562" cy="363538"/>
          </a:xfrm>
        </p:grpSpPr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1468438" y="3459163"/>
              <a:ext cx="6753225" cy="287338"/>
            </a:xfrm>
            <a:prstGeom prst="rect">
              <a:avLst/>
            </a:prstGeom>
            <a:solidFill>
              <a:srgbClr val="D9D9D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Freeform 15"/>
            <p:cNvSpPr>
              <a:spLocks noEditPoints="1"/>
            </p:cNvSpPr>
            <p:nvPr/>
          </p:nvSpPr>
          <p:spPr bwMode="auto">
            <a:xfrm>
              <a:off x="1452563" y="3440113"/>
              <a:ext cx="6786562" cy="32543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24" y="0"/>
                </a:cxn>
                <a:cxn ang="0">
                  <a:pos x="9992" y="0"/>
                </a:cxn>
                <a:cxn ang="0">
                  <a:pos x="10016" y="24"/>
                </a:cxn>
                <a:cxn ang="0">
                  <a:pos x="10016" y="392"/>
                </a:cxn>
                <a:cxn ang="0">
                  <a:pos x="9992" y="416"/>
                </a:cxn>
                <a:cxn ang="0">
                  <a:pos x="24" y="416"/>
                </a:cxn>
                <a:cxn ang="0">
                  <a:pos x="0" y="392"/>
                </a:cxn>
                <a:cxn ang="0">
                  <a:pos x="0" y="24"/>
                </a:cxn>
                <a:cxn ang="0">
                  <a:pos x="48" y="392"/>
                </a:cxn>
                <a:cxn ang="0">
                  <a:pos x="24" y="368"/>
                </a:cxn>
                <a:cxn ang="0">
                  <a:pos x="9992" y="368"/>
                </a:cxn>
                <a:cxn ang="0">
                  <a:pos x="9968" y="392"/>
                </a:cxn>
                <a:cxn ang="0">
                  <a:pos x="9968" y="24"/>
                </a:cxn>
                <a:cxn ang="0">
                  <a:pos x="9992" y="48"/>
                </a:cxn>
                <a:cxn ang="0">
                  <a:pos x="24" y="48"/>
                </a:cxn>
                <a:cxn ang="0">
                  <a:pos x="48" y="24"/>
                </a:cxn>
                <a:cxn ang="0">
                  <a:pos x="48" y="392"/>
                </a:cxn>
              </a:cxnLst>
              <a:rect l="0" t="0" r="r" b="b"/>
              <a:pathLst>
                <a:path w="10016" h="416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lnTo>
                    <a:pt x="9992" y="0"/>
                  </a:lnTo>
                  <a:cubicBezTo>
                    <a:pt x="10006" y="0"/>
                    <a:pt x="10016" y="11"/>
                    <a:pt x="10016" y="24"/>
                  </a:cubicBezTo>
                  <a:lnTo>
                    <a:pt x="10016" y="392"/>
                  </a:lnTo>
                  <a:cubicBezTo>
                    <a:pt x="10016" y="406"/>
                    <a:pt x="10006" y="416"/>
                    <a:pt x="9992" y="416"/>
                  </a:cubicBezTo>
                  <a:lnTo>
                    <a:pt x="24" y="416"/>
                  </a:lnTo>
                  <a:cubicBezTo>
                    <a:pt x="11" y="416"/>
                    <a:pt x="0" y="406"/>
                    <a:pt x="0" y="392"/>
                  </a:cubicBezTo>
                  <a:lnTo>
                    <a:pt x="0" y="24"/>
                  </a:lnTo>
                  <a:close/>
                  <a:moveTo>
                    <a:pt x="48" y="392"/>
                  </a:moveTo>
                  <a:lnTo>
                    <a:pt x="24" y="368"/>
                  </a:lnTo>
                  <a:lnTo>
                    <a:pt x="9992" y="368"/>
                  </a:lnTo>
                  <a:lnTo>
                    <a:pt x="9968" y="392"/>
                  </a:lnTo>
                  <a:lnTo>
                    <a:pt x="9968" y="24"/>
                  </a:lnTo>
                  <a:lnTo>
                    <a:pt x="9992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3746500" y="3452813"/>
              <a:ext cx="2352675" cy="350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Physical and mental health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1452563" y="3815805"/>
            <a:ext cx="6786562" cy="363538"/>
            <a:chOff x="1452563" y="3816351"/>
            <a:chExt cx="6786562" cy="363538"/>
          </a:xfrm>
        </p:grpSpPr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1468438" y="3835401"/>
              <a:ext cx="6753225" cy="287338"/>
            </a:xfrm>
            <a:prstGeom prst="rect">
              <a:avLst/>
            </a:prstGeom>
            <a:solidFill>
              <a:srgbClr val="D9D9D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2" name="Freeform 18"/>
            <p:cNvSpPr>
              <a:spLocks noEditPoints="1"/>
            </p:cNvSpPr>
            <p:nvPr/>
          </p:nvSpPr>
          <p:spPr bwMode="auto">
            <a:xfrm>
              <a:off x="1452563" y="3816351"/>
              <a:ext cx="6786562" cy="32543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24" y="0"/>
                </a:cxn>
                <a:cxn ang="0">
                  <a:pos x="9992" y="0"/>
                </a:cxn>
                <a:cxn ang="0">
                  <a:pos x="10016" y="24"/>
                </a:cxn>
                <a:cxn ang="0">
                  <a:pos x="10016" y="392"/>
                </a:cxn>
                <a:cxn ang="0">
                  <a:pos x="9992" y="416"/>
                </a:cxn>
                <a:cxn ang="0">
                  <a:pos x="24" y="416"/>
                </a:cxn>
                <a:cxn ang="0">
                  <a:pos x="0" y="392"/>
                </a:cxn>
                <a:cxn ang="0">
                  <a:pos x="0" y="24"/>
                </a:cxn>
                <a:cxn ang="0">
                  <a:pos x="48" y="392"/>
                </a:cxn>
                <a:cxn ang="0">
                  <a:pos x="24" y="368"/>
                </a:cxn>
                <a:cxn ang="0">
                  <a:pos x="9992" y="368"/>
                </a:cxn>
                <a:cxn ang="0">
                  <a:pos x="9968" y="392"/>
                </a:cxn>
                <a:cxn ang="0">
                  <a:pos x="9968" y="24"/>
                </a:cxn>
                <a:cxn ang="0">
                  <a:pos x="9992" y="48"/>
                </a:cxn>
                <a:cxn ang="0">
                  <a:pos x="24" y="48"/>
                </a:cxn>
                <a:cxn ang="0">
                  <a:pos x="48" y="24"/>
                </a:cxn>
                <a:cxn ang="0">
                  <a:pos x="48" y="392"/>
                </a:cxn>
              </a:cxnLst>
              <a:rect l="0" t="0" r="r" b="b"/>
              <a:pathLst>
                <a:path w="10016" h="416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lnTo>
                    <a:pt x="9992" y="0"/>
                  </a:lnTo>
                  <a:cubicBezTo>
                    <a:pt x="10006" y="0"/>
                    <a:pt x="10016" y="11"/>
                    <a:pt x="10016" y="24"/>
                  </a:cubicBezTo>
                  <a:lnTo>
                    <a:pt x="10016" y="392"/>
                  </a:lnTo>
                  <a:cubicBezTo>
                    <a:pt x="10016" y="406"/>
                    <a:pt x="10006" y="416"/>
                    <a:pt x="9992" y="416"/>
                  </a:cubicBezTo>
                  <a:lnTo>
                    <a:pt x="24" y="416"/>
                  </a:lnTo>
                  <a:cubicBezTo>
                    <a:pt x="11" y="416"/>
                    <a:pt x="0" y="406"/>
                    <a:pt x="0" y="392"/>
                  </a:cubicBezTo>
                  <a:lnTo>
                    <a:pt x="0" y="24"/>
                  </a:lnTo>
                  <a:close/>
                  <a:moveTo>
                    <a:pt x="48" y="392"/>
                  </a:moveTo>
                  <a:lnTo>
                    <a:pt x="24" y="368"/>
                  </a:lnTo>
                  <a:lnTo>
                    <a:pt x="9992" y="368"/>
                  </a:lnTo>
                  <a:lnTo>
                    <a:pt x="9968" y="392"/>
                  </a:lnTo>
                  <a:lnTo>
                    <a:pt x="9968" y="24"/>
                  </a:lnTo>
                  <a:lnTo>
                    <a:pt x="9992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4125913" y="3829051"/>
              <a:ext cx="1593850" cy="350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Substance misuse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452563" y="4190455"/>
            <a:ext cx="6786562" cy="363538"/>
            <a:chOff x="1452563" y="4191001"/>
            <a:chExt cx="6786562" cy="363538"/>
          </a:xfrm>
        </p:grpSpPr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1468438" y="4210051"/>
              <a:ext cx="6753225" cy="287338"/>
            </a:xfrm>
            <a:prstGeom prst="rect">
              <a:avLst/>
            </a:prstGeom>
            <a:solidFill>
              <a:srgbClr val="D9D9D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5" name="Freeform 21"/>
            <p:cNvSpPr>
              <a:spLocks noEditPoints="1"/>
            </p:cNvSpPr>
            <p:nvPr/>
          </p:nvSpPr>
          <p:spPr bwMode="auto">
            <a:xfrm>
              <a:off x="1452563" y="4191001"/>
              <a:ext cx="6786562" cy="32543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24" y="0"/>
                </a:cxn>
                <a:cxn ang="0">
                  <a:pos x="9992" y="0"/>
                </a:cxn>
                <a:cxn ang="0">
                  <a:pos x="10016" y="24"/>
                </a:cxn>
                <a:cxn ang="0">
                  <a:pos x="10016" y="392"/>
                </a:cxn>
                <a:cxn ang="0">
                  <a:pos x="9992" y="416"/>
                </a:cxn>
                <a:cxn ang="0">
                  <a:pos x="24" y="416"/>
                </a:cxn>
                <a:cxn ang="0">
                  <a:pos x="0" y="392"/>
                </a:cxn>
                <a:cxn ang="0">
                  <a:pos x="0" y="24"/>
                </a:cxn>
                <a:cxn ang="0">
                  <a:pos x="48" y="392"/>
                </a:cxn>
                <a:cxn ang="0">
                  <a:pos x="24" y="368"/>
                </a:cxn>
                <a:cxn ang="0">
                  <a:pos x="9992" y="368"/>
                </a:cxn>
                <a:cxn ang="0">
                  <a:pos x="9968" y="392"/>
                </a:cxn>
                <a:cxn ang="0">
                  <a:pos x="9968" y="24"/>
                </a:cxn>
                <a:cxn ang="0">
                  <a:pos x="9992" y="48"/>
                </a:cxn>
                <a:cxn ang="0">
                  <a:pos x="24" y="48"/>
                </a:cxn>
                <a:cxn ang="0">
                  <a:pos x="48" y="24"/>
                </a:cxn>
                <a:cxn ang="0">
                  <a:pos x="48" y="392"/>
                </a:cxn>
              </a:cxnLst>
              <a:rect l="0" t="0" r="r" b="b"/>
              <a:pathLst>
                <a:path w="10016" h="416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lnTo>
                    <a:pt x="9992" y="0"/>
                  </a:lnTo>
                  <a:cubicBezTo>
                    <a:pt x="10006" y="0"/>
                    <a:pt x="10016" y="11"/>
                    <a:pt x="10016" y="24"/>
                  </a:cubicBezTo>
                  <a:lnTo>
                    <a:pt x="10016" y="392"/>
                  </a:lnTo>
                  <a:cubicBezTo>
                    <a:pt x="10016" y="406"/>
                    <a:pt x="10006" y="416"/>
                    <a:pt x="9992" y="416"/>
                  </a:cubicBezTo>
                  <a:lnTo>
                    <a:pt x="24" y="416"/>
                  </a:lnTo>
                  <a:cubicBezTo>
                    <a:pt x="11" y="416"/>
                    <a:pt x="0" y="406"/>
                    <a:pt x="0" y="392"/>
                  </a:cubicBezTo>
                  <a:lnTo>
                    <a:pt x="0" y="24"/>
                  </a:lnTo>
                  <a:close/>
                  <a:moveTo>
                    <a:pt x="48" y="392"/>
                  </a:moveTo>
                  <a:lnTo>
                    <a:pt x="24" y="368"/>
                  </a:lnTo>
                  <a:lnTo>
                    <a:pt x="9992" y="368"/>
                  </a:lnTo>
                  <a:lnTo>
                    <a:pt x="9968" y="392"/>
                  </a:lnTo>
                  <a:lnTo>
                    <a:pt x="9968" y="24"/>
                  </a:lnTo>
                  <a:lnTo>
                    <a:pt x="9992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3898900" y="4203701"/>
              <a:ext cx="2049462" cy="350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Benefits and budgeting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452563" y="3064917"/>
            <a:ext cx="6786562" cy="363538"/>
            <a:chOff x="1452563" y="3065463"/>
            <a:chExt cx="6786562" cy="363538"/>
          </a:xfrm>
        </p:grpSpPr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1468438" y="3084513"/>
              <a:ext cx="6753225" cy="287338"/>
            </a:xfrm>
            <a:prstGeom prst="rect">
              <a:avLst/>
            </a:prstGeom>
            <a:solidFill>
              <a:srgbClr val="D9D9D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8" name="Freeform 24"/>
            <p:cNvSpPr>
              <a:spLocks noEditPoints="1"/>
            </p:cNvSpPr>
            <p:nvPr/>
          </p:nvSpPr>
          <p:spPr bwMode="auto">
            <a:xfrm>
              <a:off x="1452563" y="3065463"/>
              <a:ext cx="6786562" cy="32543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24" y="0"/>
                </a:cxn>
                <a:cxn ang="0">
                  <a:pos x="9992" y="0"/>
                </a:cxn>
                <a:cxn ang="0">
                  <a:pos x="10016" y="24"/>
                </a:cxn>
                <a:cxn ang="0">
                  <a:pos x="10016" y="392"/>
                </a:cxn>
                <a:cxn ang="0">
                  <a:pos x="9992" y="416"/>
                </a:cxn>
                <a:cxn ang="0">
                  <a:pos x="24" y="416"/>
                </a:cxn>
                <a:cxn ang="0">
                  <a:pos x="0" y="392"/>
                </a:cxn>
                <a:cxn ang="0">
                  <a:pos x="0" y="24"/>
                </a:cxn>
                <a:cxn ang="0">
                  <a:pos x="48" y="392"/>
                </a:cxn>
                <a:cxn ang="0">
                  <a:pos x="24" y="368"/>
                </a:cxn>
                <a:cxn ang="0">
                  <a:pos x="9992" y="368"/>
                </a:cxn>
                <a:cxn ang="0">
                  <a:pos x="9968" y="392"/>
                </a:cxn>
                <a:cxn ang="0">
                  <a:pos x="9968" y="24"/>
                </a:cxn>
                <a:cxn ang="0">
                  <a:pos x="9992" y="48"/>
                </a:cxn>
                <a:cxn ang="0">
                  <a:pos x="24" y="48"/>
                </a:cxn>
                <a:cxn ang="0">
                  <a:pos x="48" y="24"/>
                </a:cxn>
                <a:cxn ang="0">
                  <a:pos x="48" y="392"/>
                </a:cxn>
              </a:cxnLst>
              <a:rect l="0" t="0" r="r" b="b"/>
              <a:pathLst>
                <a:path w="10016" h="416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lnTo>
                    <a:pt x="9992" y="0"/>
                  </a:lnTo>
                  <a:cubicBezTo>
                    <a:pt x="10006" y="0"/>
                    <a:pt x="10016" y="11"/>
                    <a:pt x="10016" y="24"/>
                  </a:cubicBezTo>
                  <a:lnTo>
                    <a:pt x="10016" y="392"/>
                  </a:lnTo>
                  <a:cubicBezTo>
                    <a:pt x="10016" y="406"/>
                    <a:pt x="10006" y="416"/>
                    <a:pt x="9992" y="416"/>
                  </a:cubicBezTo>
                  <a:lnTo>
                    <a:pt x="24" y="416"/>
                  </a:lnTo>
                  <a:cubicBezTo>
                    <a:pt x="11" y="416"/>
                    <a:pt x="0" y="406"/>
                    <a:pt x="0" y="392"/>
                  </a:cubicBezTo>
                  <a:lnTo>
                    <a:pt x="0" y="24"/>
                  </a:lnTo>
                  <a:close/>
                  <a:moveTo>
                    <a:pt x="48" y="392"/>
                  </a:moveTo>
                  <a:lnTo>
                    <a:pt x="24" y="368"/>
                  </a:lnTo>
                  <a:lnTo>
                    <a:pt x="9992" y="368"/>
                  </a:lnTo>
                  <a:lnTo>
                    <a:pt x="9968" y="392"/>
                  </a:lnTo>
                  <a:lnTo>
                    <a:pt x="9968" y="24"/>
                  </a:lnTo>
                  <a:lnTo>
                    <a:pt x="9992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4289425" y="3078163"/>
              <a:ext cx="1247775" cy="350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Employability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1247775" y="1636167"/>
            <a:ext cx="1770741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Calibri" pitchFamily="34" charset="0"/>
              </a:rPr>
              <a:t>Workless families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3779912" y="1628254"/>
            <a:ext cx="2029595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Family </a:t>
            </a: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Calibri" pitchFamily="34" charset="0"/>
              </a:rPr>
              <a:t>Intervention</a:t>
            </a: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6548438" y="1636167"/>
            <a:ext cx="2323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Offender </a:t>
            </a: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Calibri" pitchFamily="34" charset="0"/>
              </a:rPr>
              <a:t>Management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1452563" y="4566692"/>
            <a:ext cx="6786562" cy="363538"/>
            <a:chOff x="1452563" y="4567238"/>
            <a:chExt cx="6786562" cy="363538"/>
          </a:xfrm>
        </p:grpSpPr>
        <p:sp>
          <p:nvSpPr>
            <p:cNvPr id="1054" name="Rectangle 30"/>
            <p:cNvSpPr>
              <a:spLocks noChangeArrowheads="1"/>
            </p:cNvSpPr>
            <p:nvPr/>
          </p:nvSpPr>
          <p:spPr bwMode="auto">
            <a:xfrm>
              <a:off x="1468438" y="4584701"/>
              <a:ext cx="6753225" cy="288925"/>
            </a:xfrm>
            <a:prstGeom prst="rect">
              <a:avLst/>
            </a:prstGeom>
            <a:solidFill>
              <a:srgbClr val="D9D9D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5" name="Freeform 31"/>
            <p:cNvSpPr>
              <a:spLocks noEditPoints="1"/>
            </p:cNvSpPr>
            <p:nvPr/>
          </p:nvSpPr>
          <p:spPr bwMode="auto">
            <a:xfrm>
              <a:off x="1452563" y="4567238"/>
              <a:ext cx="6786562" cy="32543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24" y="0"/>
                </a:cxn>
                <a:cxn ang="0">
                  <a:pos x="9992" y="0"/>
                </a:cxn>
                <a:cxn ang="0">
                  <a:pos x="10016" y="24"/>
                </a:cxn>
                <a:cxn ang="0">
                  <a:pos x="10016" y="392"/>
                </a:cxn>
                <a:cxn ang="0">
                  <a:pos x="9992" y="416"/>
                </a:cxn>
                <a:cxn ang="0">
                  <a:pos x="24" y="416"/>
                </a:cxn>
                <a:cxn ang="0">
                  <a:pos x="0" y="392"/>
                </a:cxn>
                <a:cxn ang="0">
                  <a:pos x="0" y="24"/>
                </a:cxn>
                <a:cxn ang="0">
                  <a:pos x="48" y="392"/>
                </a:cxn>
                <a:cxn ang="0">
                  <a:pos x="24" y="368"/>
                </a:cxn>
                <a:cxn ang="0">
                  <a:pos x="9992" y="368"/>
                </a:cxn>
                <a:cxn ang="0">
                  <a:pos x="9968" y="392"/>
                </a:cxn>
                <a:cxn ang="0">
                  <a:pos x="9968" y="24"/>
                </a:cxn>
                <a:cxn ang="0">
                  <a:pos x="9992" y="48"/>
                </a:cxn>
                <a:cxn ang="0">
                  <a:pos x="24" y="48"/>
                </a:cxn>
                <a:cxn ang="0">
                  <a:pos x="48" y="24"/>
                </a:cxn>
                <a:cxn ang="0">
                  <a:pos x="48" y="392"/>
                </a:cxn>
              </a:cxnLst>
              <a:rect l="0" t="0" r="r" b="b"/>
              <a:pathLst>
                <a:path w="10016" h="416">
                  <a:moveTo>
                    <a:pt x="0" y="24"/>
                  </a:moveTo>
                  <a:cubicBezTo>
                    <a:pt x="0" y="11"/>
                    <a:pt x="11" y="0"/>
                    <a:pt x="24" y="0"/>
                  </a:cubicBezTo>
                  <a:lnTo>
                    <a:pt x="9992" y="0"/>
                  </a:lnTo>
                  <a:cubicBezTo>
                    <a:pt x="10006" y="0"/>
                    <a:pt x="10016" y="11"/>
                    <a:pt x="10016" y="24"/>
                  </a:cubicBezTo>
                  <a:lnTo>
                    <a:pt x="10016" y="392"/>
                  </a:lnTo>
                  <a:cubicBezTo>
                    <a:pt x="10016" y="406"/>
                    <a:pt x="10006" y="416"/>
                    <a:pt x="9992" y="416"/>
                  </a:cubicBezTo>
                  <a:lnTo>
                    <a:pt x="24" y="416"/>
                  </a:lnTo>
                  <a:cubicBezTo>
                    <a:pt x="11" y="416"/>
                    <a:pt x="0" y="406"/>
                    <a:pt x="0" y="392"/>
                  </a:cubicBezTo>
                  <a:lnTo>
                    <a:pt x="0" y="24"/>
                  </a:lnTo>
                  <a:close/>
                  <a:moveTo>
                    <a:pt x="48" y="392"/>
                  </a:moveTo>
                  <a:lnTo>
                    <a:pt x="24" y="368"/>
                  </a:lnTo>
                  <a:lnTo>
                    <a:pt x="9992" y="368"/>
                  </a:lnTo>
                  <a:lnTo>
                    <a:pt x="9968" y="392"/>
                  </a:lnTo>
                  <a:lnTo>
                    <a:pt x="9968" y="24"/>
                  </a:lnTo>
                  <a:lnTo>
                    <a:pt x="9992" y="48"/>
                  </a:lnTo>
                  <a:lnTo>
                    <a:pt x="24" y="48"/>
                  </a:lnTo>
                  <a:lnTo>
                    <a:pt x="48" y="24"/>
                  </a:lnTo>
                  <a:lnTo>
                    <a:pt x="48" y="39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6" name="Rectangle 32"/>
            <p:cNvSpPr>
              <a:spLocks noChangeArrowheads="1"/>
            </p:cNvSpPr>
            <p:nvPr/>
          </p:nvSpPr>
          <p:spPr bwMode="auto">
            <a:xfrm>
              <a:off x="3952875" y="4579938"/>
              <a:ext cx="325437" cy="350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Re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7" name="Rectangle 33"/>
            <p:cNvSpPr>
              <a:spLocks noChangeArrowheads="1"/>
            </p:cNvSpPr>
            <p:nvPr/>
          </p:nvSpPr>
          <p:spPr bwMode="auto">
            <a:xfrm>
              <a:off x="4159250" y="4579938"/>
              <a:ext cx="174625" cy="350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>
              <a:off x="4224338" y="4579938"/>
              <a:ext cx="1647825" cy="350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offending and ASB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70" decel="100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770" decel="100000"/>
                                        <p:tgtEl>
                                          <p:spTgt spid="10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10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/>
      <p:bldP spid="1030" grpId="0" animBg="1"/>
      <p:bldP spid="1031" grpId="0" animBg="1"/>
      <p:bldP spid="1050" grpId="0"/>
      <p:bldP spid="1051" grpId="0"/>
      <p:bldP spid="105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124744"/>
            <a:ext cx="8003232" cy="1152128"/>
          </a:xfrm>
        </p:spPr>
        <p:txBody>
          <a:bodyPr/>
          <a:lstStyle/>
          <a:p>
            <a:r>
              <a:rPr lang="en-GB" dirty="0" smtClean="0"/>
              <a:t>Current Progress</a:t>
            </a:r>
            <a:endParaRPr lang="en-GB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en-GB" dirty="0" smtClean="0"/>
              <a:t>3 Exemplar funding bids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/>
              <a:t>	 -  Working Families Everywhere 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/>
              <a:t>	 -  Multi-systemic Therapy (MST)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/>
              <a:t>	 -   Prisoners’ and their Families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/>
              <a:t>	    </a:t>
            </a:r>
            <a:r>
              <a:rPr lang="en-GB" sz="2400" dirty="0" smtClean="0"/>
              <a:t>Young men, aged 18-24 in both Prisons 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3" name="Picture 5" descr="FCS_PowerpointBanner_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11725"/>
            <a:ext cx="9144000" cy="1946275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763688" y="908720"/>
            <a:ext cx="51308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latin typeface="Arial" pitchFamily="34" charset="0"/>
                <a:cs typeface="Arial" pitchFamily="34" charset="0"/>
              </a:rPr>
              <a:t>What </a:t>
            </a:r>
            <a:r>
              <a:rPr lang="en-GB" sz="3600" dirty="0" smtClean="0">
                <a:latin typeface="Arial" pitchFamily="34" charset="0"/>
                <a:cs typeface="Arial" pitchFamily="34" charset="0"/>
              </a:rPr>
              <a:t>do we offer?</a:t>
            </a:r>
            <a:endParaRPr lang="en-GB" sz="3600" dirty="0"/>
          </a:p>
        </p:txBody>
      </p:sp>
      <p:sp>
        <p:nvSpPr>
          <p:cNvPr id="5" name="Rectangle 4"/>
          <p:cNvSpPr/>
          <p:nvPr/>
        </p:nvSpPr>
        <p:spPr>
          <a:xfrm>
            <a:off x="467544" y="1628800"/>
            <a:ext cx="7632848" cy="39296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Help Families to form positive relationships and stay together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Help to build resilience and encourage families to respond differently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Enable young people to discover and set positive goals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Encourage and support engagement with other services’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Personalised, targeted support both individually and as a family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Chelsea</a:t>
            </a: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4" name="Picture 21" descr="FCS_PowerpointBanner_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29225"/>
            <a:ext cx="9144000" cy="1628775"/>
          </a:xfrm>
          <a:prstGeom prst="rect">
            <a:avLst/>
          </a:prstGeom>
          <a:noFill/>
        </p:spPr>
      </p:pic>
      <p:sp>
        <p:nvSpPr>
          <p:cNvPr id="6" name="Content Placeholder 4"/>
          <p:cNvSpPr txBox="1">
            <a:spLocks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At point of referral; 29 active requests for young people to be received into care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Only 5 became Looked After Children;  and 2 were supported to return home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 moved into semi-independent hostels and supported by team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 became remanded in Youth Offending Institutions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 sectioned under Mental Health Act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685800" y="980728"/>
            <a:ext cx="7772400" cy="93610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Outcomes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6519446"/>
            <a:ext cx="9144000" cy="33855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09457E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endParaRPr lang="en-GB" sz="16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Local Analysis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0" y="1341438"/>
            <a:ext cx="3062288" cy="5033962"/>
            <a:chOff x="0" y="845"/>
            <a:chExt cx="1929" cy="3171"/>
          </a:xfrm>
        </p:grpSpPr>
        <p:sp>
          <p:nvSpPr>
            <p:cNvPr id="6" name="Puzzle4"/>
            <p:cNvSpPr>
              <a:spLocks noChangeAspect="1" noEditPoints="1" noChangeArrowheads="1"/>
            </p:cNvSpPr>
            <p:nvPr/>
          </p:nvSpPr>
          <p:spPr bwMode="auto">
            <a:xfrm>
              <a:off x="0" y="845"/>
              <a:ext cx="1929" cy="3171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D8EBB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 Box 10"/>
            <p:cNvSpPr txBox="1">
              <a:spLocks noChangeArrowheads="1"/>
            </p:cNvSpPr>
            <p:nvPr/>
          </p:nvSpPr>
          <p:spPr bwMode="auto">
            <a:xfrm>
              <a:off x="0" y="1842"/>
              <a:ext cx="179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Children subject to a CP Plan</a:t>
              </a:r>
              <a:endPara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91" y="1616"/>
              <a:ext cx="176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Family Services</a:t>
              </a:r>
              <a:endPara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9" name="Text Box 12"/>
            <p:cNvSpPr txBox="1">
              <a:spLocks noChangeArrowheads="1"/>
            </p:cNvSpPr>
            <p:nvPr/>
          </p:nvSpPr>
          <p:spPr bwMode="auto">
            <a:xfrm>
              <a:off x="0" y="2160"/>
              <a:ext cx="192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Adolescent Service</a:t>
              </a:r>
              <a:endPara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0" y="3022"/>
              <a:ext cx="192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YOT Complex &amp; </a:t>
              </a: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Re-</a:t>
              </a: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offenders</a:t>
              </a:r>
              <a:endPara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</p:grpSp>
      <p:grpSp>
        <p:nvGrpSpPr>
          <p:cNvPr id="11" name="Group 24"/>
          <p:cNvGrpSpPr>
            <a:grpSpLocks/>
          </p:cNvGrpSpPr>
          <p:nvPr/>
        </p:nvGrpSpPr>
        <p:grpSpPr bwMode="auto">
          <a:xfrm>
            <a:off x="1979613" y="1341438"/>
            <a:ext cx="5081588" cy="3938588"/>
            <a:chOff x="1292" y="890"/>
            <a:chExt cx="3201" cy="2481"/>
          </a:xfrm>
        </p:grpSpPr>
        <p:sp>
          <p:nvSpPr>
            <p:cNvPr id="12" name="Puzzle2"/>
            <p:cNvSpPr>
              <a:spLocks noChangeAspect="1" noEditPoints="1" noChangeArrowheads="1"/>
            </p:cNvSpPr>
            <p:nvPr/>
          </p:nvSpPr>
          <p:spPr bwMode="auto">
            <a:xfrm>
              <a:off x="1292" y="890"/>
              <a:ext cx="3201" cy="2481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FFFF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 Box 16"/>
            <p:cNvSpPr txBox="1">
              <a:spLocks noChangeArrowheads="1"/>
            </p:cNvSpPr>
            <p:nvPr/>
          </p:nvSpPr>
          <p:spPr bwMode="auto">
            <a:xfrm>
              <a:off x="1927" y="2069"/>
              <a:ext cx="204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Employment Projects</a:t>
              </a:r>
              <a:endPara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2109" y="1616"/>
              <a:ext cx="1270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Adult </a:t>
              </a: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Services</a:t>
              </a:r>
            </a:p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</a:t>
              </a: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Police </a:t>
              </a:r>
              <a:endPara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>
                <a:spcBef>
                  <a:spcPct val="50000"/>
                </a:spcBef>
              </a:pPr>
              <a:endPara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3061" y="2432"/>
              <a:ext cx="122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Substance Misuse</a:t>
              </a:r>
              <a:endPara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1927" y="1888"/>
              <a:ext cx="19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vl="1"/>
              <a:endParaRPr lang="en-US"/>
            </a:p>
          </p:txBody>
        </p:sp>
      </p:grpSp>
      <p:grpSp>
        <p:nvGrpSpPr>
          <p:cNvPr id="17" name="Group 25"/>
          <p:cNvGrpSpPr>
            <a:grpSpLocks/>
          </p:cNvGrpSpPr>
          <p:nvPr/>
        </p:nvGrpSpPr>
        <p:grpSpPr bwMode="auto">
          <a:xfrm>
            <a:off x="5867400" y="1341438"/>
            <a:ext cx="3062288" cy="5033962"/>
            <a:chOff x="3696" y="845"/>
            <a:chExt cx="1929" cy="3171"/>
          </a:xfrm>
        </p:grpSpPr>
        <p:sp>
          <p:nvSpPr>
            <p:cNvPr id="18" name="Puzzle4"/>
            <p:cNvSpPr>
              <a:spLocks noChangeAspect="1" noEditPoints="1" noChangeArrowheads="1"/>
            </p:cNvSpPr>
            <p:nvPr/>
          </p:nvSpPr>
          <p:spPr bwMode="auto">
            <a:xfrm>
              <a:off x="3696" y="845"/>
              <a:ext cx="1929" cy="3171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CC99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3787" y="2704"/>
              <a:ext cx="172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Education &amp; Youth Services</a:t>
              </a:r>
              <a:endPara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0" name="Text Box 22"/>
            <p:cNvSpPr txBox="1">
              <a:spLocks noChangeArrowheads="1"/>
            </p:cNvSpPr>
            <p:nvPr/>
          </p:nvSpPr>
          <p:spPr bwMode="auto">
            <a:xfrm>
              <a:off x="3787" y="2886"/>
              <a:ext cx="1587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Positive Engagement Programme</a:t>
              </a:r>
              <a:endPara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</p:grp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0" y="4437112"/>
            <a:ext cx="30591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High Needs Children In Need</a:t>
            </a:r>
            <a:endParaRPr lang="en-GB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6084169" y="2564904"/>
            <a:ext cx="274392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Education Welfare/Special Educational Needs &amp; Pastoral Support Services</a:t>
            </a:r>
            <a:endParaRPr lang="en-GB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  <a:latin typeface="Lucida Sans" pitchFamily="34" charset="0"/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  <a:latin typeface="Lucida Sans" pitchFamily="34" charset="0"/>
              </a:rPr>
              <a:t>   </a:t>
            </a:r>
            <a:r>
              <a:rPr lang="en-GB" sz="1000" b="1" dirty="0">
                <a:solidFill>
                  <a:schemeClr val="bg1"/>
                </a:solidFill>
                <a:latin typeface="Lucida Sans" pitchFamily="34" charset="0"/>
              </a:rPr>
              <a:t>The Royal Borough of Kensington and Chelsea</a:t>
            </a:r>
          </a:p>
          <a:p>
            <a:r>
              <a:rPr lang="en-GB" sz="2000" b="1" dirty="0">
                <a:solidFill>
                  <a:schemeClr val="bg1"/>
                </a:solidFill>
                <a:latin typeface="Lucida Sans" pitchFamily="34" charset="0"/>
              </a:rPr>
              <a:t>  </a:t>
            </a:r>
            <a:endParaRPr lang="en-GB" sz="24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1520" y="2564904"/>
          <a:ext cx="8280920" cy="3816424"/>
        </p:xfrm>
        <a:graphic>
          <a:graphicData uri="http://schemas.openxmlformats.org/drawingml/2006/table">
            <a:tbl>
              <a:tblPr/>
              <a:tblGrid>
                <a:gridCol w="1687142"/>
                <a:gridCol w="6593778"/>
              </a:tblGrid>
              <a:tr h="95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>
                          <a:latin typeface="Arial"/>
                          <a:ea typeface="Arial"/>
                        </a:rPr>
                        <a:t>Worklessness</a:t>
                      </a:r>
                      <a:endParaRPr lang="en-GB" sz="1200"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1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Numbers of families with multiple problems supported into sustainable employment via Work Programme providers. 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>
                          <a:latin typeface="Arial"/>
                          <a:ea typeface="Arial"/>
                        </a:rPr>
                        <a:t>Criminal justice</a:t>
                      </a:r>
                      <a:endParaRPr lang="en-GB" sz="1200"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1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 reduction in court cases and the associated legal aid costs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 reduction in community orders and Suspended Sentence Orders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 reduction in custodial sentences for less than 12 months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>
                          <a:latin typeface="Arial"/>
                          <a:ea typeface="Arial"/>
                        </a:rPr>
                        <a:t>Youth Justice</a:t>
                      </a:r>
                      <a:endParaRPr lang="en-GB" sz="1200"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1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 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>
                          <a:latin typeface="Arial"/>
                          <a:ea typeface="Arial"/>
                        </a:rPr>
                        <a:t>DfE Exemplars</a:t>
                      </a:r>
                      <a:endParaRPr lang="en-GB" sz="1200"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1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 err="1">
                          <a:latin typeface="Arial"/>
                          <a:ea typeface="Arial"/>
                          <a:cs typeface="Times New Roman"/>
                        </a:rPr>
                        <a:t>tbc</a:t>
                      </a:r>
                      <a:endParaRPr lang="en-GB" sz="1100" dirty="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34549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rPr>
              <a:t>National performance targets- High Level</a:t>
            </a:r>
            <a:endParaRPr kumimoji="0" lang="en-GB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  <a:latin typeface="Lucida Sans" pitchFamily="34" charset="0"/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  <a:latin typeface="Lucida Sans" pitchFamily="34" charset="0"/>
              </a:rPr>
              <a:t>   </a:t>
            </a:r>
            <a:r>
              <a:rPr lang="en-GB" sz="1000" b="1" dirty="0">
                <a:solidFill>
                  <a:schemeClr val="bg1"/>
                </a:solidFill>
                <a:latin typeface="Lucida Sans" pitchFamily="34" charset="0"/>
              </a:rPr>
              <a:t>The Royal Borough of Kensington and Chelsea</a:t>
            </a:r>
          </a:p>
          <a:p>
            <a:r>
              <a:rPr lang="en-GB" sz="2000" b="1" dirty="0">
                <a:solidFill>
                  <a:schemeClr val="bg1"/>
                </a:solidFill>
                <a:latin typeface="Lucida Sans" pitchFamily="34" charset="0"/>
              </a:rPr>
              <a:t>  </a:t>
            </a:r>
            <a:endParaRPr lang="en-GB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1520" y="1556792"/>
          <a:ext cx="8568952" cy="4556353"/>
        </p:xfrm>
        <a:graphic>
          <a:graphicData uri="http://schemas.openxmlformats.org/drawingml/2006/table">
            <a:tbl>
              <a:tblPr/>
              <a:tblGrid>
                <a:gridCol w="1745825"/>
                <a:gridCol w="6823127"/>
              </a:tblGrid>
              <a:tr h="1266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 dirty="0">
                          <a:latin typeface="Arial"/>
                          <a:ea typeface="Arial"/>
                        </a:rPr>
                        <a:t>Health</a:t>
                      </a:r>
                      <a:endParaRPr lang="en-GB" sz="1200" dirty="0"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1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Arial"/>
                          <a:ea typeface="Arial"/>
                          <a:cs typeface="Times New Roman"/>
                        </a:rPr>
                        <a:t>TBC% increase in number of families registered with a GP</a:t>
                      </a:r>
                      <a:endParaRPr lang="en-GB" sz="1100" dirty="0">
                        <a:latin typeface="Calibri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Arial"/>
                          <a:ea typeface="Arial"/>
                          <a:cs typeface="Times New Roman"/>
                        </a:rPr>
                        <a:t>TBC% increase in immunisations for under 5’s</a:t>
                      </a:r>
                      <a:endParaRPr lang="en-GB" sz="1100" dirty="0">
                        <a:latin typeface="Calibri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Arial"/>
                          <a:ea typeface="Arial"/>
                          <a:cs typeface="Times New Roman"/>
                        </a:rPr>
                        <a:t>Reduction in obesity </a:t>
                      </a:r>
                      <a:endParaRPr lang="en-GB" sz="1100" dirty="0">
                        <a:latin typeface="Calibri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Arial"/>
                          <a:ea typeface="Arial"/>
                          <a:cs typeface="Times New Roman"/>
                        </a:rPr>
                        <a:t>Identification and addressing speech and language difficulties in under 5s</a:t>
                      </a:r>
                      <a:endParaRPr lang="en-GB" sz="1100" dirty="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>
                          <a:latin typeface="Arial"/>
                          <a:ea typeface="Arial"/>
                        </a:rPr>
                        <a:t>Anti-social behavior</a:t>
                      </a:r>
                      <a:endParaRPr lang="en-GB" sz="1200"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1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TBC% reduction in ASB and nuisance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TBC% reduction in the numbers of people incurring ASBO costs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5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>
                          <a:latin typeface="Arial"/>
                          <a:ea typeface="Arial"/>
                        </a:rPr>
                        <a:t>Offending</a:t>
                      </a:r>
                      <a:endParaRPr lang="en-GB" sz="1200"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1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TBC% reduction in offences committed by cohort 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TBC% reduction in arrests 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>
                          <a:latin typeface="Arial"/>
                          <a:ea typeface="Arial"/>
                        </a:rPr>
                        <a:t>Education</a:t>
                      </a:r>
                      <a:endParaRPr lang="en-GB" sz="1200"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1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TBC% reduction in cohort member no longer NEET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TBC% improvement in school attendance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>
                          <a:latin typeface="Arial"/>
                          <a:ea typeface="Arial"/>
                        </a:rPr>
                        <a:t>Housing</a:t>
                      </a:r>
                      <a:endParaRPr lang="en-GB" sz="1200"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1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TBC% reduction in families that have rent arrears 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Arial"/>
                          <a:ea typeface="Arial"/>
                          <a:cs typeface="Times New Roman"/>
                        </a:rPr>
                        <a:t>TBC% reduction in families at risk of eviction</a:t>
                      </a:r>
                      <a:endParaRPr lang="en-GB" sz="110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b="1">
                          <a:latin typeface="Arial"/>
                          <a:ea typeface="Arial"/>
                        </a:rPr>
                        <a:t>Child protection</a:t>
                      </a:r>
                      <a:endParaRPr lang="en-GB" sz="1200"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1EC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Arial"/>
                          <a:ea typeface="Arial"/>
                          <a:cs typeface="Times New Roman"/>
                        </a:rPr>
                        <a:t>TBC% avoided going into care</a:t>
                      </a:r>
                      <a:endParaRPr lang="en-GB" sz="1100" dirty="0">
                        <a:latin typeface="Calibri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1079967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rPr>
              <a:t>Local performance targets</a:t>
            </a:r>
            <a:endParaRPr kumimoji="0" lang="en-GB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FCS_PowerpointBanner_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11725"/>
            <a:ext cx="9144000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404664"/>
            <a:ext cx="3024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COMMUNITY BUDGET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1124744"/>
            <a:ext cx="2952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tx2"/>
                </a:solidFill>
              </a:rPr>
              <a:t>BACKGROUND</a:t>
            </a:r>
            <a:endParaRPr lang="en-GB" sz="3600" b="1" dirty="0">
              <a:solidFill>
                <a:schemeClr val="tx2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323850" y="1844675"/>
            <a:ext cx="8424863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GB" b="1" dirty="0">
              <a:solidFill>
                <a:schemeClr val="tx2"/>
              </a:solidFill>
              <a:latin typeface="Verdana" pitchFamily="34" charset="0"/>
            </a:endParaRPr>
          </a:p>
          <a:p>
            <a:pPr eaLnBrk="0" hangingPunct="0"/>
            <a:r>
              <a:rPr lang="en-GB" dirty="0">
                <a:solidFill>
                  <a:schemeClr val="tx2"/>
                </a:solidFill>
                <a:latin typeface="Verdana" pitchFamily="34" charset="0"/>
              </a:rPr>
              <a:t>Around </a:t>
            </a:r>
            <a:r>
              <a:rPr lang="en-GB" sz="3600" dirty="0">
                <a:solidFill>
                  <a:schemeClr val="tx2"/>
                </a:solidFill>
                <a:latin typeface="Verdana" pitchFamily="34" charset="0"/>
              </a:rPr>
              <a:t>£8 billion a year</a:t>
            </a:r>
            <a:r>
              <a:rPr lang="en-GB" dirty="0">
                <a:solidFill>
                  <a:schemeClr val="tx2"/>
                </a:solidFill>
                <a:latin typeface="Verdana" pitchFamily="34" charset="0"/>
              </a:rPr>
              <a:t> is spent on around </a:t>
            </a:r>
            <a:r>
              <a:rPr lang="en-GB" sz="3600" dirty="0">
                <a:solidFill>
                  <a:schemeClr val="tx2"/>
                </a:solidFill>
                <a:latin typeface="Verdana" pitchFamily="34" charset="0"/>
              </a:rPr>
              <a:t>120,000</a:t>
            </a:r>
            <a:r>
              <a:rPr lang="en-GB" dirty="0">
                <a:solidFill>
                  <a:schemeClr val="tx2"/>
                </a:solidFill>
                <a:latin typeface="Verdana" pitchFamily="34" charset="0"/>
              </a:rPr>
              <a:t> families that have multiple problems, with funding only getting to local areas via hundreds of separate schemes and agencies. </a:t>
            </a:r>
          </a:p>
          <a:p>
            <a:pPr eaLnBrk="0" hangingPunct="0"/>
            <a:endParaRPr lang="en-GB" dirty="0">
              <a:solidFill>
                <a:schemeClr val="tx2"/>
              </a:solidFill>
              <a:latin typeface="Verdana" pitchFamily="34" charset="0"/>
            </a:endParaRPr>
          </a:p>
          <a:p>
            <a:pPr eaLnBrk="0" hangingPunct="0"/>
            <a:r>
              <a:rPr lang="en-GB" dirty="0">
                <a:solidFill>
                  <a:schemeClr val="tx2"/>
                </a:solidFill>
                <a:latin typeface="Verdana" pitchFamily="34" charset="0"/>
              </a:rPr>
              <a:t>Despite this investment, </a:t>
            </a:r>
            <a:r>
              <a:rPr lang="en-GB" sz="3200" dirty="0" smtClean="0">
                <a:solidFill>
                  <a:schemeClr val="tx2"/>
                </a:solidFill>
                <a:latin typeface="Verdana" pitchFamily="34" charset="0"/>
              </a:rPr>
              <a:t>the complex </a:t>
            </a:r>
            <a:r>
              <a:rPr lang="en-GB" sz="3200" dirty="0" smtClean="0">
                <a:solidFill>
                  <a:schemeClr val="tx2"/>
                </a:solidFill>
                <a:latin typeface="Verdana" pitchFamily="34" charset="0"/>
              </a:rPr>
              <a:t>needs of these families’</a:t>
            </a:r>
            <a:r>
              <a:rPr lang="en-GB" sz="3200" dirty="0" smtClean="0">
                <a:solidFill>
                  <a:schemeClr val="tx2"/>
                </a:solidFill>
                <a:latin typeface="Verdana" pitchFamily="34" charset="0"/>
              </a:rPr>
              <a:t> remain.</a:t>
            </a:r>
            <a:endParaRPr lang="en-GB" b="1" dirty="0">
              <a:solidFill>
                <a:schemeClr val="tx2"/>
              </a:solidFill>
              <a:latin typeface="Verdana" pitchFamily="34" charset="0"/>
            </a:endParaRPr>
          </a:p>
          <a:p>
            <a:pPr eaLnBrk="0" hangingPunct="0"/>
            <a:endParaRPr lang="en-GB" b="1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5" name="Picture 4" descr="FCS_PowerpointBanner_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13177"/>
            <a:ext cx="9144000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23528" y="1124744"/>
            <a:ext cx="2952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tx2"/>
                </a:solidFill>
              </a:rPr>
              <a:t>BACKGROUND</a:t>
            </a:r>
            <a:endParaRPr lang="en-GB" sz="3600" b="1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7584" y="2060848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GB" sz="2400" dirty="0" smtClean="0">
                <a:solidFill>
                  <a:schemeClr val="tx2"/>
                </a:solidFill>
                <a:latin typeface="Verdana" pitchFamily="34" charset="0"/>
              </a:rPr>
              <a:t>Two big barriers to local service innovation and reduced service costs…</a:t>
            </a:r>
          </a:p>
          <a:p>
            <a:pPr eaLnBrk="0" hangingPunct="0">
              <a:defRPr/>
            </a:pPr>
            <a:endParaRPr lang="en-GB" sz="2400" b="1" dirty="0" smtClean="0">
              <a:solidFill>
                <a:schemeClr val="tx2"/>
              </a:solidFill>
              <a:latin typeface="Verdana" pitchFamily="34" charset="0"/>
            </a:endParaRPr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en-GB" sz="2400" b="1" dirty="0" smtClean="0">
                <a:solidFill>
                  <a:schemeClr val="tx2"/>
                </a:solidFill>
                <a:latin typeface="Verdana" pitchFamily="34" charset="0"/>
              </a:rPr>
              <a:t>Funding silos</a:t>
            </a:r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en-GB" sz="2400" b="1" dirty="0" smtClean="0">
                <a:solidFill>
                  <a:schemeClr val="tx2"/>
                </a:solidFill>
                <a:latin typeface="Verdana" pitchFamily="34" charset="0"/>
              </a:rPr>
              <a:t>Performance management / targets</a:t>
            </a:r>
            <a:endParaRPr lang="en-GB" sz="2400" b="1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3" name="Picture 5" descr="FCS_PowerpointBanner_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11725"/>
            <a:ext cx="9144000" cy="1946275"/>
          </a:xfrm>
          <a:prstGeom prst="rect">
            <a:avLst/>
          </a:prstGeom>
          <a:noFill/>
        </p:spPr>
      </p:pic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23528" y="1196752"/>
            <a:ext cx="8424863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2000" b="1" dirty="0">
                <a:latin typeface="Verdana" pitchFamily="34" charset="0"/>
              </a:rPr>
              <a:t>Premise</a:t>
            </a:r>
          </a:p>
          <a:p>
            <a:pPr eaLnBrk="0" hangingPunct="0"/>
            <a:endParaRPr lang="en-GB" sz="2000" b="1" dirty="0">
              <a:latin typeface="Verdana" pitchFamily="34" charset="0"/>
            </a:endParaRPr>
          </a:p>
          <a:p>
            <a:pPr eaLnBrk="0" hangingPunct="0"/>
            <a:r>
              <a:rPr lang="en-GB" sz="2000" dirty="0">
                <a:latin typeface="Verdana" pitchFamily="34" charset="0"/>
              </a:rPr>
              <a:t>Services need to </a:t>
            </a:r>
            <a:r>
              <a:rPr lang="en-GB" sz="2000" b="1" dirty="0">
                <a:latin typeface="Verdana" pitchFamily="34" charset="0"/>
              </a:rPr>
              <a:t>join up </a:t>
            </a:r>
            <a:r>
              <a:rPr lang="en-GB" sz="2000" dirty="0">
                <a:latin typeface="Verdana" pitchFamily="34" charset="0"/>
              </a:rPr>
              <a:t>and </a:t>
            </a:r>
            <a:r>
              <a:rPr lang="en-GB" sz="2000" b="1" dirty="0">
                <a:latin typeface="Verdana" pitchFamily="34" charset="0"/>
              </a:rPr>
              <a:t>intervene earlier </a:t>
            </a:r>
            <a:r>
              <a:rPr lang="en-GB" sz="2000" dirty="0">
                <a:latin typeface="Verdana" pitchFamily="34" charset="0"/>
              </a:rPr>
              <a:t>so that families are given the chance to turn their lives around. </a:t>
            </a:r>
          </a:p>
          <a:p>
            <a:pPr eaLnBrk="0" hangingPunct="0"/>
            <a:endParaRPr lang="en-GB" sz="2000" dirty="0">
              <a:latin typeface="Verdana" pitchFamily="34" charset="0"/>
            </a:endParaRPr>
          </a:p>
          <a:p>
            <a:pPr eaLnBrk="0" hangingPunct="0"/>
            <a:r>
              <a:rPr lang="en-GB" sz="2000" dirty="0">
                <a:latin typeface="Verdana" pitchFamily="34" charset="0"/>
              </a:rPr>
              <a:t>This integrated, early intervention </a:t>
            </a:r>
            <a:r>
              <a:rPr lang="en-GB" sz="2000" dirty="0" smtClean="0">
                <a:latin typeface="Verdana" pitchFamily="34" charset="0"/>
              </a:rPr>
              <a:t>and </a:t>
            </a:r>
            <a:r>
              <a:rPr lang="en-GB" sz="2000" dirty="0" smtClean="0">
                <a:latin typeface="Verdana" pitchFamily="34" charset="0"/>
              </a:rPr>
              <a:t>High Need </a:t>
            </a:r>
            <a:r>
              <a:rPr lang="en-GB" sz="2000" dirty="0">
                <a:latin typeface="Verdana" pitchFamily="34" charset="0"/>
              </a:rPr>
              <a:t>approach will also</a:t>
            </a:r>
            <a:r>
              <a:rPr lang="en-GB" dirty="0">
                <a:latin typeface="Verdana" pitchFamily="34" charset="0"/>
              </a:rPr>
              <a:t> </a:t>
            </a:r>
            <a:r>
              <a:rPr lang="en-GB" sz="3200" dirty="0">
                <a:solidFill>
                  <a:srgbClr val="FF0000"/>
                </a:solidFill>
                <a:latin typeface="Verdana" pitchFamily="34" charset="0"/>
              </a:rPr>
              <a:t>drive down costs</a:t>
            </a:r>
            <a:r>
              <a:rPr lang="en-GB" dirty="0">
                <a:latin typeface="Verdana" pitchFamily="34" charset="0"/>
              </a:rPr>
              <a:t>.</a:t>
            </a:r>
          </a:p>
          <a:p>
            <a:pPr eaLnBrk="0" hangingPunct="0"/>
            <a:endParaRPr lang="en-GB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>
                <a:solidFill>
                  <a:schemeClr val="bg1"/>
                </a:solidFill>
              </a:rPr>
              <a:t>  </a:t>
            </a:r>
          </a:p>
          <a:p>
            <a:r>
              <a:rPr lang="en-GB" sz="900" b="1">
                <a:solidFill>
                  <a:schemeClr val="bg1"/>
                </a:solidFill>
              </a:rPr>
              <a:t>   </a:t>
            </a:r>
            <a:r>
              <a:rPr lang="en-GB" sz="1000" b="1">
                <a:solidFill>
                  <a:schemeClr val="bg1"/>
                </a:solidFill>
              </a:rPr>
              <a:t>The Royal Borough of Kensington and Chelsea</a:t>
            </a:r>
          </a:p>
          <a:p>
            <a:r>
              <a:rPr lang="en-GB" sz="2000" b="1">
                <a:solidFill>
                  <a:schemeClr val="bg1"/>
                </a:solidFill>
              </a:rPr>
              <a:t> </a:t>
            </a:r>
            <a:endParaRPr lang="en-GB" sz="2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987824" y="188913"/>
            <a:ext cx="5472608" cy="461665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09457E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COST saved on multi-problem families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6519446"/>
            <a:ext cx="9144000" cy="33855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09457E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endParaRPr lang="en-GB" sz="16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15616" y="1268760"/>
          <a:ext cx="6589910" cy="3995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5517232"/>
            <a:ext cx="914400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/>
              <a:t>Estimates are made using the Family Cost Calculator devised by the Gov – the calculation results in £81,624 average savings per family per year based on intensive Family Intervention multi-agency packages of support.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4" name="Picture 2" descr="http://www.topnews.in/files/David-Camer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300037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3779912" y="2420888"/>
            <a:ext cx="51133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i="1" dirty="0">
                <a:latin typeface="Arial" charset="0"/>
                <a:cs typeface="Arial" charset="0"/>
              </a:rPr>
              <a:t>‘…turn around every troubled family in the country’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6519446"/>
            <a:ext cx="9144000" cy="33855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09457E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endParaRPr lang="en-GB" sz="16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6519446"/>
            <a:ext cx="9144000" cy="33855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09457E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endParaRPr lang="en-GB" sz="16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23528" y="1484784"/>
            <a:ext cx="8424863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2400" b="1" dirty="0">
                <a:solidFill>
                  <a:schemeClr val="tx2"/>
                </a:solidFill>
                <a:latin typeface="Verdana" pitchFamily="34" charset="0"/>
              </a:rPr>
              <a:t>Proposal</a:t>
            </a:r>
          </a:p>
          <a:p>
            <a:pPr eaLnBrk="0" hangingPunct="0"/>
            <a:endParaRPr lang="en-GB" sz="2400" dirty="0">
              <a:solidFill>
                <a:schemeClr val="tx2"/>
              </a:solidFill>
              <a:latin typeface="Verdana" pitchFamily="34" charset="0"/>
            </a:endParaRPr>
          </a:p>
          <a:p>
            <a:pPr algn="just" eaLnBrk="0" hangingPunct="0"/>
            <a:r>
              <a:rPr lang="en-GB" sz="2400" dirty="0">
                <a:solidFill>
                  <a:schemeClr val="tx2"/>
                </a:solidFill>
                <a:latin typeface="Verdana" pitchFamily="34" charset="0"/>
              </a:rPr>
              <a:t>16 areas (covering 28 councils and their partners) given direct control over local spending in their area free of centrally imposed conditions. Funding available from April 2011. </a:t>
            </a:r>
          </a:p>
          <a:p>
            <a:pPr algn="just" eaLnBrk="0" hangingPunct="0"/>
            <a:endParaRPr lang="en-GB" sz="2400" dirty="0">
              <a:solidFill>
                <a:schemeClr val="tx2"/>
              </a:solidFill>
              <a:latin typeface="Verdana" pitchFamily="34" charset="0"/>
            </a:endParaRPr>
          </a:p>
          <a:p>
            <a:pPr algn="just" eaLnBrk="0" hangingPunct="0"/>
            <a:r>
              <a:rPr lang="en-GB" sz="2400" dirty="0">
                <a:solidFill>
                  <a:schemeClr val="tx2"/>
                </a:solidFill>
                <a:latin typeface="Verdana" pitchFamily="34" charset="0"/>
              </a:rPr>
              <a:t>Various Whitehall funding strands are pooled within a single ‘local bank account’ for tackling social problems around </a:t>
            </a:r>
            <a:r>
              <a:rPr lang="en-GB" sz="2400" b="1" dirty="0">
                <a:solidFill>
                  <a:schemeClr val="tx2"/>
                </a:solidFill>
                <a:latin typeface="Verdana" pitchFamily="34" charset="0"/>
              </a:rPr>
              <a:t>families with complex needs</a:t>
            </a:r>
            <a:endParaRPr lang="en-GB" sz="2400" dirty="0">
              <a:solidFill>
                <a:schemeClr val="tx2"/>
              </a:solidFill>
              <a:latin typeface="Verdana" pitchFamily="34" charset="0"/>
            </a:endParaRPr>
          </a:p>
          <a:p>
            <a:pPr eaLnBrk="0" hangingPunct="0"/>
            <a:endParaRPr lang="en-GB" sz="24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3" name="Picture 5" descr="FCS_PowerpointBanner_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11725"/>
            <a:ext cx="9144000" cy="1946275"/>
          </a:xfrm>
          <a:prstGeom prst="rect">
            <a:avLst/>
          </a:prstGeom>
          <a:noFill/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582738" y="1268760"/>
            <a:ext cx="7561262" cy="427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Blackburn with </a:t>
            </a:r>
            <a:r>
              <a:rPr lang="en-GB" sz="1600" dirty="0" err="1">
                <a:latin typeface="Verdana" pitchFamily="34" charset="0"/>
              </a:rPr>
              <a:t>Darwen</a:t>
            </a:r>
            <a:endParaRPr lang="en-GB" sz="1600" dirty="0">
              <a:latin typeface="Verdana" pitchFamily="34" charset="0"/>
            </a:endParaRP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Blackpool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Bradford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Essex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Greater Manchester (a group of 10 councils)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Hull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Kent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Leicestershire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Lincolnshire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London Borough of Barnet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London Borough of Croydon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London Borough of Islington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London Borough of Lewisham</a:t>
            </a:r>
          </a:p>
          <a:p>
            <a:pPr marL="361950" indent="-361950" eaLnBrk="0" hangingPunct="0">
              <a:buFontTx/>
              <a:buChar char="•"/>
            </a:pPr>
            <a:r>
              <a:rPr lang="en-GB" sz="1600" b="1" dirty="0">
                <a:solidFill>
                  <a:srgbClr val="FF0000"/>
                </a:solidFill>
                <a:latin typeface="Verdana" pitchFamily="34" charset="0"/>
              </a:rPr>
              <a:t>The London Boroughs of Westminster, Hammersmith and Fulham, Royal Borough of Kensington and Chelsea and </a:t>
            </a:r>
            <a:r>
              <a:rPr lang="en-GB" sz="1600" b="1" dirty="0" err="1">
                <a:solidFill>
                  <a:srgbClr val="FF0000"/>
                </a:solidFill>
                <a:latin typeface="Verdana" pitchFamily="34" charset="0"/>
              </a:rPr>
              <a:t>Wandsworth</a:t>
            </a:r>
            <a:endParaRPr lang="en-GB" sz="1600" b="1" dirty="0">
              <a:solidFill>
                <a:srgbClr val="FF0000"/>
              </a:solidFill>
              <a:latin typeface="Verdana" pitchFamily="34" charset="0"/>
            </a:endParaRPr>
          </a:p>
          <a:p>
            <a:pPr marL="361950" indent="-361950" eaLnBrk="0" hangingPunct="0">
              <a:buFontTx/>
              <a:buChar char="•"/>
            </a:pPr>
            <a:r>
              <a:rPr lang="en-GB" sz="1600" dirty="0">
                <a:latin typeface="Verdana" pitchFamily="34" charset="0"/>
              </a:rPr>
              <a:t>Swindon</a:t>
            </a:r>
            <a:endParaRPr lang="en-GB" sz="5400" dirty="0">
              <a:latin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404664"/>
            <a:ext cx="393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COMMUNITY BUDGET AREAS</a:t>
            </a:r>
            <a:endParaRPr lang="en-GB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1856A0"/>
          </a:solidFill>
          <a:ln w="9525">
            <a:solidFill>
              <a:srgbClr val="0B2F4D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sz="900" b="1" dirty="0">
                <a:solidFill>
                  <a:schemeClr val="bg1"/>
                </a:solidFill>
              </a:rPr>
              <a:t>  </a:t>
            </a:r>
          </a:p>
          <a:p>
            <a:r>
              <a:rPr lang="en-GB" sz="900" b="1" dirty="0">
                <a:solidFill>
                  <a:schemeClr val="bg1"/>
                </a:solidFill>
              </a:rPr>
              <a:t>   </a:t>
            </a:r>
            <a:r>
              <a:rPr lang="en-GB" sz="1000" b="1" dirty="0">
                <a:solidFill>
                  <a:schemeClr val="bg1"/>
                </a:solidFill>
              </a:rPr>
              <a:t>The Royal Borough of Kensington and </a:t>
            </a:r>
            <a:r>
              <a:rPr lang="en-GB" sz="1000" b="1" dirty="0" smtClean="0">
                <a:solidFill>
                  <a:schemeClr val="bg1"/>
                </a:solidFill>
              </a:rPr>
              <a:t>Chelsea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   </a:t>
            </a:r>
          </a:p>
          <a:p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    </a:t>
            </a:r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</a:rPr>
              <a:t> </a:t>
            </a:r>
            <a:endParaRPr lang="en-GB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6519446"/>
            <a:ext cx="9144000" cy="33855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09457E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endParaRPr lang="en-GB" sz="16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 rot="10800000">
            <a:off x="3959225" y="3285009"/>
            <a:ext cx="1081088" cy="50323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TextBox 18"/>
          <p:cNvSpPr txBox="1">
            <a:spLocks noChangeArrowheads="1"/>
          </p:cNvSpPr>
          <p:nvPr/>
        </p:nvSpPr>
        <p:spPr bwMode="auto">
          <a:xfrm>
            <a:off x="1008063" y="1484784"/>
            <a:ext cx="2368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 dirty="0">
                <a:latin typeface="Arial" charset="0"/>
                <a:cs typeface="Arial" charset="0"/>
              </a:rPr>
              <a:t>Local Need</a:t>
            </a:r>
          </a:p>
        </p:txBody>
      </p:sp>
      <p:sp>
        <p:nvSpPr>
          <p:cNvPr id="6" name="Down Arrow 5"/>
          <p:cNvSpPr/>
          <p:nvPr/>
        </p:nvSpPr>
        <p:spPr>
          <a:xfrm>
            <a:off x="1871663" y="2132484"/>
            <a:ext cx="504825" cy="9366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TextBox 20"/>
          <p:cNvSpPr txBox="1">
            <a:spLocks noChangeArrowheads="1"/>
          </p:cNvSpPr>
          <p:nvPr/>
        </p:nvSpPr>
        <p:spPr bwMode="auto">
          <a:xfrm>
            <a:off x="627063" y="3211984"/>
            <a:ext cx="31892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 dirty="0">
                <a:latin typeface="Arial" charset="0"/>
                <a:cs typeface="Arial" charset="0"/>
              </a:rPr>
              <a:t>Local response</a:t>
            </a:r>
          </a:p>
        </p:txBody>
      </p:sp>
      <p:sp>
        <p:nvSpPr>
          <p:cNvPr id="8" name="Down Arrow 7"/>
          <p:cNvSpPr/>
          <p:nvPr/>
        </p:nvSpPr>
        <p:spPr>
          <a:xfrm>
            <a:off x="1871663" y="3932709"/>
            <a:ext cx="504825" cy="9366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TextBox 22"/>
          <p:cNvSpPr txBox="1">
            <a:spLocks noChangeArrowheads="1"/>
          </p:cNvSpPr>
          <p:nvPr/>
        </p:nvSpPr>
        <p:spPr bwMode="auto">
          <a:xfrm>
            <a:off x="360363" y="5075709"/>
            <a:ext cx="382746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 dirty="0">
                <a:latin typeface="Arial" charset="0"/>
                <a:cs typeface="Arial" charset="0"/>
              </a:rPr>
              <a:t>Improve outcomes</a:t>
            </a:r>
          </a:p>
        </p:txBody>
      </p:sp>
      <p:sp>
        <p:nvSpPr>
          <p:cNvPr id="10" name="TextBox 23"/>
          <p:cNvSpPr txBox="1">
            <a:spLocks noChangeArrowheads="1"/>
          </p:cNvSpPr>
          <p:nvPr/>
        </p:nvSpPr>
        <p:spPr bwMode="auto">
          <a:xfrm>
            <a:off x="5256213" y="2824634"/>
            <a:ext cx="7556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8000" dirty="0">
                <a:latin typeface="Arial" charset="0"/>
                <a:cs typeface="Arial" charset="0"/>
              </a:rPr>
              <a:t>£</a:t>
            </a:r>
            <a:endParaRPr lang="en-GB" dirty="0">
              <a:latin typeface="Arial" charset="0"/>
              <a:cs typeface="Arial" charset="0"/>
            </a:endParaRPr>
          </a:p>
        </p:txBody>
      </p:sp>
      <p:sp>
        <p:nvSpPr>
          <p:cNvPr id="11" name="TextBox 24"/>
          <p:cNvSpPr txBox="1">
            <a:spLocks noChangeArrowheads="1"/>
          </p:cNvSpPr>
          <p:nvPr/>
        </p:nvSpPr>
        <p:spPr bwMode="auto">
          <a:xfrm>
            <a:off x="5903913" y="3069109"/>
            <a:ext cx="31654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4800">
                <a:latin typeface="Arial" charset="0"/>
                <a:cs typeface="Arial" charset="0"/>
              </a:rPr>
              <a:t>/ Resource</a:t>
            </a:r>
            <a:endParaRPr lang="en-GB" sz="1200">
              <a:latin typeface="Arial" charset="0"/>
              <a:cs typeface="Arial" charset="0"/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6119813" y="979959"/>
            <a:ext cx="576262" cy="331311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" name="TextBox 26"/>
          <p:cNvSpPr txBox="1">
            <a:spLocks noChangeArrowheads="1"/>
          </p:cNvSpPr>
          <p:nvPr/>
        </p:nvSpPr>
        <p:spPr bwMode="auto">
          <a:xfrm>
            <a:off x="3887788" y="1556221"/>
            <a:ext cx="23764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dirty="0">
                <a:latin typeface="Arial" charset="0"/>
                <a:cs typeface="Arial" charset="0"/>
              </a:rPr>
              <a:t>Central Gov. Depts. </a:t>
            </a:r>
          </a:p>
          <a:p>
            <a:pPr algn="ctr"/>
            <a:r>
              <a:rPr lang="en-GB" sz="1800" dirty="0">
                <a:latin typeface="Arial" charset="0"/>
                <a:cs typeface="Arial" charset="0"/>
              </a:rPr>
              <a:t>e.g. DWP, MOJ, DoE</a:t>
            </a:r>
          </a:p>
        </p:txBody>
      </p:sp>
      <p:sp>
        <p:nvSpPr>
          <p:cNvPr id="14" name="Bent-Up Arrow 13"/>
          <p:cNvSpPr/>
          <p:nvPr/>
        </p:nvSpPr>
        <p:spPr>
          <a:xfrm>
            <a:off x="4608513" y="4508971"/>
            <a:ext cx="2303462" cy="1008063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TextBox 30"/>
          <p:cNvSpPr txBox="1">
            <a:spLocks noChangeArrowheads="1"/>
          </p:cNvSpPr>
          <p:nvPr/>
        </p:nvSpPr>
        <p:spPr bwMode="auto">
          <a:xfrm>
            <a:off x="4608513" y="4796309"/>
            <a:ext cx="1895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latin typeface="Arial" charset="0"/>
                <a:cs typeface="Arial" charset="0"/>
              </a:rPr>
              <a:t>Save money</a:t>
            </a:r>
            <a:endParaRPr lang="en-GB" sz="700" dirty="0">
              <a:latin typeface="Arial" charset="0"/>
              <a:cs typeface="Arial" charset="0"/>
            </a:endParaRPr>
          </a:p>
        </p:txBody>
      </p:sp>
      <p:sp>
        <p:nvSpPr>
          <p:cNvPr id="16" name="TextBox 27"/>
          <p:cNvSpPr txBox="1">
            <a:spLocks noChangeArrowheads="1"/>
          </p:cNvSpPr>
          <p:nvPr/>
        </p:nvSpPr>
        <p:spPr bwMode="auto">
          <a:xfrm>
            <a:off x="6300788" y="1556221"/>
            <a:ext cx="28432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dirty="0">
                <a:latin typeface="Arial" charset="0"/>
                <a:cs typeface="Arial" charset="0"/>
              </a:rPr>
              <a:t>Council / Local Partners e.g. Police / PCT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 animBg="1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R.B.K.C. Corporate">
      <a:dk1>
        <a:srgbClr val="000000"/>
      </a:dk1>
      <a:lt1>
        <a:srgbClr val="FFFFFF"/>
      </a:lt1>
      <a:dk2>
        <a:srgbClr val="00209F"/>
      </a:dk2>
      <a:lt2>
        <a:srgbClr val="FFFFFF"/>
      </a:lt2>
      <a:accent1>
        <a:srgbClr val="00209F"/>
      </a:accent1>
      <a:accent2>
        <a:srgbClr val="96004B"/>
      </a:accent2>
      <a:accent3>
        <a:srgbClr val="B2BC00"/>
      </a:accent3>
      <a:accent4>
        <a:srgbClr val="948DD0"/>
      </a:accent4>
      <a:accent5>
        <a:srgbClr val="32D3CB"/>
      </a:accent5>
      <a:accent6>
        <a:srgbClr val="FF7300"/>
      </a:accent6>
      <a:hlink>
        <a:srgbClr val="0000FF"/>
      </a:hlink>
      <a:folHlink>
        <a:srgbClr val="800080"/>
      </a:folHlink>
    </a:clrScheme>
    <a:fontScheme name="R.B.K.C. Corpor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R.B.K.C. Corporate">
      <a:dk1>
        <a:srgbClr val="000000"/>
      </a:dk1>
      <a:lt1>
        <a:srgbClr val="FFFFFF"/>
      </a:lt1>
      <a:dk2>
        <a:srgbClr val="00209F"/>
      </a:dk2>
      <a:lt2>
        <a:srgbClr val="FFFFFF"/>
      </a:lt2>
      <a:accent1>
        <a:srgbClr val="00209F"/>
      </a:accent1>
      <a:accent2>
        <a:srgbClr val="96004B"/>
      </a:accent2>
      <a:accent3>
        <a:srgbClr val="B2BC00"/>
      </a:accent3>
      <a:accent4>
        <a:srgbClr val="948DD0"/>
      </a:accent4>
      <a:accent5>
        <a:srgbClr val="32D3CB"/>
      </a:accent5>
      <a:accent6>
        <a:srgbClr val="FF7300"/>
      </a:accent6>
      <a:hlink>
        <a:srgbClr val="0000FF"/>
      </a:hlink>
      <a:folHlink>
        <a:srgbClr val="800080"/>
      </a:folHlink>
    </a:clrScheme>
    <a:fontScheme name="R.B.K.C. Corpor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947</Words>
  <Application>Microsoft Office PowerPoint</Application>
  <PresentationFormat>On-screen Show (4:3)</PresentationFormat>
  <Paragraphs>254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Current Progress</vt:lpstr>
      <vt:lpstr>Slide 14</vt:lpstr>
      <vt:lpstr>Slide 15</vt:lpstr>
      <vt:lpstr>Slide 16</vt:lpstr>
      <vt:lpstr>Slide 17</vt:lpstr>
      <vt:lpstr>Slide 18</vt:lpstr>
    </vt:vector>
  </TitlesOfParts>
  <Company>R.B.K.C.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SOCPUGR</dc:creator>
  <cp:lastModifiedBy>SOCLETI</cp:lastModifiedBy>
  <cp:revision>27</cp:revision>
  <dcterms:created xsi:type="dcterms:W3CDTF">2011-05-05T11:41:58Z</dcterms:created>
  <dcterms:modified xsi:type="dcterms:W3CDTF">2011-09-01T13:06:30Z</dcterms:modified>
</cp:coreProperties>
</file>