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4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9" r:id="rId11"/>
    <p:sldId id="267" r:id="rId12"/>
    <p:sldId id="271" r:id="rId13"/>
    <p:sldId id="272" r:id="rId14"/>
    <p:sldId id="273" r:id="rId15"/>
    <p:sldId id="274" r:id="rId16"/>
    <p:sldId id="299" r:id="rId17"/>
    <p:sldId id="279" r:id="rId18"/>
    <p:sldId id="281" r:id="rId19"/>
    <p:sldId id="294" r:id="rId20"/>
    <p:sldId id="283" r:id="rId21"/>
    <p:sldId id="286" r:id="rId22"/>
    <p:sldId id="287" r:id="rId23"/>
    <p:sldId id="289" r:id="rId24"/>
    <p:sldId id="300" r:id="rId25"/>
    <p:sldId id="301" r:id="rId26"/>
    <p:sldId id="295" r:id="rId27"/>
    <p:sldId id="296" r:id="rId28"/>
    <p:sldId id="288" r:id="rId29"/>
    <p:sldId id="298" r:id="rId3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53602" autoAdjust="0"/>
  </p:normalViewPr>
  <p:slideViewPr>
    <p:cSldViewPr>
      <p:cViewPr>
        <p:scale>
          <a:sx n="61" d="100"/>
          <a:sy n="61" d="100"/>
        </p:scale>
        <p:origin x="-13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F7B2A9-AA95-40B7-A072-8FF96DED43D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617F8B9-FC35-43CB-BE89-79DED5A919C1}">
      <dgm:prSet phldrT="[Text]"/>
      <dgm:spPr/>
      <dgm:t>
        <a:bodyPr/>
        <a:lstStyle/>
        <a:p>
          <a:r>
            <a:rPr lang="en-GB" dirty="0" smtClean="0"/>
            <a:t>Freedoms, Flexibilities and funding incentives </a:t>
          </a:r>
          <a:endParaRPr lang="en-GB" dirty="0"/>
        </a:p>
      </dgm:t>
    </dgm:pt>
    <dgm:pt modelId="{06C73EF8-089B-4BB0-B958-8EE6549135EC}" type="parTrans" cxnId="{21DF3E88-B266-489C-9625-A421D1AC68C3}">
      <dgm:prSet/>
      <dgm:spPr/>
      <dgm:t>
        <a:bodyPr/>
        <a:lstStyle/>
        <a:p>
          <a:endParaRPr lang="en-GB"/>
        </a:p>
      </dgm:t>
    </dgm:pt>
    <dgm:pt modelId="{E3BF1A8E-A68F-4BB9-A433-FE3C4DF17224}" type="sibTrans" cxnId="{21DF3E88-B266-489C-9625-A421D1AC68C3}">
      <dgm:prSet/>
      <dgm:spPr/>
      <dgm:t>
        <a:bodyPr/>
        <a:lstStyle/>
        <a:p>
          <a:endParaRPr lang="en-GB"/>
        </a:p>
      </dgm:t>
    </dgm:pt>
    <dgm:pt modelId="{8E92142D-DA14-4C01-B0BA-02B8B39C05B1}">
      <dgm:prSet phldrT="[Text]" custT="1"/>
      <dgm:spPr/>
      <dgm:t>
        <a:bodyPr/>
        <a:lstStyle/>
        <a:p>
          <a:r>
            <a:rPr lang="en-GB" sz="1200" dirty="0" smtClean="0"/>
            <a:t>Targeted employability programmes  </a:t>
          </a:r>
          <a:endParaRPr lang="en-GB" sz="1200" dirty="0"/>
        </a:p>
      </dgm:t>
    </dgm:pt>
    <dgm:pt modelId="{02E1EADE-10FF-4195-AA64-5B854D9900C6}" type="parTrans" cxnId="{4CAF0EF2-7F2D-4ACB-85C7-0D6DC2E2D9D4}">
      <dgm:prSet/>
      <dgm:spPr/>
      <dgm:t>
        <a:bodyPr/>
        <a:lstStyle/>
        <a:p>
          <a:endParaRPr lang="en-GB"/>
        </a:p>
      </dgm:t>
    </dgm:pt>
    <dgm:pt modelId="{D6AF5E56-E12E-4BA0-80D9-A3874BBDAE98}" type="sibTrans" cxnId="{4CAF0EF2-7F2D-4ACB-85C7-0D6DC2E2D9D4}">
      <dgm:prSet/>
      <dgm:spPr/>
      <dgm:t>
        <a:bodyPr/>
        <a:lstStyle/>
        <a:p>
          <a:endParaRPr lang="en-GB"/>
        </a:p>
      </dgm:t>
    </dgm:pt>
    <dgm:pt modelId="{1F1135B7-8300-4277-AA0E-5DD906D9EF65}">
      <dgm:prSet phldrT="[Text]" custT="1"/>
      <dgm:spPr/>
      <dgm:t>
        <a:bodyPr/>
        <a:lstStyle/>
        <a:p>
          <a:r>
            <a:rPr lang="en-GB" sz="1200" dirty="0" smtClean="0"/>
            <a:t>Job readiness </a:t>
          </a:r>
          <a:endParaRPr lang="en-GB" sz="1200" dirty="0"/>
        </a:p>
      </dgm:t>
    </dgm:pt>
    <dgm:pt modelId="{A30F675C-ABCA-4845-A21E-D2E07FC8F347}" type="parTrans" cxnId="{015262E8-DBD1-46A1-A16A-81FFA599F83F}">
      <dgm:prSet/>
      <dgm:spPr/>
      <dgm:t>
        <a:bodyPr/>
        <a:lstStyle/>
        <a:p>
          <a:endParaRPr lang="en-GB"/>
        </a:p>
      </dgm:t>
    </dgm:pt>
    <dgm:pt modelId="{70950AF1-D558-4A60-9826-BDBD34164CF0}" type="sibTrans" cxnId="{015262E8-DBD1-46A1-A16A-81FFA599F83F}">
      <dgm:prSet/>
      <dgm:spPr/>
      <dgm:t>
        <a:bodyPr/>
        <a:lstStyle/>
        <a:p>
          <a:endParaRPr lang="en-GB"/>
        </a:p>
      </dgm:t>
    </dgm:pt>
    <dgm:pt modelId="{E04D808E-EA1A-470D-8C56-A49DB9A97557}">
      <dgm:prSet phldrT="[Text]"/>
      <dgm:spPr/>
      <dgm:t>
        <a:bodyPr/>
        <a:lstStyle/>
        <a:p>
          <a:r>
            <a:rPr lang="en-GB" dirty="0" smtClean="0"/>
            <a:t>Informed customers </a:t>
          </a:r>
          <a:endParaRPr lang="en-GB" dirty="0"/>
        </a:p>
      </dgm:t>
    </dgm:pt>
    <dgm:pt modelId="{AA9B8E21-D5D0-4229-8846-F9FE3B65C55E}" type="parTrans" cxnId="{3C7B86C5-2EC5-4570-8895-92359FE59104}">
      <dgm:prSet/>
      <dgm:spPr/>
      <dgm:t>
        <a:bodyPr/>
        <a:lstStyle/>
        <a:p>
          <a:endParaRPr lang="en-GB"/>
        </a:p>
      </dgm:t>
    </dgm:pt>
    <dgm:pt modelId="{2961CAB9-C017-4CE5-8DC7-D37666579358}" type="sibTrans" cxnId="{3C7B86C5-2EC5-4570-8895-92359FE59104}">
      <dgm:prSet/>
      <dgm:spPr/>
      <dgm:t>
        <a:bodyPr/>
        <a:lstStyle/>
        <a:p>
          <a:endParaRPr lang="en-GB"/>
        </a:p>
      </dgm:t>
    </dgm:pt>
    <dgm:pt modelId="{5314F480-920A-4C08-A85B-AB867772F177}">
      <dgm:prSet phldrT="[Text]" custT="1"/>
      <dgm:spPr/>
      <dgm:t>
        <a:bodyPr/>
        <a:lstStyle/>
        <a:p>
          <a:r>
            <a:rPr lang="en-GB" sz="1200" dirty="0" smtClean="0"/>
            <a:t>Developing stronger links between education and business </a:t>
          </a:r>
          <a:endParaRPr lang="en-GB" sz="1200" dirty="0"/>
        </a:p>
      </dgm:t>
    </dgm:pt>
    <dgm:pt modelId="{40C3E538-7292-48A7-93D7-B866E485DBFF}" type="parTrans" cxnId="{2A72B6FA-6CF3-41E1-B05D-7C98B30FB131}">
      <dgm:prSet/>
      <dgm:spPr/>
      <dgm:t>
        <a:bodyPr/>
        <a:lstStyle/>
        <a:p>
          <a:endParaRPr lang="en-GB"/>
        </a:p>
      </dgm:t>
    </dgm:pt>
    <dgm:pt modelId="{36636215-8F01-48EC-A7BD-C4A212515697}" type="sibTrans" cxnId="{2A72B6FA-6CF3-41E1-B05D-7C98B30FB131}">
      <dgm:prSet/>
      <dgm:spPr/>
      <dgm:t>
        <a:bodyPr/>
        <a:lstStyle/>
        <a:p>
          <a:endParaRPr lang="en-GB"/>
        </a:p>
      </dgm:t>
    </dgm:pt>
    <dgm:pt modelId="{9824AFA5-4926-4C01-809D-E5566C93F9C1}">
      <dgm:prSet phldrT="[Text]" custT="1"/>
      <dgm:spPr/>
      <dgm:t>
        <a:bodyPr/>
        <a:lstStyle/>
        <a:p>
          <a:r>
            <a:rPr lang="en-GB" sz="1200" dirty="0" smtClean="0"/>
            <a:t>Extending the National Careers Service </a:t>
          </a:r>
          <a:endParaRPr lang="en-GB" sz="1200" dirty="0"/>
        </a:p>
      </dgm:t>
    </dgm:pt>
    <dgm:pt modelId="{B11C68B0-250A-4159-87DE-B4B9EE42D2BC}" type="parTrans" cxnId="{FB024754-271E-4E48-A37E-871067CDD097}">
      <dgm:prSet/>
      <dgm:spPr/>
      <dgm:t>
        <a:bodyPr/>
        <a:lstStyle/>
        <a:p>
          <a:endParaRPr lang="en-GB"/>
        </a:p>
      </dgm:t>
    </dgm:pt>
    <dgm:pt modelId="{24E6096D-6F62-4926-8346-7360E4926E54}" type="sibTrans" cxnId="{FB024754-271E-4E48-A37E-871067CDD097}">
      <dgm:prSet/>
      <dgm:spPr/>
      <dgm:t>
        <a:bodyPr/>
        <a:lstStyle/>
        <a:p>
          <a:endParaRPr lang="en-GB"/>
        </a:p>
      </dgm:t>
    </dgm:pt>
    <dgm:pt modelId="{82297D44-0DF5-4F60-8CF5-13C7DE60706A}">
      <dgm:prSet phldrT="[Text]"/>
      <dgm:spPr/>
      <dgm:t>
        <a:bodyPr/>
        <a:lstStyle/>
        <a:p>
          <a:r>
            <a:rPr lang="en-GB" dirty="0" smtClean="0"/>
            <a:t>Employer engagement </a:t>
          </a:r>
          <a:endParaRPr lang="en-GB" dirty="0"/>
        </a:p>
      </dgm:t>
    </dgm:pt>
    <dgm:pt modelId="{B1026A00-3357-494A-B1B7-B73DA879C9F5}" type="parTrans" cxnId="{A6EE91C0-DA20-4D3E-83D3-6569FD56EF87}">
      <dgm:prSet/>
      <dgm:spPr/>
      <dgm:t>
        <a:bodyPr/>
        <a:lstStyle/>
        <a:p>
          <a:endParaRPr lang="en-GB"/>
        </a:p>
      </dgm:t>
    </dgm:pt>
    <dgm:pt modelId="{23EC960D-1EE8-413C-BF05-891A50FC949E}" type="sibTrans" cxnId="{A6EE91C0-DA20-4D3E-83D3-6569FD56EF87}">
      <dgm:prSet/>
      <dgm:spPr/>
      <dgm:t>
        <a:bodyPr/>
        <a:lstStyle/>
        <a:p>
          <a:endParaRPr lang="en-GB"/>
        </a:p>
      </dgm:t>
    </dgm:pt>
    <dgm:pt modelId="{0C1A43F0-0AE6-4EE1-BC5B-437555FA3AAD}">
      <dgm:prSet phldrT="[Text]" custT="1"/>
      <dgm:spPr/>
      <dgm:t>
        <a:bodyPr/>
        <a:lstStyle/>
        <a:p>
          <a:r>
            <a:rPr lang="en-GB" sz="1200" dirty="0" smtClean="0"/>
            <a:t>Developing quality apprenticeships and work placements</a:t>
          </a:r>
          <a:endParaRPr lang="en-GB" sz="1200" dirty="0"/>
        </a:p>
      </dgm:t>
    </dgm:pt>
    <dgm:pt modelId="{5434611B-6832-47C5-B5B9-D2DC8154B397}" type="parTrans" cxnId="{55B708DF-F0ED-462D-9192-AC3DE266442B}">
      <dgm:prSet/>
      <dgm:spPr/>
      <dgm:t>
        <a:bodyPr/>
        <a:lstStyle/>
        <a:p>
          <a:endParaRPr lang="en-GB"/>
        </a:p>
      </dgm:t>
    </dgm:pt>
    <dgm:pt modelId="{A47E346A-BB93-4FD4-8C89-A359EF99174C}" type="sibTrans" cxnId="{55B708DF-F0ED-462D-9192-AC3DE266442B}">
      <dgm:prSet/>
      <dgm:spPr/>
      <dgm:t>
        <a:bodyPr/>
        <a:lstStyle/>
        <a:p>
          <a:endParaRPr lang="en-GB"/>
        </a:p>
      </dgm:t>
    </dgm:pt>
    <dgm:pt modelId="{169EDA70-90A4-4573-891F-B31633281758}">
      <dgm:prSet phldrT="[Text]" custT="1"/>
      <dgm:spPr/>
      <dgm:t>
        <a:bodyPr/>
        <a:lstStyle/>
        <a:p>
          <a:r>
            <a:rPr lang="en-GB" sz="1200" dirty="0" smtClean="0"/>
            <a:t>Skills for business start-up, self-employment and entrepreneurship</a:t>
          </a:r>
          <a:endParaRPr lang="en-GB" sz="1200" dirty="0"/>
        </a:p>
      </dgm:t>
    </dgm:pt>
    <dgm:pt modelId="{97E1F377-A3BC-4F70-B584-8A8F8BC94490}" type="parTrans" cxnId="{0A994BAC-2302-4453-B5B7-DE4F24804E4A}">
      <dgm:prSet/>
      <dgm:spPr/>
      <dgm:t>
        <a:bodyPr/>
        <a:lstStyle/>
        <a:p>
          <a:endParaRPr lang="en-GB"/>
        </a:p>
      </dgm:t>
    </dgm:pt>
    <dgm:pt modelId="{864EACBD-3C9F-4B00-BE99-3539593D1925}" type="sibTrans" cxnId="{0A994BAC-2302-4453-B5B7-DE4F24804E4A}">
      <dgm:prSet/>
      <dgm:spPr/>
      <dgm:t>
        <a:bodyPr/>
        <a:lstStyle/>
        <a:p>
          <a:endParaRPr lang="en-GB"/>
        </a:p>
      </dgm:t>
    </dgm:pt>
    <dgm:pt modelId="{47165E40-3155-490F-87C5-CAE8B89D4B2C}">
      <dgm:prSet phldrT="[Text]" custT="1"/>
      <dgm:spPr/>
      <dgm:t>
        <a:bodyPr/>
        <a:lstStyle/>
        <a:p>
          <a:r>
            <a:rPr lang="en-GB" sz="1200" dirty="0" smtClean="0"/>
            <a:t>Tailored employment advice </a:t>
          </a:r>
          <a:endParaRPr lang="en-GB" sz="1200" dirty="0"/>
        </a:p>
      </dgm:t>
    </dgm:pt>
    <dgm:pt modelId="{D21900AA-68B3-4649-A5A0-B56598262C32}" type="parTrans" cxnId="{AF9B1FE6-8B61-4DD3-AC26-C92A2FC92E21}">
      <dgm:prSet/>
      <dgm:spPr/>
      <dgm:t>
        <a:bodyPr/>
        <a:lstStyle/>
        <a:p>
          <a:endParaRPr lang="en-GB"/>
        </a:p>
      </dgm:t>
    </dgm:pt>
    <dgm:pt modelId="{0270B93B-2EAD-436C-9244-62B1C5197CCE}" type="sibTrans" cxnId="{AF9B1FE6-8B61-4DD3-AC26-C92A2FC92E21}">
      <dgm:prSet/>
      <dgm:spPr/>
      <dgm:t>
        <a:bodyPr/>
        <a:lstStyle/>
        <a:p>
          <a:endParaRPr lang="en-GB"/>
        </a:p>
      </dgm:t>
    </dgm:pt>
    <dgm:pt modelId="{2C687D41-28E0-4E1C-A549-9C4334BF7C21}">
      <dgm:prSet phldrT="[Text]" custT="1"/>
      <dgm:spPr/>
      <dgm:t>
        <a:bodyPr/>
        <a:lstStyle/>
        <a:p>
          <a:r>
            <a:rPr lang="en-GB" sz="1200" dirty="0" smtClean="0"/>
            <a:t>Basic skills </a:t>
          </a:r>
          <a:endParaRPr lang="en-GB" sz="1200" dirty="0"/>
        </a:p>
      </dgm:t>
    </dgm:pt>
    <dgm:pt modelId="{64EB94BF-2F55-4069-93AD-EAA2DC9A8B39}" type="parTrans" cxnId="{857E627F-ECFE-4E2D-B27C-DE1D376B59B2}">
      <dgm:prSet/>
      <dgm:spPr/>
      <dgm:t>
        <a:bodyPr/>
        <a:lstStyle/>
        <a:p>
          <a:endParaRPr lang="en-GB"/>
        </a:p>
      </dgm:t>
    </dgm:pt>
    <dgm:pt modelId="{CC7B7F48-33A6-428D-A14B-DB7D6BCFE410}" type="sibTrans" cxnId="{857E627F-ECFE-4E2D-B27C-DE1D376B59B2}">
      <dgm:prSet/>
      <dgm:spPr/>
      <dgm:t>
        <a:bodyPr/>
        <a:lstStyle/>
        <a:p>
          <a:endParaRPr lang="en-GB"/>
        </a:p>
      </dgm:t>
    </dgm:pt>
    <dgm:pt modelId="{31B5A66B-EB44-4B3E-A7BB-F2BE377E92DD}">
      <dgm:prSet phldrT="[Text]" custT="1"/>
      <dgm:spPr/>
      <dgm:t>
        <a:bodyPr/>
        <a:lstStyle/>
        <a:p>
          <a:r>
            <a:rPr lang="en-GB" sz="1200" dirty="0" smtClean="0"/>
            <a:t>Progression to higher level skills</a:t>
          </a:r>
          <a:endParaRPr lang="en-GB" sz="1200" dirty="0"/>
        </a:p>
      </dgm:t>
    </dgm:pt>
    <dgm:pt modelId="{8838B1D0-0C09-4E61-A860-013E662BD8AD}" type="parTrans" cxnId="{396E9EA6-6D5E-4AAF-9199-1023E4A7E2D4}">
      <dgm:prSet/>
      <dgm:spPr/>
      <dgm:t>
        <a:bodyPr/>
        <a:lstStyle/>
        <a:p>
          <a:endParaRPr lang="en-GB"/>
        </a:p>
      </dgm:t>
    </dgm:pt>
    <dgm:pt modelId="{E6C3EE2A-5A89-4529-8227-E9C8E0456500}" type="sibTrans" cxnId="{396E9EA6-6D5E-4AAF-9199-1023E4A7E2D4}">
      <dgm:prSet/>
      <dgm:spPr/>
      <dgm:t>
        <a:bodyPr/>
        <a:lstStyle/>
        <a:p>
          <a:endParaRPr lang="en-GB"/>
        </a:p>
      </dgm:t>
    </dgm:pt>
    <dgm:pt modelId="{184F03F5-96B4-4D39-973A-023732012984}">
      <dgm:prSet phldrT="[Text]" custT="1"/>
      <dgm:spPr/>
      <dgm:t>
        <a:bodyPr/>
        <a:lstStyle/>
        <a:p>
          <a:r>
            <a:rPr lang="en-GB" sz="1200" dirty="0" smtClean="0"/>
            <a:t>Targeted NEET programmes </a:t>
          </a:r>
          <a:endParaRPr lang="en-GB" sz="1200" dirty="0"/>
        </a:p>
      </dgm:t>
    </dgm:pt>
    <dgm:pt modelId="{28AB636E-3462-444C-B5CA-61D78D83A926}" type="parTrans" cxnId="{C5869AEC-3F2D-4B7E-948F-E5993BFD37B4}">
      <dgm:prSet/>
      <dgm:spPr/>
      <dgm:t>
        <a:bodyPr/>
        <a:lstStyle/>
        <a:p>
          <a:endParaRPr lang="en-GB"/>
        </a:p>
      </dgm:t>
    </dgm:pt>
    <dgm:pt modelId="{D175005A-DF79-46F0-8245-085A715913D8}" type="sibTrans" cxnId="{C5869AEC-3F2D-4B7E-948F-E5993BFD37B4}">
      <dgm:prSet/>
      <dgm:spPr/>
      <dgm:t>
        <a:bodyPr/>
        <a:lstStyle/>
        <a:p>
          <a:endParaRPr lang="en-GB"/>
        </a:p>
      </dgm:t>
    </dgm:pt>
    <dgm:pt modelId="{16BB452E-9A31-4853-82FE-8291DFBF22D9}">
      <dgm:prSet phldrT="[Text]" custT="1"/>
      <dgm:spPr/>
      <dgm:t>
        <a:bodyPr/>
        <a:lstStyle/>
        <a:p>
          <a:r>
            <a:rPr lang="en-GB" sz="1200" dirty="0" smtClean="0"/>
            <a:t>Improving information on post-16 career pathways </a:t>
          </a:r>
          <a:endParaRPr lang="en-GB" sz="1200" dirty="0"/>
        </a:p>
      </dgm:t>
    </dgm:pt>
    <dgm:pt modelId="{49CF4E6E-29D4-434C-AEA0-7A4C542135BA}" type="parTrans" cxnId="{553CE5CF-4D0C-4DA8-9E3E-A54E0161B72C}">
      <dgm:prSet/>
      <dgm:spPr/>
      <dgm:t>
        <a:bodyPr/>
        <a:lstStyle/>
        <a:p>
          <a:endParaRPr lang="en-GB"/>
        </a:p>
      </dgm:t>
    </dgm:pt>
    <dgm:pt modelId="{7052394F-9ABD-402D-81C8-2DE0265A310A}" type="sibTrans" cxnId="{553CE5CF-4D0C-4DA8-9E3E-A54E0161B72C}">
      <dgm:prSet/>
      <dgm:spPr/>
      <dgm:t>
        <a:bodyPr/>
        <a:lstStyle/>
        <a:p>
          <a:endParaRPr lang="en-GB"/>
        </a:p>
      </dgm:t>
    </dgm:pt>
    <dgm:pt modelId="{0EE8FF04-83BF-4DF5-B8AB-86E36AFAF464}">
      <dgm:prSet phldrT="[Text]"/>
      <dgm:spPr/>
      <dgm:t>
        <a:bodyPr/>
        <a:lstStyle/>
        <a:p>
          <a:endParaRPr lang="en-GB" sz="1100" dirty="0"/>
        </a:p>
      </dgm:t>
    </dgm:pt>
    <dgm:pt modelId="{F5394658-36B7-4229-A046-94977490867C}" type="parTrans" cxnId="{05CEAE52-56D0-4603-960D-B82DD710113D}">
      <dgm:prSet/>
      <dgm:spPr/>
      <dgm:t>
        <a:bodyPr/>
        <a:lstStyle/>
        <a:p>
          <a:endParaRPr lang="en-GB"/>
        </a:p>
      </dgm:t>
    </dgm:pt>
    <dgm:pt modelId="{0A1181B6-90F3-481F-AB83-3F822038A423}" type="sibTrans" cxnId="{05CEAE52-56D0-4603-960D-B82DD710113D}">
      <dgm:prSet/>
      <dgm:spPr/>
      <dgm:t>
        <a:bodyPr/>
        <a:lstStyle/>
        <a:p>
          <a:endParaRPr lang="en-GB"/>
        </a:p>
      </dgm:t>
    </dgm:pt>
    <dgm:pt modelId="{9B1AADBA-F87B-4EC0-978D-FB3BE991E34D}">
      <dgm:prSet phldrT="[Text]"/>
      <dgm:spPr/>
      <dgm:t>
        <a:bodyPr/>
        <a:lstStyle/>
        <a:p>
          <a:endParaRPr lang="en-GB" sz="1100" dirty="0"/>
        </a:p>
      </dgm:t>
    </dgm:pt>
    <dgm:pt modelId="{7B3630AE-CF30-4470-A8C6-2924A072EE8D}" type="parTrans" cxnId="{08B1B7EC-4764-4214-9A46-5A31CBAC55CF}">
      <dgm:prSet/>
      <dgm:spPr/>
      <dgm:t>
        <a:bodyPr/>
        <a:lstStyle/>
        <a:p>
          <a:endParaRPr lang="en-GB"/>
        </a:p>
      </dgm:t>
    </dgm:pt>
    <dgm:pt modelId="{80B9A20B-78F5-480C-897C-7D89E79F2E17}" type="sibTrans" cxnId="{08B1B7EC-4764-4214-9A46-5A31CBAC55CF}">
      <dgm:prSet/>
      <dgm:spPr/>
      <dgm:t>
        <a:bodyPr/>
        <a:lstStyle/>
        <a:p>
          <a:endParaRPr lang="en-GB"/>
        </a:p>
      </dgm:t>
    </dgm:pt>
    <dgm:pt modelId="{DB454DA1-37A7-410F-B936-5D85B31C7534}">
      <dgm:prSet phldrT="[Text]" custT="1"/>
      <dgm:spPr/>
      <dgm:t>
        <a:bodyPr/>
        <a:lstStyle/>
        <a:p>
          <a:r>
            <a:rPr lang="en-GB" sz="1200" dirty="0" smtClean="0"/>
            <a:t>Sector specific business skills for SMES</a:t>
          </a:r>
          <a:endParaRPr lang="en-GB" sz="1200" dirty="0"/>
        </a:p>
      </dgm:t>
    </dgm:pt>
    <dgm:pt modelId="{91DEE093-ED0F-44A0-98AE-368D090A1FE0}" type="parTrans" cxnId="{43D345FB-9BCC-4ACA-9A37-B6BBBB668077}">
      <dgm:prSet/>
      <dgm:spPr/>
      <dgm:t>
        <a:bodyPr/>
        <a:lstStyle/>
        <a:p>
          <a:endParaRPr lang="en-GB"/>
        </a:p>
      </dgm:t>
    </dgm:pt>
    <dgm:pt modelId="{B731492E-74D6-420F-9E23-EF7240F8B828}" type="sibTrans" cxnId="{43D345FB-9BCC-4ACA-9A37-B6BBBB668077}">
      <dgm:prSet/>
      <dgm:spPr/>
      <dgm:t>
        <a:bodyPr/>
        <a:lstStyle/>
        <a:p>
          <a:endParaRPr lang="en-GB"/>
        </a:p>
      </dgm:t>
    </dgm:pt>
    <dgm:pt modelId="{3EAC5180-87F8-4BCA-8F9C-6949ED6A6051}">
      <dgm:prSet phldrT="[Text]" custT="1"/>
      <dgm:spPr/>
      <dgm:t>
        <a:bodyPr/>
        <a:lstStyle/>
        <a:p>
          <a:r>
            <a:rPr lang="en-GB" sz="1200" dirty="0" smtClean="0"/>
            <a:t>Growing the social investment market </a:t>
          </a:r>
          <a:endParaRPr lang="en-GB" sz="1200" dirty="0"/>
        </a:p>
      </dgm:t>
    </dgm:pt>
    <dgm:pt modelId="{30AED030-C81E-4131-A676-FAE538AEBD9C}" type="parTrans" cxnId="{D556B7DA-F0DE-4020-B977-17B1EDA37763}">
      <dgm:prSet/>
      <dgm:spPr/>
      <dgm:t>
        <a:bodyPr/>
        <a:lstStyle/>
        <a:p>
          <a:endParaRPr lang="en-GB"/>
        </a:p>
      </dgm:t>
    </dgm:pt>
    <dgm:pt modelId="{A23ED154-BDAB-451A-9B89-0E17AB3DA3CE}" type="sibTrans" cxnId="{D556B7DA-F0DE-4020-B977-17B1EDA37763}">
      <dgm:prSet/>
      <dgm:spPr/>
      <dgm:t>
        <a:bodyPr/>
        <a:lstStyle/>
        <a:p>
          <a:endParaRPr lang="en-GB"/>
        </a:p>
      </dgm:t>
    </dgm:pt>
    <dgm:pt modelId="{2BEC36D9-B78D-4B9D-99F9-A86C18A3F42E}" type="pres">
      <dgm:prSet presAssocID="{E1F7B2A9-AA95-40B7-A072-8FF96DED43D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0BDA6FF-CAD3-43D9-9EF1-95C0BAD17C53}" type="pres">
      <dgm:prSet presAssocID="{E1F7B2A9-AA95-40B7-A072-8FF96DED43D2}" presName="cycle" presStyleCnt="0"/>
      <dgm:spPr/>
    </dgm:pt>
    <dgm:pt modelId="{954FC3D3-39EC-4091-A765-0F5D57BA8A2F}" type="pres">
      <dgm:prSet presAssocID="{E1F7B2A9-AA95-40B7-A072-8FF96DED43D2}" presName="centerShape" presStyleCnt="0"/>
      <dgm:spPr/>
    </dgm:pt>
    <dgm:pt modelId="{2BF07722-4035-4CD6-A0A8-CE6C627235D7}" type="pres">
      <dgm:prSet presAssocID="{E1F7B2A9-AA95-40B7-A072-8FF96DED43D2}" presName="connSite" presStyleLbl="node1" presStyleIdx="0" presStyleCnt="4"/>
      <dgm:spPr/>
    </dgm:pt>
    <dgm:pt modelId="{B9C49CA5-8C81-4351-9094-69ED1E5CA52B}" type="pres">
      <dgm:prSet presAssocID="{E1F7B2A9-AA95-40B7-A072-8FF96DED43D2}" presName="visible" presStyleLbl="node1" presStyleIdx="0" presStyleCnt="4" custLinFactNeighborX="-2303" custLinFactNeighborY="-1323"/>
      <dgm:spPr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78ECC145-8F5D-439A-AB00-28066FA21720}" type="pres">
      <dgm:prSet presAssocID="{06C73EF8-089B-4BB0-B958-8EE6549135EC}" presName="Name25" presStyleLbl="parChTrans1D1" presStyleIdx="0" presStyleCnt="3"/>
      <dgm:spPr/>
      <dgm:t>
        <a:bodyPr/>
        <a:lstStyle/>
        <a:p>
          <a:endParaRPr lang="en-GB"/>
        </a:p>
      </dgm:t>
    </dgm:pt>
    <dgm:pt modelId="{1A6043A4-79C7-4F68-A095-0DEF66402B35}" type="pres">
      <dgm:prSet presAssocID="{E617F8B9-FC35-43CB-BE89-79DED5A919C1}" presName="node" presStyleCnt="0"/>
      <dgm:spPr/>
    </dgm:pt>
    <dgm:pt modelId="{EB5E824C-EBE2-4F44-AA97-A5B122482CF8}" type="pres">
      <dgm:prSet presAssocID="{E617F8B9-FC35-43CB-BE89-79DED5A919C1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DD4530-BE69-4225-BC86-077DA92F51F2}" type="pres">
      <dgm:prSet presAssocID="{E617F8B9-FC35-43CB-BE89-79DED5A919C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46D6C5-B91F-458D-98E3-7E4AC269D109}" type="pres">
      <dgm:prSet presAssocID="{AA9B8E21-D5D0-4229-8846-F9FE3B65C55E}" presName="Name25" presStyleLbl="parChTrans1D1" presStyleIdx="1" presStyleCnt="3"/>
      <dgm:spPr/>
      <dgm:t>
        <a:bodyPr/>
        <a:lstStyle/>
        <a:p>
          <a:endParaRPr lang="en-GB"/>
        </a:p>
      </dgm:t>
    </dgm:pt>
    <dgm:pt modelId="{96603C7D-B235-47F5-957C-EC39CEB6E16F}" type="pres">
      <dgm:prSet presAssocID="{E04D808E-EA1A-470D-8C56-A49DB9A97557}" presName="node" presStyleCnt="0"/>
      <dgm:spPr/>
    </dgm:pt>
    <dgm:pt modelId="{9DC96F31-2789-496D-85E8-E1608F80DBE0}" type="pres">
      <dgm:prSet presAssocID="{E04D808E-EA1A-470D-8C56-A49DB9A97557}" presName="parentNode" presStyleLbl="node1" presStyleIdx="2" presStyleCnt="4" custLinFactNeighborX="3685" custLinFactNeighborY="-79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28519B-EEB1-4476-B511-4F66D5F778E1}" type="pres">
      <dgm:prSet presAssocID="{E04D808E-EA1A-470D-8C56-A49DB9A97557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EDF84B-9044-479C-B4AF-ABD19DECCADF}" type="pres">
      <dgm:prSet presAssocID="{B1026A00-3357-494A-B1B7-B73DA879C9F5}" presName="Name25" presStyleLbl="parChTrans1D1" presStyleIdx="2" presStyleCnt="3"/>
      <dgm:spPr/>
      <dgm:t>
        <a:bodyPr/>
        <a:lstStyle/>
        <a:p>
          <a:endParaRPr lang="en-GB"/>
        </a:p>
      </dgm:t>
    </dgm:pt>
    <dgm:pt modelId="{ED7F4934-3EB1-41AE-8E41-23B94B6FF32A}" type="pres">
      <dgm:prSet presAssocID="{82297D44-0DF5-4F60-8CF5-13C7DE60706A}" presName="node" presStyleCnt="0"/>
      <dgm:spPr/>
    </dgm:pt>
    <dgm:pt modelId="{21DBDC25-EE22-4D27-8E42-37B50C9F6F9E}" type="pres">
      <dgm:prSet presAssocID="{82297D44-0DF5-4F60-8CF5-13C7DE60706A}" presName="parentNode" presStyleLbl="node1" presStyleIdx="3" presStyleCnt="4" custLinFactNeighborX="3871" custLinFactNeighborY="192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2F808A-016D-42CA-AA11-A43A7B881852}" type="pres">
      <dgm:prSet presAssocID="{82297D44-0DF5-4F60-8CF5-13C7DE60706A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3FE2090-8E73-4EAD-95C3-5768E0774561}" type="presOf" srcId="{E1F7B2A9-AA95-40B7-A072-8FF96DED43D2}" destId="{2BEC36D9-B78D-4B9D-99F9-A86C18A3F42E}" srcOrd="0" destOrd="0" presId="urn:microsoft.com/office/officeart/2005/8/layout/radial2"/>
    <dgm:cxn modelId="{64C63D95-C8DB-42BD-ADC4-7E02E8681FE6}" type="presOf" srcId="{DB454DA1-37A7-410F-B936-5D85B31C7534}" destId="{082F808A-016D-42CA-AA11-A43A7B881852}" srcOrd="0" destOrd="2" presId="urn:microsoft.com/office/officeart/2005/8/layout/radial2"/>
    <dgm:cxn modelId="{BC700B50-7782-4B79-BD1E-2B9DB707727C}" type="presOf" srcId="{AA9B8E21-D5D0-4229-8846-F9FE3B65C55E}" destId="{4A46D6C5-B91F-458D-98E3-7E4AC269D109}" srcOrd="0" destOrd="0" presId="urn:microsoft.com/office/officeart/2005/8/layout/radial2"/>
    <dgm:cxn modelId="{857E627F-ECFE-4E2D-B27C-DE1D376B59B2}" srcId="{E617F8B9-FC35-43CB-BE89-79DED5A919C1}" destId="{2C687D41-28E0-4E1C-A549-9C4334BF7C21}" srcOrd="3" destOrd="0" parTransId="{64EB94BF-2F55-4069-93AD-EAA2DC9A8B39}" sibTransId="{CC7B7F48-33A6-428D-A14B-DB7D6BCFE410}"/>
    <dgm:cxn modelId="{3C7B86C5-2EC5-4570-8895-92359FE59104}" srcId="{E1F7B2A9-AA95-40B7-A072-8FF96DED43D2}" destId="{E04D808E-EA1A-470D-8C56-A49DB9A97557}" srcOrd="1" destOrd="0" parTransId="{AA9B8E21-D5D0-4229-8846-F9FE3B65C55E}" sibTransId="{2961CAB9-C017-4CE5-8DC7-D37666579358}"/>
    <dgm:cxn modelId="{0AF79515-27B3-42D2-93FD-63F2109FA479}" type="presOf" srcId="{82297D44-0DF5-4F60-8CF5-13C7DE60706A}" destId="{21DBDC25-EE22-4D27-8E42-37B50C9F6F9E}" srcOrd="0" destOrd="0" presId="urn:microsoft.com/office/officeart/2005/8/layout/radial2"/>
    <dgm:cxn modelId="{55B708DF-F0ED-462D-9192-AC3DE266442B}" srcId="{82297D44-0DF5-4F60-8CF5-13C7DE60706A}" destId="{0C1A43F0-0AE6-4EE1-BC5B-437555FA3AAD}" srcOrd="0" destOrd="0" parTransId="{5434611B-6832-47C5-B5B9-D2DC8154B397}" sibTransId="{A47E346A-BB93-4FD4-8C89-A359EF99174C}"/>
    <dgm:cxn modelId="{BE0F1148-BD59-42F3-BA86-305A0379C63B}" type="presOf" srcId="{06C73EF8-089B-4BB0-B958-8EE6549135EC}" destId="{78ECC145-8F5D-439A-AB00-28066FA21720}" srcOrd="0" destOrd="0" presId="urn:microsoft.com/office/officeart/2005/8/layout/radial2"/>
    <dgm:cxn modelId="{753522C4-F6C8-4938-81ED-40ECB0426CF9}" type="presOf" srcId="{1F1135B7-8300-4277-AA0E-5DD906D9EF65}" destId="{3EDD4530-BE69-4225-BC86-077DA92F51F2}" srcOrd="0" destOrd="1" presId="urn:microsoft.com/office/officeart/2005/8/layout/radial2"/>
    <dgm:cxn modelId="{08B1B7EC-4764-4214-9A46-5A31CBAC55CF}" srcId="{E04D808E-EA1A-470D-8C56-A49DB9A97557}" destId="{9B1AADBA-F87B-4EC0-978D-FB3BE991E34D}" srcOrd="3" destOrd="0" parTransId="{7B3630AE-CF30-4470-A8C6-2924A072EE8D}" sibTransId="{80B9A20B-78F5-480C-897C-7D89E79F2E17}"/>
    <dgm:cxn modelId="{C5869AEC-3F2D-4B7E-948F-E5993BFD37B4}" srcId="{E617F8B9-FC35-43CB-BE89-79DED5A919C1}" destId="{184F03F5-96B4-4D39-973A-023732012984}" srcOrd="5" destOrd="0" parTransId="{28AB636E-3462-444C-B5CA-61D78D83A926}" sibTransId="{D175005A-DF79-46F0-8245-085A715913D8}"/>
    <dgm:cxn modelId="{A6EE91C0-DA20-4D3E-83D3-6569FD56EF87}" srcId="{E1F7B2A9-AA95-40B7-A072-8FF96DED43D2}" destId="{82297D44-0DF5-4F60-8CF5-13C7DE60706A}" srcOrd="2" destOrd="0" parTransId="{B1026A00-3357-494A-B1B7-B73DA879C9F5}" sibTransId="{23EC960D-1EE8-413C-BF05-891A50FC949E}"/>
    <dgm:cxn modelId="{9C996128-8E91-4709-8CCD-3E9713BB220C}" type="presOf" srcId="{5314F480-920A-4C08-A85B-AB867772F177}" destId="{CA28519B-EEB1-4476-B511-4F66D5F778E1}" srcOrd="0" destOrd="0" presId="urn:microsoft.com/office/officeart/2005/8/layout/radial2"/>
    <dgm:cxn modelId="{396E9EA6-6D5E-4AAF-9199-1023E4A7E2D4}" srcId="{E617F8B9-FC35-43CB-BE89-79DED5A919C1}" destId="{31B5A66B-EB44-4B3E-A7BB-F2BE377E92DD}" srcOrd="4" destOrd="0" parTransId="{8838B1D0-0C09-4E61-A860-013E662BD8AD}" sibTransId="{E6C3EE2A-5A89-4529-8227-E9C8E0456500}"/>
    <dgm:cxn modelId="{5EB14B72-4F81-4A98-A4E4-0620794B18BF}" type="presOf" srcId="{E617F8B9-FC35-43CB-BE89-79DED5A919C1}" destId="{EB5E824C-EBE2-4F44-AA97-A5B122482CF8}" srcOrd="0" destOrd="0" presId="urn:microsoft.com/office/officeart/2005/8/layout/radial2"/>
    <dgm:cxn modelId="{FB024754-271E-4E48-A37E-871067CDD097}" srcId="{E04D808E-EA1A-470D-8C56-A49DB9A97557}" destId="{9824AFA5-4926-4C01-809D-E5566C93F9C1}" srcOrd="2" destOrd="0" parTransId="{B11C68B0-250A-4159-87DE-B4B9EE42D2BC}" sibTransId="{24E6096D-6F62-4926-8346-7360E4926E54}"/>
    <dgm:cxn modelId="{DAEA32D9-D52A-43FF-BF3F-C6031211753B}" type="presOf" srcId="{184F03F5-96B4-4D39-973A-023732012984}" destId="{3EDD4530-BE69-4225-BC86-077DA92F51F2}" srcOrd="0" destOrd="5" presId="urn:microsoft.com/office/officeart/2005/8/layout/radial2"/>
    <dgm:cxn modelId="{05CEAE52-56D0-4603-960D-B82DD710113D}" srcId="{E04D808E-EA1A-470D-8C56-A49DB9A97557}" destId="{0EE8FF04-83BF-4DF5-B8AB-86E36AFAF464}" srcOrd="4" destOrd="0" parTransId="{F5394658-36B7-4229-A046-94977490867C}" sibTransId="{0A1181B6-90F3-481F-AB83-3F822038A423}"/>
    <dgm:cxn modelId="{7CDEDB03-5342-4F25-8C40-8F6F4FDC8B8C}" type="presOf" srcId="{E04D808E-EA1A-470D-8C56-A49DB9A97557}" destId="{9DC96F31-2789-496D-85E8-E1608F80DBE0}" srcOrd="0" destOrd="0" presId="urn:microsoft.com/office/officeart/2005/8/layout/radial2"/>
    <dgm:cxn modelId="{4CAF0EF2-7F2D-4ACB-85C7-0D6DC2E2D9D4}" srcId="{E617F8B9-FC35-43CB-BE89-79DED5A919C1}" destId="{8E92142D-DA14-4C01-B0BA-02B8B39C05B1}" srcOrd="0" destOrd="0" parTransId="{02E1EADE-10FF-4195-AA64-5B854D9900C6}" sibTransId="{D6AF5E56-E12E-4BA0-80D9-A3874BBDAE98}"/>
    <dgm:cxn modelId="{41F7AB62-D790-4746-B5FF-5BC52C1E6569}" type="presOf" srcId="{2C687D41-28E0-4E1C-A549-9C4334BF7C21}" destId="{3EDD4530-BE69-4225-BC86-077DA92F51F2}" srcOrd="0" destOrd="3" presId="urn:microsoft.com/office/officeart/2005/8/layout/radial2"/>
    <dgm:cxn modelId="{0A994BAC-2302-4453-B5B7-DE4F24804E4A}" srcId="{82297D44-0DF5-4F60-8CF5-13C7DE60706A}" destId="{169EDA70-90A4-4573-891F-B31633281758}" srcOrd="1" destOrd="0" parTransId="{97E1F377-A3BC-4F70-B584-8A8F8BC94490}" sibTransId="{864EACBD-3C9F-4B00-BE99-3539593D1925}"/>
    <dgm:cxn modelId="{A0AFC097-274C-4805-A8D1-7E46B62EAFCC}" type="presOf" srcId="{3EAC5180-87F8-4BCA-8F9C-6949ED6A6051}" destId="{082F808A-016D-42CA-AA11-A43A7B881852}" srcOrd="0" destOrd="3" presId="urn:microsoft.com/office/officeart/2005/8/layout/radial2"/>
    <dgm:cxn modelId="{AF9B1FE6-8B61-4DD3-AC26-C92A2FC92E21}" srcId="{E617F8B9-FC35-43CB-BE89-79DED5A919C1}" destId="{47165E40-3155-490F-87C5-CAE8B89D4B2C}" srcOrd="2" destOrd="0" parTransId="{D21900AA-68B3-4649-A5A0-B56598262C32}" sibTransId="{0270B93B-2EAD-436C-9244-62B1C5197CCE}"/>
    <dgm:cxn modelId="{D556B7DA-F0DE-4020-B977-17B1EDA37763}" srcId="{82297D44-0DF5-4F60-8CF5-13C7DE60706A}" destId="{3EAC5180-87F8-4BCA-8F9C-6949ED6A6051}" srcOrd="3" destOrd="0" parTransId="{30AED030-C81E-4131-A676-FAE538AEBD9C}" sibTransId="{A23ED154-BDAB-451A-9B89-0E17AB3DA3CE}"/>
    <dgm:cxn modelId="{14F434AC-AA63-4BEB-9A96-52E821AB8617}" type="presOf" srcId="{16BB452E-9A31-4853-82FE-8291DFBF22D9}" destId="{CA28519B-EEB1-4476-B511-4F66D5F778E1}" srcOrd="0" destOrd="1" presId="urn:microsoft.com/office/officeart/2005/8/layout/radial2"/>
    <dgm:cxn modelId="{553CE5CF-4D0C-4DA8-9E3E-A54E0161B72C}" srcId="{E04D808E-EA1A-470D-8C56-A49DB9A97557}" destId="{16BB452E-9A31-4853-82FE-8291DFBF22D9}" srcOrd="1" destOrd="0" parTransId="{49CF4E6E-29D4-434C-AEA0-7A4C542135BA}" sibTransId="{7052394F-9ABD-402D-81C8-2DE0265A310A}"/>
    <dgm:cxn modelId="{2A6FDFFB-1572-41E3-8FB4-9BE40B71F97F}" type="presOf" srcId="{47165E40-3155-490F-87C5-CAE8B89D4B2C}" destId="{3EDD4530-BE69-4225-BC86-077DA92F51F2}" srcOrd="0" destOrd="2" presId="urn:microsoft.com/office/officeart/2005/8/layout/radial2"/>
    <dgm:cxn modelId="{DCEED964-F7A9-45C2-A7C2-1C0DCB860C4C}" type="presOf" srcId="{31B5A66B-EB44-4B3E-A7BB-F2BE377E92DD}" destId="{3EDD4530-BE69-4225-BC86-077DA92F51F2}" srcOrd="0" destOrd="4" presId="urn:microsoft.com/office/officeart/2005/8/layout/radial2"/>
    <dgm:cxn modelId="{4E7E3DBD-F261-4DE7-BE82-4659C332BE1C}" type="presOf" srcId="{9B1AADBA-F87B-4EC0-978D-FB3BE991E34D}" destId="{CA28519B-EEB1-4476-B511-4F66D5F778E1}" srcOrd="0" destOrd="3" presId="urn:microsoft.com/office/officeart/2005/8/layout/radial2"/>
    <dgm:cxn modelId="{44D870E0-3D5A-4064-AF26-22E9D6598D76}" type="presOf" srcId="{B1026A00-3357-494A-B1B7-B73DA879C9F5}" destId="{C9EDF84B-9044-479C-B4AF-ABD19DECCADF}" srcOrd="0" destOrd="0" presId="urn:microsoft.com/office/officeart/2005/8/layout/radial2"/>
    <dgm:cxn modelId="{177F31C9-0050-4586-AD08-7FD07BD661FC}" type="presOf" srcId="{8E92142D-DA14-4C01-B0BA-02B8B39C05B1}" destId="{3EDD4530-BE69-4225-BC86-077DA92F51F2}" srcOrd="0" destOrd="0" presId="urn:microsoft.com/office/officeart/2005/8/layout/radial2"/>
    <dgm:cxn modelId="{11C2816F-F96D-493E-B2DE-762AF48850E5}" type="presOf" srcId="{169EDA70-90A4-4573-891F-B31633281758}" destId="{082F808A-016D-42CA-AA11-A43A7B881852}" srcOrd="0" destOrd="1" presId="urn:microsoft.com/office/officeart/2005/8/layout/radial2"/>
    <dgm:cxn modelId="{1D61DDE0-B4AF-4E91-B9DA-7DF4FD6D5EB7}" type="presOf" srcId="{0C1A43F0-0AE6-4EE1-BC5B-437555FA3AAD}" destId="{082F808A-016D-42CA-AA11-A43A7B881852}" srcOrd="0" destOrd="0" presId="urn:microsoft.com/office/officeart/2005/8/layout/radial2"/>
    <dgm:cxn modelId="{A66B18DE-30BA-464F-ADE6-748D191C48B0}" type="presOf" srcId="{0EE8FF04-83BF-4DF5-B8AB-86E36AFAF464}" destId="{CA28519B-EEB1-4476-B511-4F66D5F778E1}" srcOrd="0" destOrd="4" presId="urn:microsoft.com/office/officeart/2005/8/layout/radial2"/>
    <dgm:cxn modelId="{803CF442-6524-4836-9C6D-3C9AB059D19D}" type="presOf" srcId="{9824AFA5-4926-4C01-809D-E5566C93F9C1}" destId="{CA28519B-EEB1-4476-B511-4F66D5F778E1}" srcOrd="0" destOrd="2" presId="urn:microsoft.com/office/officeart/2005/8/layout/radial2"/>
    <dgm:cxn modelId="{21DF3E88-B266-489C-9625-A421D1AC68C3}" srcId="{E1F7B2A9-AA95-40B7-A072-8FF96DED43D2}" destId="{E617F8B9-FC35-43CB-BE89-79DED5A919C1}" srcOrd="0" destOrd="0" parTransId="{06C73EF8-089B-4BB0-B958-8EE6549135EC}" sibTransId="{E3BF1A8E-A68F-4BB9-A433-FE3C4DF17224}"/>
    <dgm:cxn modelId="{2A72B6FA-6CF3-41E1-B05D-7C98B30FB131}" srcId="{E04D808E-EA1A-470D-8C56-A49DB9A97557}" destId="{5314F480-920A-4C08-A85B-AB867772F177}" srcOrd="0" destOrd="0" parTransId="{40C3E538-7292-48A7-93D7-B866E485DBFF}" sibTransId="{36636215-8F01-48EC-A7BD-C4A212515697}"/>
    <dgm:cxn modelId="{015262E8-DBD1-46A1-A16A-81FFA599F83F}" srcId="{E617F8B9-FC35-43CB-BE89-79DED5A919C1}" destId="{1F1135B7-8300-4277-AA0E-5DD906D9EF65}" srcOrd="1" destOrd="0" parTransId="{A30F675C-ABCA-4845-A21E-D2E07FC8F347}" sibTransId="{70950AF1-D558-4A60-9826-BDBD34164CF0}"/>
    <dgm:cxn modelId="{43D345FB-9BCC-4ACA-9A37-B6BBBB668077}" srcId="{82297D44-0DF5-4F60-8CF5-13C7DE60706A}" destId="{DB454DA1-37A7-410F-B936-5D85B31C7534}" srcOrd="2" destOrd="0" parTransId="{91DEE093-ED0F-44A0-98AE-368D090A1FE0}" sibTransId="{B731492E-74D6-420F-9E23-EF7240F8B828}"/>
    <dgm:cxn modelId="{9B4E27C4-320F-476F-B1B3-98838157EC5C}" type="presParOf" srcId="{2BEC36D9-B78D-4B9D-99F9-A86C18A3F42E}" destId="{F0BDA6FF-CAD3-43D9-9EF1-95C0BAD17C53}" srcOrd="0" destOrd="0" presId="urn:microsoft.com/office/officeart/2005/8/layout/radial2"/>
    <dgm:cxn modelId="{084B590E-FEB3-40BC-B306-FE33FF392D5F}" type="presParOf" srcId="{F0BDA6FF-CAD3-43D9-9EF1-95C0BAD17C53}" destId="{954FC3D3-39EC-4091-A765-0F5D57BA8A2F}" srcOrd="0" destOrd="0" presId="urn:microsoft.com/office/officeart/2005/8/layout/radial2"/>
    <dgm:cxn modelId="{4B38BAA0-2C83-44D5-BB05-BF7074B6C46D}" type="presParOf" srcId="{954FC3D3-39EC-4091-A765-0F5D57BA8A2F}" destId="{2BF07722-4035-4CD6-A0A8-CE6C627235D7}" srcOrd="0" destOrd="0" presId="urn:microsoft.com/office/officeart/2005/8/layout/radial2"/>
    <dgm:cxn modelId="{FE51F60D-BB34-40CC-AC54-935E7065F6D4}" type="presParOf" srcId="{954FC3D3-39EC-4091-A765-0F5D57BA8A2F}" destId="{B9C49CA5-8C81-4351-9094-69ED1E5CA52B}" srcOrd="1" destOrd="0" presId="urn:microsoft.com/office/officeart/2005/8/layout/radial2"/>
    <dgm:cxn modelId="{B4D6B588-0B75-48EC-9AE2-625B7573F62A}" type="presParOf" srcId="{F0BDA6FF-CAD3-43D9-9EF1-95C0BAD17C53}" destId="{78ECC145-8F5D-439A-AB00-28066FA21720}" srcOrd="1" destOrd="0" presId="urn:microsoft.com/office/officeart/2005/8/layout/radial2"/>
    <dgm:cxn modelId="{F9D29A6E-3766-437C-BE1D-87CC80367AB6}" type="presParOf" srcId="{F0BDA6FF-CAD3-43D9-9EF1-95C0BAD17C53}" destId="{1A6043A4-79C7-4F68-A095-0DEF66402B35}" srcOrd="2" destOrd="0" presId="urn:microsoft.com/office/officeart/2005/8/layout/radial2"/>
    <dgm:cxn modelId="{ECAFF019-8075-4760-A34A-18E8BA68531C}" type="presParOf" srcId="{1A6043A4-79C7-4F68-A095-0DEF66402B35}" destId="{EB5E824C-EBE2-4F44-AA97-A5B122482CF8}" srcOrd="0" destOrd="0" presId="urn:microsoft.com/office/officeart/2005/8/layout/radial2"/>
    <dgm:cxn modelId="{209A0391-8D9B-4B56-A46B-A7208D74E195}" type="presParOf" srcId="{1A6043A4-79C7-4F68-A095-0DEF66402B35}" destId="{3EDD4530-BE69-4225-BC86-077DA92F51F2}" srcOrd="1" destOrd="0" presId="urn:microsoft.com/office/officeart/2005/8/layout/radial2"/>
    <dgm:cxn modelId="{50C5C0D5-2589-4181-8AEC-8C5ABA65D84B}" type="presParOf" srcId="{F0BDA6FF-CAD3-43D9-9EF1-95C0BAD17C53}" destId="{4A46D6C5-B91F-458D-98E3-7E4AC269D109}" srcOrd="3" destOrd="0" presId="urn:microsoft.com/office/officeart/2005/8/layout/radial2"/>
    <dgm:cxn modelId="{E0D2ADA1-43A0-499E-A6B9-8F12A9F08C3B}" type="presParOf" srcId="{F0BDA6FF-CAD3-43D9-9EF1-95C0BAD17C53}" destId="{96603C7D-B235-47F5-957C-EC39CEB6E16F}" srcOrd="4" destOrd="0" presId="urn:microsoft.com/office/officeart/2005/8/layout/radial2"/>
    <dgm:cxn modelId="{FD4B53FC-487B-447A-8654-E586677C1158}" type="presParOf" srcId="{96603C7D-B235-47F5-957C-EC39CEB6E16F}" destId="{9DC96F31-2789-496D-85E8-E1608F80DBE0}" srcOrd="0" destOrd="0" presId="urn:microsoft.com/office/officeart/2005/8/layout/radial2"/>
    <dgm:cxn modelId="{837CB859-DC65-4CD6-8A0E-2A3A07BBFB9D}" type="presParOf" srcId="{96603C7D-B235-47F5-957C-EC39CEB6E16F}" destId="{CA28519B-EEB1-4476-B511-4F66D5F778E1}" srcOrd="1" destOrd="0" presId="urn:microsoft.com/office/officeart/2005/8/layout/radial2"/>
    <dgm:cxn modelId="{6B332C3D-C8C5-4826-953E-161BD9C74ACB}" type="presParOf" srcId="{F0BDA6FF-CAD3-43D9-9EF1-95C0BAD17C53}" destId="{C9EDF84B-9044-479C-B4AF-ABD19DECCADF}" srcOrd="5" destOrd="0" presId="urn:microsoft.com/office/officeart/2005/8/layout/radial2"/>
    <dgm:cxn modelId="{DF6789B7-01A3-47C8-A5CF-AF7AB006B63B}" type="presParOf" srcId="{F0BDA6FF-CAD3-43D9-9EF1-95C0BAD17C53}" destId="{ED7F4934-3EB1-41AE-8E41-23B94B6FF32A}" srcOrd="6" destOrd="0" presId="urn:microsoft.com/office/officeart/2005/8/layout/radial2"/>
    <dgm:cxn modelId="{0BAFE9E4-154A-41F8-B704-48704491E62D}" type="presParOf" srcId="{ED7F4934-3EB1-41AE-8E41-23B94B6FF32A}" destId="{21DBDC25-EE22-4D27-8E42-37B50C9F6F9E}" srcOrd="0" destOrd="0" presId="urn:microsoft.com/office/officeart/2005/8/layout/radial2"/>
    <dgm:cxn modelId="{1D012C31-430B-4CB0-BCE1-B7907B6D06BB}" type="presParOf" srcId="{ED7F4934-3EB1-41AE-8E41-23B94B6FF32A}" destId="{082F808A-016D-42CA-AA11-A43A7B88185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7B7605-FD31-46BD-B741-CE71927BBDD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CD5AEB-9AB1-438F-B89A-9D31D51E0A0F}" type="pres">
      <dgm:prSet presAssocID="{207B7605-FD31-46BD-B741-CE71927BBDD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</dgm:ptLst>
  <dgm:cxnLst>
    <dgm:cxn modelId="{A9AEDCE0-269B-4226-90C2-32550F89BF0A}" type="presOf" srcId="{207B7605-FD31-46BD-B741-CE71927BBDDA}" destId="{6ECD5AEB-9AB1-438F-B89A-9D31D51E0A0F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DF84B-9044-479C-B4AF-ABD19DECCADF}">
      <dsp:nvSpPr>
        <dsp:cNvPr id="0" name=""/>
        <dsp:cNvSpPr/>
      </dsp:nvSpPr>
      <dsp:spPr>
        <a:xfrm rot="2489131">
          <a:off x="2885554" y="3503958"/>
          <a:ext cx="816362" cy="54052"/>
        </a:xfrm>
        <a:custGeom>
          <a:avLst/>
          <a:gdLst/>
          <a:ahLst/>
          <a:cxnLst/>
          <a:rect l="0" t="0" r="0" b="0"/>
          <a:pathLst>
            <a:path>
              <a:moveTo>
                <a:pt x="0" y="27026"/>
              </a:moveTo>
              <a:lnTo>
                <a:pt x="816362" y="270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6D6C5-B91F-458D-98E3-7E4AC269D109}">
      <dsp:nvSpPr>
        <dsp:cNvPr id="0" name=""/>
        <dsp:cNvSpPr/>
      </dsp:nvSpPr>
      <dsp:spPr>
        <a:xfrm rot="21584530">
          <a:off x="2987953" y="2451251"/>
          <a:ext cx="909982" cy="54052"/>
        </a:xfrm>
        <a:custGeom>
          <a:avLst/>
          <a:gdLst/>
          <a:ahLst/>
          <a:cxnLst/>
          <a:rect l="0" t="0" r="0" b="0"/>
          <a:pathLst>
            <a:path>
              <a:moveTo>
                <a:pt x="0" y="27026"/>
              </a:moveTo>
              <a:lnTo>
                <a:pt x="909982" y="270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CC145-8F5D-439A-AB00-28066FA21720}">
      <dsp:nvSpPr>
        <dsp:cNvPr id="0" name=""/>
        <dsp:cNvSpPr/>
      </dsp:nvSpPr>
      <dsp:spPr>
        <a:xfrm rot="19065502">
          <a:off x="2889147" y="1404246"/>
          <a:ext cx="761003" cy="54052"/>
        </a:xfrm>
        <a:custGeom>
          <a:avLst/>
          <a:gdLst/>
          <a:ahLst/>
          <a:cxnLst/>
          <a:rect l="0" t="0" r="0" b="0"/>
          <a:pathLst>
            <a:path>
              <a:moveTo>
                <a:pt x="0" y="27026"/>
              </a:moveTo>
              <a:lnTo>
                <a:pt x="761003" y="2702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49CA5-8C81-4351-9094-69ED1E5CA52B}">
      <dsp:nvSpPr>
        <dsp:cNvPr id="0" name=""/>
        <dsp:cNvSpPr/>
      </dsp:nvSpPr>
      <dsp:spPr>
        <a:xfrm>
          <a:off x="798114" y="1196928"/>
          <a:ext cx="2508325" cy="250832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E824C-EBE2-4F44-AA97-A5B122482CF8}">
      <dsp:nvSpPr>
        <dsp:cNvPr id="0" name=""/>
        <dsp:cNvSpPr/>
      </dsp:nvSpPr>
      <dsp:spPr>
        <a:xfrm>
          <a:off x="3369020" y="1401"/>
          <a:ext cx="1404179" cy="14041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Freedoms, Flexibilities and funding incentives </a:t>
          </a:r>
          <a:endParaRPr lang="en-GB" sz="1500" kern="1200" dirty="0"/>
        </a:p>
      </dsp:txBody>
      <dsp:txXfrm>
        <a:off x="3574657" y="207038"/>
        <a:ext cx="992905" cy="992905"/>
      </dsp:txXfrm>
    </dsp:sp>
    <dsp:sp modelId="{3EDD4530-BE69-4225-BC86-077DA92F51F2}">
      <dsp:nvSpPr>
        <dsp:cNvPr id="0" name=""/>
        <dsp:cNvSpPr/>
      </dsp:nvSpPr>
      <dsp:spPr>
        <a:xfrm>
          <a:off x="4913617" y="1401"/>
          <a:ext cx="2106269" cy="140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Targeted employability programmes 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Job readiness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Tailored employment advice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Basic skills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Progression to higher level skills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Targeted NEET programmes </a:t>
          </a:r>
          <a:endParaRPr lang="en-GB" sz="1200" kern="1200" dirty="0"/>
        </a:p>
      </dsp:txBody>
      <dsp:txXfrm>
        <a:off x="4913617" y="1401"/>
        <a:ext cx="2106269" cy="1404179"/>
      </dsp:txXfrm>
    </dsp:sp>
    <dsp:sp modelId="{9DC96F31-2789-496D-85E8-E1608F80DBE0}">
      <dsp:nvSpPr>
        <dsp:cNvPr id="0" name=""/>
        <dsp:cNvSpPr/>
      </dsp:nvSpPr>
      <dsp:spPr>
        <a:xfrm>
          <a:off x="3897923" y="1770980"/>
          <a:ext cx="1404179" cy="14041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Informed customers </a:t>
          </a:r>
          <a:endParaRPr lang="en-GB" sz="1500" kern="1200" dirty="0"/>
        </a:p>
      </dsp:txBody>
      <dsp:txXfrm>
        <a:off x="4103560" y="1976617"/>
        <a:ext cx="992905" cy="992905"/>
      </dsp:txXfrm>
    </dsp:sp>
    <dsp:sp modelId="{CA28519B-EEB1-4476-B511-4F66D5F778E1}">
      <dsp:nvSpPr>
        <dsp:cNvPr id="0" name=""/>
        <dsp:cNvSpPr/>
      </dsp:nvSpPr>
      <dsp:spPr>
        <a:xfrm>
          <a:off x="5442521" y="1770980"/>
          <a:ext cx="2106269" cy="140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Developing stronger links between education and business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Improving information on post-16 career pathways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Extending the National Careers Service </a:t>
          </a:r>
          <a:endParaRPr lang="en-GB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/>
        </a:p>
      </dsp:txBody>
      <dsp:txXfrm>
        <a:off x="5442521" y="1770980"/>
        <a:ext cx="2106269" cy="1404179"/>
      </dsp:txXfrm>
    </dsp:sp>
    <dsp:sp modelId="{21DBDC25-EE22-4D27-8E42-37B50C9F6F9E}">
      <dsp:nvSpPr>
        <dsp:cNvPr id="0" name=""/>
        <dsp:cNvSpPr/>
      </dsp:nvSpPr>
      <dsp:spPr>
        <a:xfrm>
          <a:off x="3423375" y="3564372"/>
          <a:ext cx="1404179" cy="14041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Employer engagement </a:t>
          </a:r>
          <a:endParaRPr lang="en-GB" sz="1500" kern="1200" dirty="0"/>
        </a:p>
      </dsp:txBody>
      <dsp:txXfrm>
        <a:off x="3629012" y="3770009"/>
        <a:ext cx="992905" cy="992905"/>
      </dsp:txXfrm>
    </dsp:sp>
    <dsp:sp modelId="{082F808A-016D-42CA-AA11-A43A7B881852}">
      <dsp:nvSpPr>
        <dsp:cNvPr id="0" name=""/>
        <dsp:cNvSpPr/>
      </dsp:nvSpPr>
      <dsp:spPr>
        <a:xfrm>
          <a:off x="4967973" y="3564372"/>
          <a:ext cx="2106269" cy="140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Developing quality apprenticeships and work placements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Skills for business start-up, self-employment and entrepreneurship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Sector specific business skills for SMES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Growing the social investment market </a:t>
          </a:r>
          <a:endParaRPr lang="en-GB" sz="1200" kern="1200" dirty="0"/>
        </a:p>
      </dsp:txBody>
      <dsp:txXfrm>
        <a:off x="4967973" y="3564372"/>
        <a:ext cx="2106269" cy="1404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80974-27BD-426C-9AFA-E17357BE1CBC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B4C7B-5752-4697-8FEB-8604420743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93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41810-F4DD-438D-B508-B60B6442CB58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F9666-44C1-4D3F-8D46-40F1B4DC28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68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215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988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008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9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72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05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604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09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None/>
              <a:tabLst>
                <a:tab pos="457200" algn="l"/>
              </a:tabLst>
            </a:pPr>
            <a:endParaRPr lang="en-GB" sz="1200" baseline="0" dirty="0" smtClean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98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7408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004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9961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576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37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147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51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9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46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F9666-44C1-4D3F-8D46-40F1B4DC28F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F83328-1023-409F-BB41-CBC02B991687}" type="datetimeFigureOut">
              <a:rPr lang="en-GB" smtClean="0"/>
              <a:pPr/>
              <a:t>20/06/2014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E25AC4-D07D-4E2A-8D1E-559CB59180A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sassist.org.u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flondon.com/" TargetMode="External"/><Relationship Id="rId4" Type="http://schemas.openxmlformats.org/officeDocument/2006/relationships/hyperlink" Target="mailto:steve@lvsc.org.uk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asmusplus.org.uk/" TargetMode="External"/><Relationship Id="rId7" Type="http://schemas.openxmlformats.org/officeDocument/2006/relationships/hyperlink" Target="https://webgate.ec.europa.eu/cas/eim/external/register.cgi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rasmusplus.enquires@britishcouncil.org" TargetMode="External"/><Relationship Id="rId5" Type="http://schemas.openxmlformats.org/officeDocument/2006/relationships/hyperlink" Target="https://www.erasmusplus.org.uk/news/new-monthly-erasmus-newsletter" TargetMode="External"/><Relationship Id="rId4" Type="http://schemas.openxmlformats.org/officeDocument/2006/relationships/hyperlink" Target="http://ec.europa.eu/programmes/erasmus-plus/documents/erasmus-plus-programme-guide_en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ingsolutions.co.uk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undingcentral.org.uk/page.aspx?sp=6293" TargetMode="External"/><Relationship Id="rId5" Type="http://schemas.openxmlformats.org/officeDocument/2006/relationships/hyperlink" Target="http://europeanfundingnetwork.eu/" TargetMode="External"/><Relationship Id="rId4" Type="http://schemas.openxmlformats.org/officeDocument/2006/relationships/hyperlink" Target="mailto:Iwona.w@gle.co.uk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citizenship/about-the-europe-for-citizens-programme/future-programme-2014-2020/index_en.htm" TargetMode="External"/><Relationship Id="rId3" Type="http://schemas.openxmlformats.org/officeDocument/2006/relationships/hyperlink" Target="http://ec.europa.eu/justice/grants1/programmes-2014-2020/rec/index_en.htm" TargetMode="External"/><Relationship Id="rId7" Type="http://schemas.openxmlformats.org/officeDocument/2006/relationships/hyperlink" Target="http://ec.europa.eu/programmes/horizon2020/en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programmes/creative-europe/index_en.htm" TargetMode="External"/><Relationship Id="rId5" Type="http://schemas.openxmlformats.org/officeDocument/2006/relationships/hyperlink" Target="http://ec.europa.eu/dgs/home-affairs/financing/fundings/funding-home-affairs-beyond-2013/index_en.htm" TargetMode="External"/><Relationship Id="rId4" Type="http://schemas.openxmlformats.org/officeDocument/2006/relationships/hyperlink" Target="http://ec.europa.eu/social/main.jsp?catId=1081" TargetMode="External"/><Relationship Id="rId9" Type="http://schemas.openxmlformats.org/officeDocument/2006/relationships/hyperlink" Target="http://ec.europa.eu/health/programme/policy/index_en.ht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881" y="2420888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100" b="1" dirty="0" smtClean="0"/>
              <a:t>European funding for employment, youth and social projects 2014-20</a:t>
            </a:r>
            <a:endParaRPr lang="en-GB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5157192"/>
            <a:ext cx="5745799" cy="110452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Lucy Ashdown </a:t>
            </a:r>
            <a:r>
              <a:rPr lang="en-GB" dirty="0" err="1" smtClean="0">
                <a:solidFill>
                  <a:schemeClr val="tx1"/>
                </a:solidFill>
              </a:rPr>
              <a:t>MInstF</a:t>
            </a:r>
            <a:r>
              <a:rPr lang="en-GB" dirty="0" smtClean="0">
                <a:solidFill>
                  <a:schemeClr val="tx1"/>
                </a:solidFill>
              </a:rPr>
              <a:t> (Dip)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969" y="404664"/>
            <a:ext cx="2663825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1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ESF - Youth Employment Initiative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322712" cy="4525963"/>
          </a:xfrm>
        </p:spPr>
        <p:txBody>
          <a:bodyPr>
            <a:normAutofit fontScale="92500"/>
          </a:bodyPr>
          <a:lstStyle/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GB" dirty="0">
                <a:ea typeface="Calibri"/>
                <a:cs typeface="Times New Roman"/>
              </a:rPr>
              <a:t>London-wide youth programme will invest ~£129m (£73m YEI and £56m ESIF</a:t>
            </a:r>
            <a:r>
              <a:rPr lang="en-GB" dirty="0" smtClean="0">
                <a:ea typeface="Calibri"/>
                <a:cs typeface="Times New Roman"/>
              </a:rPr>
              <a:t>)</a:t>
            </a:r>
            <a:endParaRPr lang="en-GB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GB" dirty="0">
                <a:ea typeface="Calibri"/>
                <a:cs typeface="Times New Roman"/>
              </a:rPr>
              <a:t>SFA main ‘opt in’; BLF and DWP will also deliver programmes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GB" dirty="0" smtClean="0">
                <a:ea typeface="Calibri"/>
                <a:cs typeface="Times New Roman"/>
              </a:rPr>
              <a:t>Co-production </a:t>
            </a:r>
            <a:r>
              <a:rPr lang="en-GB" dirty="0">
                <a:ea typeface="Calibri"/>
                <a:cs typeface="Times New Roman"/>
              </a:rPr>
              <a:t>of specifications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274975"/>
              </p:ext>
            </p:extLst>
          </p:nvPr>
        </p:nvGraphicFramePr>
        <p:xfrm>
          <a:off x="4211960" y="1268760"/>
          <a:ext cx="4104456" cy="524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</a:tblGrid>
              <a:tr h="535484">
                <a:tc>
                  <a:txBody>
                    <a:bodyPr/>
                    <a:lstStyle/>
                    <a:p>
                      <a:r>
                        <a:rPr lang="en-GB" dirty="0" smtClean="0"/>
                        <a:t>YEI programme</a:t>
                      </a:r>
                      <a:r>
                        <a:rPr lang="en-GB" baseline="0" dirty="0" smtClean="0"/>
                        <a:t> areas </a:t>
                      </a:r>
                      <a:endParaRPr lang="en-GB" dirty="0"/>
                    </a:p>
                  </a:txBody>
                  <a:tcPr/>
                </a:tc>
              </a:tr>
              <a:tr h="464559">
                <a:tc>
                  <a:txBody>
                    <a:bodyPr/>
                    <a:lstStyle/>
                    <a:p>
                      <a:r>
                        <a:rPr lang="en-GB" dirty="0" smtClean="0"/>
                        <a:t>Preventative NEET</a:t>
                      </a:r>
                      <a:endParaRPr lang="en-GB" dirty="0"/>
                    </a:p>
                  </a:txBody>
                  <a:tcPr anchor="ctr"/>
                </a:tc>
              </a:tr>
              <a:tr h="464559">
                <a:tc>
                  <a:txBody>
                    <a:bodyPr/>
                    <a:lstStyle/>
                    <a:p>
                      <a:r>
                        <a:rPr lang="en-GB" dirty="0" smtClean="0"/>
                        <a:t>NEET re-engagement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 anchor="ctr"/>
                </a:tc>
              </a:tr>
              <a:tr h="464559">
                <a:tc>
                  <a:txBody>
                    <a:bodyPr/>
                    <a:lstStyle/>
                    <a:p>
                      <a:r>
                        <a:rPr lang="en-GB" dirty="0" smtClean="0"/>
                        <a:t>Targeted NEET interventions</a:t>
                      </a:r>
                      <a:r>
                        <a:rPr lang="en-GB" baseline="0" dirty="0" smtClean="0"/>
                        <a:t>  (hard to reach/niche target groups) </a:t>
                      </a:r>
                      <a:endParaRPr lang="en-GB" dirty="0"/>
                    </a:p>
                  </a:txBody>
                  <a:tcPr anchor="ctr"/>
                </a:tc>
              </a:tr>
              <a:tr h="464559">
                <a:tc>
                  <a:txBody>
                    <a:bodyPr/>
                    <a:lstStyle/>
                    <a:p>
                      <a:r>
                        <a:rPr lang="en-GB" dirty="0" smtClean="0"/>
                        <a:t>Capacity</a:t>
                      </a:r>
                      <a:r>
                        <a:rPr lang="en-GB" baseline="0" dirty="0" smtClean="0"/>
                        <a:t> building for career guidance </a:t>
                      </a:r>
                      <a:endParaRPr lang="en-GB" dirty="0"/>
                    </a:p>
                  </a:txBody>
                  <a:tcPr anchor="ctr"/>
                </a:tc>
              </a:tr>
              <a:tr h="464559">
                <a:tc>
                  <a:txBody>
                    <a:bodyPr/>
                    <a:lstStyle/>
                    <a:p>
                      <a:r>
                        <a:rPr lang="en-GB" dirty="0" smtClean="0"/>
                        <a:t>Employability</a:t>
                      </a:r>
                      <a:r>
                        <a:rPr lang="en-GB" baseline="0" dirty="0" smtClean="0"/>
                        <a:t> skills </a:t>
                      </a:r>
                      <a:endParaRPr lang="en-GB" dirty="0"/>
                    </a:p>
                  </a:txBody>
                  <a:tcPr anchor="ctr"/>
                </a:tc>
              </a:tr>
              <a:tr h="464559">
                <a:tc>
                  <a:txBody>
                    <a:bodyPr/>
                    <a:lstStyle/>
                    <a:p>
                      <a:r>
                        <a:rPr lang="en-GB" dirty="0" smtClean="0"/>
                        <a:t>Face to face guidance </a:t>
                      </a:r>
                      <a:endParaRPr lang="en-GB" dirty="0"/>
                    </a:p>
                  </a:txBody>
                  <a:tcPr anchor="ctr"/>
                </a:tc>
              </a:tr>
              <a:tr h="464559">
                <a:tc>
                  <a:txBody>
                    <a:bodyPr/>
                    <a:lstStyle/>
                    <a:p>
                      <a:r>
                        <a:rPr lang="en-GB" dirty="0" smtClean="0"/>
                        <a:t>Promoting apprenticeships and</a:t>
                      </a:r>
                      <a:r>
                        <a:rPr lang="en-GB" baseline="0" dirty="0" smtClean="0"/>
                        <a:t> young people to businesses </a:t>
                      </a:r>
                      <a:endParaRPr lang="en-GB" dirty="0"/>
                    </a:p>
                  </a:txBody>
                  <a:tcPr anchor="ctr"/>
                </a:tc>
              </a:tr>
              <a:tr h="464559">
                <a:tc>
                  <a:txBody>
                    <a:bodyPr/>
                    <a:lstStyle/>
                    <a:p>
                      <a:r>
                        <a:rPr lang="en-GB" dirty="0" smtClean="0"/>
                        <a:t>Encouraging</a:t>
                      </a:r>
                      <a:r>
                        <a:rPr lang="en-GB" baseline="0" dirty="0" smtClean="0"/>
                        <a:t> entrepreneurship skills </a:t>
                      </a:r>
                      <a:endParaRPr lang="en-GB" dirty="0"/>
                    </a:p>
                  </a:txBody>
                  <a:tcPr anchor="ctr"/>
                </a:tc>
              </a:tr>
              <a:tr h="464559">
                <a:tc>
                  <a:txBody>
                    <a:bodyPr/>
                    <a:lstStyle/>
                    <a:p>
                      <a:r>
                        <a:rPr lang="en-GB" dirty="0" smtClean="0"/>
                        <a:t>Employment</a:t>
                      </a:r>
                      <a:r>
                        <a:rPr lang="en-GB" baseline="0" dirty="0" smtClean="0"/>
                        <a:t> support for unemployed young people 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9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ESF – Big Lottery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Ambitions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mprove access to ESF funding for civil society organisations - £260m nationally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To maximise impact of ESF funding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Target hardest to reach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Challenges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ESF funding criteria, rules,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Approach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Expecting large </a:t>
            </a:r>
            <a:r>
              <a:rPr lang="en-GB" dirty="0"/>
              <a:t>(£5m plus</a:t>
            </a:r>
            <a:r>
              <a:rPr lang="en-GB" dirty="0" smtClean="0"/>
              <a:t>) partnership contracts </a:t>
            </a:r>
            <a:r>
              <a:rPr lang="en-GB" dirty="0"/>
              <a:t>and </a:t>
            </a:r>
            <a:r>
              <a:rPr lang="en-GB" dirty="0" smtClean="0"/>
              <a:t>medium-sized </a:t>
            </a:r>
            <a:r>
              <a:rPr lang="en-GB" dirty="0"/>
              <a:t>contracts (£</a:t>
            </a:r>
            <a:r>
              <a:rPr lang="en-GB" dirty="0" smtClean="0"/>
              <a:t>100,000-£500,000)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Ready for ESF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LVSC ‘VCS Assist’ </a:t>
            </a:r>
            <a:r>
              <a:rPr lang="en-GB" dirty="0"/>
              <a:t>p</a:t>
            </a:r>
            <a:r>
              <a:rPr lang="en-GB" dirty="0" smtClean="0"/>
              <a:t>roject provides ESF capacity building, information </a:t>
            </a:r>
            <a:r>
              <a:rPr lang="en-GB" dirty="0"/>
              <a:t>&amp;</a:t>
            </a:r>
            <a:r>
              <a:rPr lang="en-GB" dirty="0" smtClean="0"/>
              <a:t> networking activities </a:t>
            </a:r>
            <a:r>
              <a:rPr lang="en-GB" u="sng" dirty="0" smtClean="0">
                <a:hlinkClick r:id="rId3"/>
              </a:rPr>
              <a:t>www.vcsassist.org.uk</a:t>
            </a:r>
            <a:r>
              <a:rPr lang="en-GB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Contact Steve Kerr,  Policy &amp; Project Manager (Employment and Skills), 020 7832 5811 / </a:t>
            </a:r>
            <a:r>
              <a:rPr lang="en-GB" u="sng" dirty="0" smtClean="0">
                <a:hlinkClick r:id="rId4"/>
              </a:rPr>
              <a:t>steve@lvsc.org.uk</a:t>
            </a:r>
            <a:endParaRPr lang="en-GB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Technical assistance website run by GLE EU Service at </a:t>
            </a:r>
            <a:r>
              <a:rPr lang="en-GB" dirty="0" smtClean="0">
                <a:hlinkClick r:id="rId5"/>
              </a:rPr>
              <a:t>http://esflondon.com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35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ERASMUS PLUS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EU Programme in the fields of education, training, youth and </a:t>
            </a:r>
            <a:r>
              <a:rPr lang="en-GB" dirty="0" smtClean="0"/>
              <a:t>sport</a:t>
            </a:r>
          </a:p>
          <a:p>
            <a:r>
              <a:rPr lang="en-GB" dirty="0" smtClean="0"/>
              <a:t>Supports personal and professional development,</a:t>
            </a:r>
            <a:br>
              <a:rPr lang="en-GB" dirty="0" smtClean="0"/>
            </a:br>
            <a:r>
              <a:rPr lang="en-GB" dirty="0" smtClean="0"/>
              <a:t>and learning</a:t>
            </a:r>
          </a:p>
          <a:p>
            <a:r>
              <a:rPr lang="en-GB" dirty="0" smtClean="0"/>
              <a:t>Launched1</a:t>
            </a:r>
            <a:r>
              <a:rPr lang="en-GB" baseline="30000" dirty="0" smtClean="0"/>
              <a:t>st </a:t>
            </a:r>
            <a:r>
              <a:rPr lang="en-GB" dirty="0" smtClean="0"/>
              <a:t>January 2014 – on-going deadlines</a:t>
            </a:r>
          </a:p>
          <a:p>
            <a:r>
              <a:rPr lang="en-GB" dirty="0" smtClean="0"/>
              <a:t>14.7 billion euro budget 2014-2020 </a:t>
            </a:r>
          </a:p>
          <a:p>
            <a:r>
              <a:rPr lang="en-GB" dirty="0" smtClean="0"/>
              <a:t>Very wide range of organisations can apply</a:t>
            </a:r>
          </a:p>
          <a:p>
            <a:r>
              <a:rPr lang="en-GB" dirty="0" smtClean="0"/>
              <a:t>Strong international dimension </a:t>
            </a:r>
          </a:p>
          <a:p>
            <a:r>
              <a:rPr lang="en-GB" dirty="0" smtClean="0"/>
              <a:t>Structure:  Three ‘key actions’ to deliver across two priorities: education and training, and youth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ERASMUS+ Priority 1: Youth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5133208"/>
              </p:ext>
            </p:extLst>
          </p:nvPr>
        </p:nvGraphicFramePr>
        <p:xfrm>
          <a:off x="467544" y="1124744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Objectives</a:t>
                      </a:r>
                      <a:r>
                        <a:rPr lang="en-GB" b="1" baseline="0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Priorities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key competencies and skills of young people, in particular those with less opportunities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improvements in youth work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development of knowledge and evidence based youth policy and recognition of informal learning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international dimension of youth activities </a:t>
                      </a:r>
                    </a:p>
                    <a:p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Promoting social inclusion and wellbeing, -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tackling youth unemployment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Promoting healthy behaviours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grassroots sports and outdoor activities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Raising awareness of EU citizenship and rights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basic skills, including entrepreneurship, digital skills, multilingualism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Enhancing ICT based training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Coherence between skills and qualifications across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0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ERASMUS+ Priority 2: Education &amp; Training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5034551"/>
              </p:ext>
            </p:extLst>
          </p:nvPr>
        </p:nvGraphicFramePr>
        <p:xfrm>
          <a:off x="323528" y="980728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1"/>
                <a:gridCol w="4834879"/>
              </a:tblGrid>
              <a:tr h="353590">
                <a:tc>
                  <a:txBody>
                    <a:bodyPr/>
                    <a:lstStyle/>
                    <a:p>
                      <a:r>
                        <a:rPr lang="en-GB" dirty="0" smtClean="0"/>
                        <a:t>Objectives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Priorities </a:t>
                      </a:r>
                      <a:endParaRPr lang="en-GB" dirty="0"/>
                    </a:p>
                  </a:txBody>
                  <a:tcPr/>
                </a:tc>
              </a:tr>
              <a:tr h="497086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level of key competencies and skills, in particular in relation to relevance to labour market and cohesive society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Foster quality and innovation at level of training and education institutions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international dimension of in-vocational and higher education, and learning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teaching and learning of languages 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basic skills, including entrepreneurship, digital skills, multilingualism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Enhancing ICT based training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funding approaches for skills development e.g.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partnerships/cost sharing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Partnerships between VET and employers in growth areas, aligning VET policies with economic development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Reducing low-skilled adults 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attainment of young people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risk of early school leaving/low skills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including through high quality early education and care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9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Action 1 – </a:t>
            </a:r>
            <a:br>
              <a:rPr lang="en-GB" dirty="0" smtClean="0"/>
            </a:br>
            <a:r>
              <a:rPr lang="en-GB" dirty="0" smtClean="0"/>
              <a:t>Mobility of Individuals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00367" y="2140709"/>
            <a:ext cx="2348097" cy="3586799"/>
          </a:xfrm>
        </p:spPr>
        <p:txBody>
          <a:bodyPr anchor="ctr">
            <a:normAutofit fontScale="32500" lnSpcReduction="20000"/>
          </a:bodyPr>
          <a:lstStyle/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4500" b="1" dirty="0">
                <a:ea typeface="Calibri"/>
                <a:cs typeface="Times New Roman"/>
              </a:rPr>
              <a:t>Mobility of higher education students and staff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4500" b="1" dirty="0">
                <a:ea typeface="Calibri"/>
                <a:cs typeface="Times New Roman"/>
              </a:rPr>
              <a:t>Mobility of </a:t>
            </a:r>
            <a:r>
              <a:rPr lang="en-GB" sz="4500" b="1" dirty="0" smtClean="0">
                <a:ea typeface="Calibri"/>
                <a:cs typeface="Times New Roman"/>
              </a:rPr>
              <a:t> VET </a:t>
            </a:r>
            <a:r>
              <a:rPr lang="en-GB" sz="4500" b="1" dirty="0">
                <a:ea typeface="Calibri"/>
                <a:cs typeface="Times New Roman"/>
              </a:rPr>
              <a:t>students and staff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4500" b="1" dirty="0">
                <a:ea typeface="Calibri"/>
                <a:cs typeface="Times New Roman"/>
              </a:rPr>
              <a:t>Mobility of school staff</a:t>
            </a:r>
          </a:p>
          <a:p>
            <a:pPr lvl="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4500" b="1" dirty="0">
                <a:ea typeface="Calibri"/>
                <a:cs typeface="Times New Roman"/>
              </a:rPr>
              <a:t>Mobility of adult education staff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4500" b="1" dirty="0">
                <a:ea typeface="Calibri"/>
                <a:cs typeface="Times New Roman"/>
              </a:rPr>
              <a:t>Mobility of young people and youth workers </a:t>
            </a:r>
            <a:r>
              <a:rPr lang="en-GB" sz="4500" b="1" dirty="0" smtClean="0">
                <a:ea typeface="Calibri"/>
                <a:cs typeface="Times New Roman"/>
              </a:rPr>
              <a:t>(13+)</a:t>
            </a:r>
            <a:endParaRPr lang="en-GB" sz="45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763688" y="2780928"/>
            <a:ext cx="208823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Mobility of learners and staff 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39552" y="1359123"/>
            <a:ext cx="1584000" cy="158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Large Scale EU Voluntary Service </a:t>
            </a:r>
            <a:r>
              <a:rPr lang="en-GB" dirty="0" smtClean="0"/>
              <a:t>Events 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39552" y="4793030"/>
            <a:ext cx="1584000" cy="158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Joint </a:t>
            </a:r>
            <a:r>
              <a:rPr lang="en-GB" dirty="0"/>
              <a:t>M</a:t>
            </a:r>
            <a:r>
              <a:rPr lang="en-GB" dirty="0" smtClean="0"/>
              <a:t>asters Degree/ Student Loans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355976" y="1772949"/>
            <a:ext cx="1800200" cy="1836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1600" dirty="0" smtClean="0"/>
          </a:p>
          <a:p>
            <a:pPr lvl="0" algn="ctr"/>
            <a:r>
              <a:rPr lang="en-GB" sz="1600" dirty="0" smtClean="0"/>
              <a:t>Study/work </a:t>
            </a:r>
            <a:r>
              <a:rPr lang="en-GB" sz="1600" dirty="0"/>
              <a:t>placements for students, apprentices, volunteers</a:t>
            </a:r>
          </a:p>
          <a:p>
            <a:pPr algn="ctr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4319972" y="4043900"/>
            <a:ext cx="187220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dirty="0" smtClean="0"/>
          </a:p>
          <a:p>
            <a:pPr lvl="0" algn="ctr"/>
            <a:r>
              <a:rPr lang="en-GB" dirty="0" smtClean="0"/>
              <a:t>Teaching </a:t>
            </a:r>
            <a:r>
              <a:rPr lang="en-GB" dirty="0"/>
              <a:t>and training periods for staff </a:t>
            </a:r>
          </a:p>
          <a:p>
            <a:pPr algn="ctr"/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07904" y="2943123"/>
            <a:ext cx="648072" cy="665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635896" y="4113076"/>
            <a:ext cx="684076" cy="679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5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E.g. KA1 Mobility Projects for Young People and Youth </a:t>
            </a:r>
            <a:r>
              <a:rPr lang="en-GB" dirty="0"/>
              <a:t>W</a:t>
            </a:r>
            <a:r>
              <a:rPr lang="en-GB" dirty="0" smtClean="0"/>
              <a:t>orkers 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432048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400" dirty="0" smtClean="0"/>
              <a:t>Wide range of organisations can apply, including informal groups of young people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400" dirty="0" smtClean="0"/>
              <a:t>Must involve at least two organisations from different participating countries (sending and receiving)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400" dirty="0" smtClean="0"/>
              <a:t>Deadlines17</a:t>
            </a:r>
            <a:r>
              <a:rPr lang="en-GB" sz="3400" baseline="30000" dirty="0" smtClean="0"/>
              <a:t>th</a:t>
            </a:r>
            <a:r>
              <a:rPr lang="en-GB" sz="3400" dirty="0" smtClean="0"/>
              <a:t> March, 30</a:t>
            </a:r>
            <a:r>
              <a:rPr lang="en-GB" sz="3400" baseline="30000" dirty="0"/>
              <a:t>th</a:t>
            </a:r>
            <a:r>
              <a:rPr lang="en-GB" sz="3400" dirty="0" smtClean="0"/>
              <a:t> April, and 1</a:t>
            </a:r>
            <a:r>
              <a:rPr lang="en-GB" sz="3400" baseline="30000" dirty="0" smtClean="0"/>
              <a:t>st</a:t>
            </a:r>
            <a:r>
              <a:rPr lang="en-GB" sz="3400" dirty="0" smtClean="0"/>
              <a:t> October each year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400" dirty="0" smtClean="0"/>
              <a:t>Funding available for Advance Planning Visit for 2 days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400" dirty="0" smtClean="0"/>
              <a:t>Formula </a:t>
            </a:r>
            <a:r>
              <a:rPr lang="en-GB" sz="3400" dirty="0"/>
              <a:t>contribution to organisational costs </a:t>
            </a:r>
            <a:r>
              <a:rPr lang="en-GB" sz="3400" dirty="0" smtClean="0"/>
              <a:t>and</a:t>
            </a:r>
            <a:br>
              <a:rPr lang="en-GB" sz="3400" dirty="0" smtClean="0"/>
            </a:br>
            <a:r>
              <a:rPr lang="en-GB" sz="3400" dirty="0" smtClean="0"/>
              <a:t>travel costs </a:t>
            </a:r>
            <a:endParaRPr lang="en-GB" sz="3400" dirty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07893"/>
              </p:ext>
            </p:extLst>
          </p:nvPr>
        </p:nvGraphicFramePr>
        <p:xfrm>
          <a:off x="4716016" y="1700808"/>
          <a:ext cx="3600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226824">
                <a:tc>
                  <a:txBody>
                    <a:bodyPr/>
                    <a:lstStyle/>
                    <a:p>
                      <a:r>
                        <a:rPr lang="en-GB" dirty="0" smtClean="0"/>
                        <a:t>Three types of actions funded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Youth Exchanges </a:t>
                      </a:r>
                      <a:r>
                        <a:rPr lang="en-GB" dirty="0" smtClean="0"/>
                        <a:t>for</a:t>
                      </a:r>
                      <a:r>
                        <a:rPr lang="en-GB" baseline="0" dirty="0" smtClean="0"/>
                        <a:t> young people aged 13-30 for 5-21 days involving informal learning through mix of activities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EU Voluntary Service </a:t>
                      </a:r>
                      <a:r>
                        <a:rPr lang="en-GB" dirty="0" smtClean="0"/>
                        <a:t>for young people aged 17-30 for 2-12 months Young people with fewer</a:t>
                      </a:r>
                      <a:r>
                        <a:rPr lang="en-GB" baseline="0" dirty="0" smtClean="0"/>
                        <a:t> opportunities - minimum of 2 weeks</a:t>
                      </a:r>
                    </a:p>
                    <a:p>
                      <a:r>
                        <a:rPr lang="en-GB" dirty="0" smtClean="0"/>
                        <a:t>(</a:t>
                      </a:r>
                      <a:r>
                        <a:rPr lang="en-GB" u="sng" dirty="0" smtClean="0"/>
                        <a:t>organisations</a:t>
                      </a:r>
                      <a:r>
                        <a:rPr lang="en-GB" u="sng" baseline="0" dirty="0" smtClean="0"/>
                        <a:t> must have </a:t>
                      </a:r>
                      <a:r>
                        <a:rPr lang="en-GB" u="sng" dirty="0" smtClean="0"/>
                        <a:t>EVS accreditation</a:t>
                      </a:r>
                      <a:r>
                        <a:rPr lang="en-GB" dirty="0" smtClean="0"/>
                        <a:t>).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Networking</a:t>
                      </a:r>
                      <a:r>
                        <a:rPr lang="en-GB" b="1" baseline="0" dirty="0" smtClean="0"/>
                        <a:t> and training </a:t>
                      </a:r>
                      <a:r>
                        <a:rPr lang="en-GB" baseline="0" dirty="0" smtClean="0"/>
                        <a:t>for youth workers participation in seminars, training courses and study visits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7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Key Action 2: Cooperation for Innovation and Exchange of Best Practices - Overview</a:t>
            </a:r>
            <a:endParaRPr lang="en-GB" sz="2800" dirty="0"/>
          </a:p>
        </p:txBody>
      </p:sp>
      <p:sp>
        <p:nvSpPr>
          <p:cNvPr id="3" name="Oval 2"/>
          <p:cNvSpPr/>
          <p:nvPr/>
        </p:nvSpPr>
        <p:spPr>
          <a:xfrm>
            <a:off x="1562077" y="4869160"/>
            <a:ext cx="1584000" cy="158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Sector Skills Alliances 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769901" y="3125177"/>
            <a:ext cx="1584176" cy="158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Knowledge </a:t>
            </a:r>
            <a:r>
              <a:rPr lang="en-GB" dirty="0" smtClean="0"/>
              <a:t>Alliances 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1403648" y="1340768"/>
            <a:ext cx="15840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Capacity Building in the Field of Youth 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2771800" y="2501952"/>
            <a:ext cx="2448272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Strategic Partnerships in the Field of Education, Training and Youth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64088" y="1588625"/>
            <a:ext cx="3672408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ea typeface="Calibri"/>
                <a:cs typeface="Times New Roman"/>
              </a:rPr>
              <a:t>Aims 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dirty="0" smtClean="0">
                <a:ea typeface="Calibri"/>
                <a:cs typeface="Times New Roman"/>
              </a:rPr>
              <a:t>Promote innovation, exchange of experience and know-how between different organisations</a:t>
            </a:r>
            <a:endParaRPr lang="en-GB" sz="2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dirty="0" smtClean="0">
                <a:ea typeface="Calibri"/>
                <a:cs typeface="Times New Roman"/>
              </a:rPr>
              <a:t>Increased </a:t>
            </a:r>
            <a:r>
              <a:rPr lang="en-GB" sz="2400" dirty="0">
                <a:ea typeface="Calibri"/>
                <a:cs typeface="Times New Roman"/>
              </a:rPr>
              <a:t>quality of learning offer and promote </a:t>
            </a:r>
            <a:r>
              <a:rPr lang="en-GB" sz="2400" dirty="0" smtClean="0">
                <a:ea typeface="Calibri"/>
                <a:cs typeface="Times New Roman"/>
              </a:rPr>
              <a:t>participation</a:t>
            </a:r>
            <a:br>
              <a:rPr lang="en-GB" sz="2400" dirty="0" smtClean="0">
                <a:ea typeface="Calibri"/>
                <a:cs typeface="Times New Roman"/>
              </a:rPr>
            </a:br>
            <a:r>
              <a:rPr lang="en-GB" sz="2400" dirty="0" smtClean="0">
                <a:ea typeface="Calibri"/>
                <a:cs typeface="Times New Roman"/>
              </a:rPr>
              <a:t>in learning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en-GB" sz="1400" dirty="0">
              <a:ea typeface="Calibri"/>
              <a:cs typeface="Times New Roman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644008" y="198884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E.g. KA2 Strategic Partnerships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4546848" cy="4997152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"/>
              <a:tabLst>
                <a:tab pos="457200" algn="l"/>
              </a:tabLst>
            </a:pPr>
            <a:r>
              <a:rPr lang="en-GB" sz="9600" dirty="0" smtClean="0">
                <a:ea typeface="Calibri"/>
                <a:cs typeface="Times New Roman"/>
              </a:rPr>
              <a:t>Partnership </a:t>
            </a:r>
            <a:r>
              <a:rPr lang="en-GB" sz="9600" dirty="0">
                <a:ea typeface="Calibri"/>
                <a:cs typeface="Times New Roman"/>
              </a:rPr>
              <a:t>– min. </a:t>
            </a:r>
            <a:r>
              <a:rPr lang="en-GB" sz="9600" dirty="0" smtClean="0">
                <a:ea typeface="Calibri"/>
                <a:cs typeface="Times New Roman"/>
              </a:rPr>
              <a:t>3 </a:t>
            </a:r>
            <a:r>
              <a:rPr lang="en-GB" sz="9600" dirty="0">
                <a:ea typeface="Calibri"/>
                <a:cs typeface="Times New Roman"/>
              </a:rPr>
              <a:t>programme countries </a:t>
            </a:r>
            <a:r>
              <a:rPr lang="en-GB" sz="9600" dirty="0" smtClean="0">
                <a:ea typeface="Calibri"/>
                <a:cs typeface="Times New Roman"/>
              </a:rPr>
              <a:t>(or 2 for projects in school and youth fields).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"/>
              <a:tabLst>
                <a:tab pos="457200" algn="l"/>
              </a:tabLst>
            </a:pPr>
            <a:r>
              <a:rPr lang="en-GB" sz="9600" dirty="0" smtClean="0">
                <a:ea typeface="Calibri"/>
                <a:cs typeface="Times New Roman"/>
              </a:rPr>
              <a:t>2 or 3-year project (6 months to 2 years for youth field)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"/>
              <a:tabLst>
                <a:tab pos="457200" algn="l"/>
              </a:tabLst>
            </a:pPr>
            <a:r>
              <a:rPr lang="en-GB" sz="9600" dirty="0" smtClean="0">
                <a:ea typeface="Calibri"/>
                <a:cs typeface="Times New Roman"/>
              </a:rPr>
              <a:t>Max. </a:t>
            </a:r>
            <a:r>
              <a:rPr lang="en-GB" sz="9600" dirty="0">
                <a:ea typeface="Calibri"/>
                <a:cs typeface="Times New Roman"/>
              </a:rPr>
              <a:t>grant 150,000 euros per year (mix of set and real costs)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"/>
              <a:tabLst>
                <a:tab pos="457200" algn="l"/>
              </a:tabLst>
            </a:pPr>
            <a:r>
              <a:rPr lang="en-GB" sz="9600" dirty="0" smtClean="0">
                <a:ea typeface="Calibri"/>
                <a:cs typeface="Times New Roman"/>
              </a:rPr>
              <a:t>Coordinator </a:t>
            </a:r>
            <a:r>
              <a:rPr lang="en-GB" sz="9600" dirty="0">
                <a:ea typeface="Calibri"/>
                <a:cs typeface="Times New Roman"/>
              </a:rPr>
              <a:t>applies to </a:t>
            </a:r>
            <a:r>
              <a:rPr lang="en-GB" sz="9600" dirty="0" smtClean="0">
                <a:ea typeface="Calibri"/>
                <a:cs typeface="Times New Roman"/>
              </a:rPr>
              <a:t>National Agency </a:t>
            </a:r>
            <a:r>
              <a:rPr lang="en-GB" sz="9600" dirty="0">
                <a:ea typeface="Calibri"/>
                <a:cs typeface="Times New Roman"/>
              </a:rPr>
              <a:t>and manages funds for the whole partnership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"/>
              <a:tabLst>
                <a:tab pos="457200" algn="l"/>
              </a:tabLst>
            </a:pPr>
            <a:r>
              <a:rPr lang="en-GB" sz="9600" dirty="0">
                <a:ea typeface="Calibri"/>
                <a:cs typeface="Times New Roman"/>
              </a:rPr>
              <a:t>Deadlines:  </a:t>
            </a:r>
            <a:r>
              <a:rPr lang="en-GB" sz="9600" dirty="0" smtClean="0">
                <a:ea typeface="Calibri"/>
                <a:cs typeface="Times New Roman"/>
              </a:rPr>
              <a:t>30</a:t>
            </a:r>
            <a:r>
              <a:rPr lang="en-GB" sz="9600" baseline="30000" dirty="0" smtClean="0">
                <a:ea typeface="Calibri"/>
                <a:cs typeface="Times New Roman"/>
              </a:rPr>
              <a:t>th</a:t>
            </a:r>
            <a:r>
              <a:rPr lang="en-GB" sz="9600" dirty="0" smtClean="0">
                <a:ea typeface="Calibri"/>
                <a:cs typeface="Times New Roman"/>
              </a:rPr>
              <a:t> </a:t>
            </a:r>
            <a:r>
              <a:rPr lang="en-GB" sz="9600" dirty="0">
                <a:ea typeface="Calibri"/>
                <a:cs typeface="Times New Roman"/>
              </a:rPr>
              <a:t>April </a:t>
            </a:r>
            <a:r>
              <a:rPr lang="en-GB" sz="9600" dirty="0" smtClean="0">
                <a:ea typeface="Calibri"/>
                <a:cs typeface="Times New Roman"/>
              </a:rPr>
              <a:t>&amp; 1</a:t>
            </a:r>
            <a:r>
              <a:rPr lang="en-GB" sz="9600" baseline="30000" dirty="0" smtClean="0">
                <a:ea typeface="Calibri"/>
                <a:cs typeface="Times New Roman"/>
              </a:rPr>
              <a:t>st </a:t>
            </a:r>
            <a:r>
              <a:rPr lang="en-GB" sz="9600" dirty="0" smtClean="0">
                <a:ea typeface="Calibri"/>
                <a:cs typeface="Times New Roman"/>
              </a:rPr>
              <a:t>Oct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"/>
              <a:tabLst>
                <a:tab pos="457200" algn="l"/>
              </a:tabLst>
            </a:pPr>
            <a:r>
              <a:rPr lang="en-GB" sz="9600" dirty="0" smtClean="0">
                <a:ea typeface="Calibri"/>
                <a:cs typeface="Times New Roman"/>
              </a:rPr>
              <a:t>Award </a:t>
            </a:r>
            <a:r>
              <a:rPr lang="en-GB" sz="9600" dirty="0">
                <a:ea typeface="Calibri"/>
                <a:cs typeface="Times New Roman"/>
              </a:rPr>
              <a:t>criteria </a:t>
            </a:r>
            <a:r>
              <a:rPr lang="en-GB" sz="9600" u="sng" dirty="0">
                <a:ea typeface="Calibri"/>
                <a:cs typeface="Times New Roman"/>
              </a:rPr>
              <a:t>take into account small projects so they are not disadvantaged </a:t>
            </a:r>
          </a:p>
          <a:p>
            <a:pPr>
              <a:spcBef>
                <a:spcPts val="0"/>
              </a:spcBef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51848"/>
              </p:ext>
            </p:extLst>
          </p:nvPr>
        </p:nvGraphicFramePr>
        <p:xfrm>
          <a:off x="5220072" y="1412777"/>
          <a:ext cx="3480048" cy="408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048"/>
              </a:tblGrid>
              <a:tr h="432047">
                <a:tc>
                  <a:txBody>
                    <a:bodyPr/>
                    <a:lstStyle/>
                    <a:p>
                      <a:r>
                        <a:rPr lang="en-GB" dirty="0" smtClean="0"/>
                        <a:t>Types of actions</a:t>
                      </a:r>
                      <a:r>
                        <a:rPr lang="en-GB" baseline="0" dirty="0" smtClean="0"/>
                        <a:t> supported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Exchange of practices e.g. workshops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Develop, test / implement innovative practices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 between regional authorities for development of  fields of  education, training and youth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Encourage active citizenship and entrepreneurship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Training, teaching or learning activities for learners and staff 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7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New EU Funding Programmes for employment, youth and social projects 2014-2020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European Structural Integration Funds</a:t>
            </a:r>
            <a:br>
              <a:rPr lang="en-GB" dirty="0" smtClean="0"/>
            </a:br>
            <a:r>
              <a:rPr lang="en-GB" dirty="0" smtClean="0"/>
              <a:t>(European Social Fund)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ERASMUS Plus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Other EU Funds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How can organisations prepare?  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to ERASMUS+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5229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800" dirty="0" smtClean="0"/>
              <a:t>UK website: </a:t>
            </a:r>
            <a:r>
              <a:rPr lang="en-GB" sz="3800" dirty="0" smtClean="0">
                <a:hlinkClick r:id="rId3"/>
              </a:rPr>
              <a:t>https://www.erasmusplus.org.uk</a:t>
            </a:r>
            <a:endParaRPr lang="en-GB" sz="3800" dirty="0" smtClean="0"/>
          </a:p>
          <a:p>
            <a:pPr marL="0" indent="0">
              <a:buNone/>
            </a:pPr>
            <a:r>
              <a:rPr lang="en-GB" sz="3800" dirty="0" smtClean="0"/>
              <a:t>National Agency is British Council/ECORYS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800" dirty="0" smtClean="0"/>
              <a:t>Programme Guide</a:t>
            </a:r>
          </a:p>
          <a:p>
            <a:pPr marL="0" indent="0">
              <a:buNone/>
            </a:pPr>
            <a:r>
              <a:rPr lang="en-GB" sz="3800" dirty="0" smtClean="0">
                <a:hlinkClick r:id="rId4"/>
              </a:rPr>
              <a:t>http://ec.europa.eu/programmes/erasmus-plus/documents/erasmus-plus-programme-guide_en.pdf</a:t>
            </a:r>
            <a:endParaRPr lang="en-GB" sz="3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800" dirty="0" smtClean="0"/>
              <a:t>Sign up to new monthly ERASMUS + newsletter </a:t>
            </a:r>
          </a:p>
          <a:p>
            <a:pPr marL="0" indent="0">
              <a:buNone/>
            </a:pPr>
            <a:r>
              <a:rPr lang="en-GB" sz="3800" dirty="0" smtClean="0">
                <a:hlinkClick r:id="rId5"/>
              </a:rPr>
              <a:t>https://www.erasmusplus.org.uk/news/new-monthly-erasmus-newsletter</a:t>
            </a:r>
            <a:endParaRPr lang="en-GB" sz="3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800" dirty="0" smtClean="0"/>
              <a:t>Get advice </a:t>
            </a:r>
            <a:endParaRPr lang="en-GB" sz="3800" dirty="0"/>
          </a:p>
          <a:p>
            <a:pPr marL="274320" lvl="1" indent="0">
              <a:buNone/>
            </a:pPr>
            <a:r>
              <a:rPr lang="en-GB" sz="3200" b="1" dirty="0" smtClean="0"/>
              <a:t>0161 9577755 / </a:t>
            </a:r>
            <a:r>
              <a:rPr lang="en-GB" sz="3800" dirty="0" smtClean="0">
                <a:hlinkClick r:id="rId6"/>
              </a:rPr>
              <a:t>Erasmusplus.enquires@britishcouncil.org</a:t>
            </a:r>
            <a:endParaRPr lang="en-GB" sz="3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800" dirty="0" smtClean="0"/>
              <a:t>MUST Register on European Commission Authentication Service (ECAS) to apply </a:t>
            </a:r>
          </a:p>
          <a:p>
            <a:pPr marL="0" indent="0">
              <a:buNone/>
            </a:pPr>
            <a:r>
              <a:rPr lang="en-GB" sz="3800" dirty="0" smtClean="0">
                <a:hlinkClick r:id="rId7"/>
              </a:rPr>
              <a:t>https://webgate.ec.europa.eu/cas/eim/external/register.cgi</a:t>
            </a:r>
            <a:endParaRPr lang="en-GB" sz="3800" dirty="0" smtClean="0"/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EU Funding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6993665"/>
              </p:ext>
            </p:extLst>
          </p:nvPr>
        </p:nvGraphicFramePr>
        <p:xfrm>
          <a:off x="539552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/>
          <p:cNvSpPr/>
          <p:nvPr/>
        </p:nvSpPr>
        <p:spPr>
          <a:xfrm>
            <a:off x="539552" y="2420888"/>
            <a:ext cx="252028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Typical Features of EU Funding 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1268760"/>
            <a:ext cx="532859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200" dirty="0" smtClean="0"/>
              <a:t>Most managed </a:t>
            </a:r>
            <a:r>
              <a:rPr lang="en-GB" sz="2200" dirty="0"/>
              <a:t>centrally by European </a:t>
            </a:r>
            <a:r>
              <a:rPr lang="en-GB" sz="2200" dirty="0" smtClean="0"/>
              <a:t>Commission</a:t>
            </a:r>
            <a:r>
              <a:rPr lang="en-GB" sz="2200" dirty="0"/>
              <a:t> </a:t>
            </a:r>
            <a:r>
              <a:rPr lang="en-GB" sz="2200" dirty="0" smtClean="0"/>
              <a:t>(a few by National Agencies)</a:t>
            </a:r>
            <a:endParaRPr lang="en-GB" sz="22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200" dirty="0"/>
              <a:t>Annual work </a:t>
            </a:r>
            <a:r>
              <a:rPr lang="en-GB" sz="2200" dirty="0" smtClean="0"/>
              <a:t>programmes/Calls </a:t>
            </a:r>
            <a:r>
              <a:rPr lang="en-GB" sz="2200" dirty="0"/>
              <a:t>for Proposals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200" dirty="0"/>
              <a:t>Transnational Partnerships </a:t>
            </a:r>
            <a:r>
              <a:rPr lang="en-GB" sz="2200" dirty="0" smtClean="0"/>
              <a:t>and EU</a:t>
            </a:r>
            <a:br>
              <a:rPr lang="en-GB" sz="2200" dirty="0" smtClean="0"/>
            </a:br>
            <a:r>
              <a:rPr lang="en-GB" sz="2200" dirty="0" smtClean="0"/>
              <a:t>added </a:t>
            </a:r>
            <a:r>
              <a:rPr lang="en-GB" sz="2200" dirty="0"/>
              <a:t>v</a:t>
            </a:r>
            <a:r>
              <a:rPr lang="en-GB" sz="2200" dirty="0" smtClean="0"/>
              <a:t>alue </a:t>
            </a:r>
            <a:endParaRPr lang="en-GB" sz="22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200" dirty="0" smtClean="0"/>
              <a:t>Match-funding requirement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200" dirty="0" smtClean="0"/>
              <a:t>Detailed online application </a:t>
            </a:r>
            <a:r>
              <a:rPr lang="en-GB" sz="2200" dirty="0"/>
              <a:t>proposals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2200" dirty="0"/>
              <a:t>Typical activities: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Exchange of best practice and experience (workshops, conferences)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Innovative pilot projects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Research and evaluation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Training and capacity building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200" dirty="0"/>
              <a:t>Awareness raising </a:t>
            </a:r>
          </a:p>
          <a:p>
            <a:pPr lvl="1"/>
            <a:endParaRPr lang="en-GB" sz="22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6619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Rights, Equality and Citizenship Programme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97152"/>
          </a:xfrm>
        </p:spPr>
        <p:txBody>
          <a:bodyPr>
            <a:normAutofit fontScale="925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Aims to promote and protect rights deriving from the citizenship of the Union, including the rights of the child, women’s rights and </a:t>
            </a:r>
            <a:r>
              <a:rPr lang="en-GB" dirty="0" smtClean="0"/>
              <a:t>gender</a:t>
            </a:r>
            <a:br>
              <a:rPr lang="en-GB" dirty="0" smtClean="0"/>
            </a:br>
            <a:r>
              <a:rPr lang="en-GB" dirty="0" smtClean="0"/>
              <a:t>equality</a:t>
            </a:r>
            <a:r>
              <a:rPr lang="en-GB" dirty="0"/>
              <a:t>.  Objectives: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Promoting non-discrimination and equality – combating racism, promoting disabled persons, ROMA &amp; women's rights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Protection of rights and empowering citizens – </a:t>
            </a:r>
            <a:r>
              <a:rPr lang="en-GB" dirty="0" smtClean="0"/>
              <a:t>preventing </a:t>
            </a:r>
            <a:r>
              <a:rPr lang="en-GB" dirty="0"/>
              <a:t>violence against children, young people, women &amp; vulnerable and promoting children’s rights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Funding: </a:t>
            </a:r>
            <a:r>
              <a:rPr lang="en-GB" dirty="0" smtClean="0"/>
              <a:t>439m </a:t>
            </a:r>
            <a:r>
              <a:rPr lang="en-GB" dirty="0"/>
              <a:t>euros (54m euros in 2014), 80% co-financing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Key </a:t>
            </a:r>
            <a:r>
              <a:rPr lang="en-GB" dirty="0" smtClean="0"/>
              <a:t>criteria</a:t>
            </a:r>
            <a:r>
              <a:rPr lang="en-GB" dirty="0"/>
              <a:t>:  Not all calls require EU partners, ~5 EU partners where required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Status:  2014  Annual Work Programme published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Programme for Employment and </a:t>
            </a:r>
            <a:br>
              <a:rPr lang="en-GB" dirty="0" smtClean="0"/>
            </a:br>
            <a:r>
              <a:rPr lang="en-GB" dirty="0" smtClean="0"/>
              <a:t>Social Innovation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1484784"/>
            <a:ext cx="8496944" cy="4065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74320">
              <a:lnSpc>
                <a:spcPct val="80000"/>
              </a:lnSpc>
              <a:spcAft>
                <a:spcPts val="0"/>
              </a:spcAft>
              <a:buSzPct val="76000"/>
              <a:buFont typeface="Wingdings"/>
              <a:buChar char=""/>
            </a:pPr>
            <a:r>
              <a:rPr lang="en-GB" sz="2400" dirty="0"/>
              <a:t>Aims to tackle poverty and social exclusion through promoting employment, social inclusion and labour mobility.  Objectives include: </a:t>
            </a:r>
          </a:p>
          <a:p>
            <a:pPr marL="548640" lvl="1" indent="-27432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/>
                </a:solidFill>
              </a:rPr>
              <a:t>Improving access to the labour market</a:t>
            </a:r>
          </a:p>
          <a:p>
            <a:pPr marL="548640" lvl="1" indent="-27432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/>
                </a:solidFill>
              </a:rPr>
              <a:t>Supporting development of effective social protection systems </a:t>
            </a:r>
          </a:p>
          <a:p>
            <a:pPr marL="548640" lvl="1" indent="-274320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/>
                </a:solidFill>
              </a:rPr>
              <a:t>Promoting employment and social inclusion (especially youth unemployment</a:t>
            </a:r>
            <a:r>
              <a:rPr lang="en-GB" sz="2100" dirty="0" smtClean="0">
                <a:solidFill>
                  <a:schemeClr val="tx2"/>
                </a:solidFill>
              </a:rPr>
              <a:t>)</a:t>
            </a:r>
          </a:p>
          <a:p>
            <a:pPr marL="274320" lvl="1">
              <a:lnSpc>
                <a:spcPct val="80000"/>
              </a:lnSpc>
              <a:spcBef>
                <a:spcPts val="500"/>
              </a:spcBef>
              <a:buClr>
                <a:schemeClr val="accent2"/>
              </a:buClr>
              <a:buSzPct val="76000"/>
            </a:pPr>
            <a:endParaRPr lang="en-GB" sz="2400" dirty="0">
              <a:solidFill>
                <a:schemeClr val="tx2"/>
              </a:solidFill>
            </a:endParaRPr>
          </a:p>
          <a:p>
            <a:pPr marL="342900" lvl="0" indent="-274320">
              <a:lnSpc>
                <a:spcPct val="80000"/>
              </a:lnSpc>
              <a:spcAft>
                <a:spcPts val="0"/>
              </a:spcAft>
              <a:buSzPct val="76000"/>
              <a:buFont typeface="Wingdings"/>
              <a:buChar char=""/>
            </a:pPr>
            <a:r>
              <a:rPr lang="en-GB" sz="2400" dirty="0"/>
              <a:t>Funding:  919m </a:t>
            </a:r>
            <a:r>
              <a:rPr lang="en-GB" sz="2400" dirty="0" smtClean="0"/>
              <a:t>euros </a:t>
            </a:r>
            <a:r>
              <a:rPr lang="en-GB" sz="2400" dirty="0"/>
              <a:t>(100m </a:t>
            </a:r>
            <a:r>
              <a:rPr lang="en-GB" sz="2400" dirty="0" smtClean="0"/>
              <a:t>euros </a:t>
            </a:r>
            <a:r>
              <a:rPr lang="en-GB" sz="2400" dirty="0"/>
              <a:t>for social innovation and policy experimentation). </a:t>
            </a:r>
            <a:r>
              <a:rPr lang="en-GB" sz="2400" dirty="0" smtClean="0"/>
              <a:t>2014 budget</a:t>
            </a:r>
            <a:r>
              <a:rPr lang="en-GB" sz="2400" dirty="0"/>
              <a:t>:  70m </a:t>
            </a:r>
            <a:r>
              <a:rPr lang="en-GB" sz="2400" dirty="0" smtClean="0"/>
              <a:t>euros </a:t>
            </a:r>
          </a:p>
          <a:p>
            <a:pPr marL="68580" lvl="0">
              <a:lnSpc>
                <a:spcPct val="80000"/>
              </a:lnSpc>
              <a:spcAft>
                <a:spcPts val="0"/>
              </a:spcAft>
              <a:buSzPct val="76000"/>
            </a:pPr>
            <a:endParaRPr lang="en-GB" sz="2400" dirty="0"/>
          </a:p>
          <a:p>
            <a:pPr marL="342900" lvl="0" indent="-274320">
              <a:lnSpc>
                <a:spcPct val="80000"/>
              </a:lnSpc>
              <a:spcAft>
                <a:spcPts val="0"/>
              </a:spcAft>
              <a:buSzPct val="76000"/>
              <a:buFont typeface="Wingdings"/>
              <a:buChar char=""/>
            </a:pPr>
            <a:r>
              <a:rPr lang="en-GB" sz="2400" dirty="0"/>
              <a:t>Status:  Annual Work Programme published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Asylum and Migration Fund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 smtClean="0"/>
              <a:t>Supports </a:t>
            </a:r>
            <a:r>
              <a:rPr lang="en-GB" dirty="0"/>
              <a:t>the economic, social, cultural and political integration of citizens, residents or natives of countries </a:t>
            </a:r>
            <a:r>
              <a:rPr lang="en-GB" u="sng" dirty="0"/>
              <a:t>outside of the EU</a:t>
            </a:r>
            <a:r>
              <a:rPr lang="en-GB" dirty="0"/>
              <a:t> and the European Economic Area.  Objectives: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Effective management of migration flows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Supporting  effective social integration of new arrivals, including asylum seekers and refugees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Voluntary assisted return programme </a:t>
            </a:r>
            <a:endParaRPr lang="en-GB" dirty="0" smtClean="0"/>
          </a:p>
          <a:p>
            <a:pPr marL="274320" lvl="1" indent="0">
              <a:buNone/>
            </a:pPr>
            <a:endParaRPr lang="en-GB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Total </a:t>
            </a:r>
            <a:r>
              <a:rPr lang="en-GB" dirty="0" smtClean="0"/>
              <a:t>budget</a:t>
            </a:r>
            <a:r>
              <a:rPr lang="en-GB" dirty="0"/>
              <a:t>:  National Agencies, 3.2 billion Euros; Centrally managed:  637m Euros. 50-90% co-financing rate. </a:t>
            </a: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Status: Home Office is UK National Agency.  Annual Work Programme due late 2014 with first calls for proposals in 2015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5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1235062"/>
              </p:ext>
            </p:extLst>
          </p:nvPr>
        </p:nvGraphicFramePr>
        <p:xfrm>
          <a:off x="467544" y="332656"/>
          <a:ext cx="82296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26692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Funding Programme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Summary 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Creative</a:t>
                      </a:r>
                      <a:r>
                        <a:rPr lang="en-GB" b="1" baseline="0" dirty="0" smtClean="0"/>
                        <a:t> Europe  Programme  </a:t>
                      </a:r>
                    </a:p>
                    <a:p>
                      <a:r>
                        <a:rPr lang="en-GB" b="1" baseline="0" dirty="0" smtClean="0"/>
                        <a:t>(1.8 billion euros )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 smtClean="0"/>
                        <a:t>Aims to support the European audio-visual, cultural and creative sector. 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/>
                        <a:t>Three strands of the programme support: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Individual mobility of </a:t>
                      </a:r>
                      <a:r>
                        <a:rPr lang="en-GB" sz="1800" dirty="0" err="1" smtClean="0"/>
                        <a:t>creatives</a:t>
                      </a:r>
                      <a:r>
                        <a:rPr lang="en-GB" sz="1800" dirty="0" smtClean="0"/>
                        <a:t> and their works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Support for the audio-visual sector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/>
                        <a:t>Access to finance for creative enterprises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Europe for Citizens</a:t>
                      </a:r>
                      <a:r>
                        <a:rPr lang="en-GB" b="1" baseline="0" dirty="0" smtClean="0"/>
                        <a:t> 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 smtClean="0"/>
                        <a:t>Two funding themes: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EU remembrance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Democratic engagement and civic participation</a:t>
                      </a:r>
                    </a:p>
                  </a:txBody>
                  <a:tcPr anchor="ctr"/>
                </a:tc>
              </a:tr>
              <a:tr h="125837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Horizon 2020</a:t>
                      </a:r>
                    </a:p>
                    <a:p>
                      <a:r>
                        <a:rPr lang="en-GB" b="1" dirty="0" smtClean="0"/>
                        <a:t>(80 billion</a:t>
                      </a:r>
                      <a:r>
                        <a:rPr lang="en-GB" b="1" baseline="0" dirty="0" smtClean="0"/>
                        <a:t> euros)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EU research and development fund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Support for researchers and partners, addressing societal challenges is a key priority (including health, energy, crime, transport, environment)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b="1" dirty="0" smtClean="0"/>
                        <a:t>Health for Growth </a:t>
                      </a:r>
                    </a:p>
                    <a:p>
                      <a:pPr lvl="0"/>
                      <a:r>
                        <a:rPr lang="en-GB" b="1" dirty="0" smtClean="0"/>
                        <a:t>(446m euros)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Promote public health and healthy lifestyles (obesity, alcohol etc.)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Innovative and sustainable health systems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Cross-border health threats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4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organisations prepare?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560"/>
            <a:ext cx="8229600" cy="493776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GB" dirty="0" smtClean="0"/>
              <a:t>Start </a:t>
            </a:r>
            <a:r>
              <a:rPr lang="en-GB" dirty="0"/>
              <a:t>small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u="sng" dirty="0"/>
              <a:t>Do your research</a:t>
            </a:r>
            <a:r>
              <a:rPr lang="en-GB" dirty="0"/>
              <a:t> to identify the most </a:t>
            </a:r>
            <a:r>
              <a:rPr lang="en-GB" dirty="0" smtClean="0"/>
              <a:t>relevant</a:t>
            </a:r>
            <a:br>
              <a:rPr lang="en-GB" dirty="0" smtClean="0"/>
            </a:br>
            <a:r>
              <a:rPr lang="en-GB" dirty="0" smtClean="0"/>
              <a:t>funding </a:t>
            </a:r>
            <a:r>
              <a:rPr lang="en-GB" dirty="0"/>
              <a:t>streams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Access available support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Network to identify strong partners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/>
              <a:t>Plan ahead – international projects take longer </a:t>
            </a:r>
            <a:endParaRPr lang="en-GB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 smtClean="0"/>
              <a:t>Consider </a:t>
            </a:r>
            <a:r>
              <a:rPr lang="en-GB" dirty="0"/>
              <a:t>resources and skills required to successfully manage the funding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2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772"/>
            <a:ext cx="8229600" cy="1143000"/>
          </a:xfrm>
        </p:spPr>
        <p:txBody>
          <a:bodyPr/>
          <a:lstStyle/>
          <a:p>
            <a:r>
              <a:rPr lang="en-GB" dirty="0" smtClean="0"/>
              <a:t>Access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96944" cy="5328592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en-GB" sz="9600" b="1" dirty="0" smtClean="0">
                <a:ea typeface="Calibri"/>
                <a:cs typeface="Times New Roman"/>
              </a:rPr>
              <a:t>GLE </a:t>
            </a:r>
            <a:r>
              <a:rPr lang="en-GB" sz="9600" b="1" dirty="0">
                <a:ea typeface="Calibri"/>
                <a:cs typeface="Times New Roman"/>
              </a:rPr>
              <a:t>EU Funding Solutions </a:t>
            </a:r>
            <a:r>
              <a:rPr lang="en-GB" sz="9600" b="1" dirty="0" smtClean="0">
                <a:ea typeface="Calibri"/>
                <a:cs typeface="Times New Roman"/>
              </a:rPr>
              <a:t>(consultancy services)</a:t>
            </a:r>
            <a:r>
              <a:rPr lang="en-GB" sz="9600" b="1" dirty="0">
                <a:ea typeface="Calibri"/>
                <a:cs typeface="Times New Roman"/>
              </a:rPr>
              <a:t/>
            </a:r>
            <a:br>
              <a:rPr lang="en-GB" sz="9600" b="1" dirty="0">
                <a:ea typeface="Calibri"/>
                <a:cs typeface="Times New Roman"/>
              </a:rPr>
            </a:br>
            <a:r>
              <a:rPr lang="en-GB" sz="9600" u="sng" dirty="0" smtClean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www.eufundingsolutions.co.uk</a:t>
            </a:r>
            <a:r>
              <a:rPr lang="en-GB" sz="9600" dirty="0" smtClean="0">
                <a:ea typeface="Calibri"/>
                <a:cs typeface="Times New Roman"/>
              </a:rPr>
              <a:t>: </a:t>
            </a:r>
            <a:endParaRPr lang="en-GB" sz="96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9600" dirty="0">
                <a:ea typeface="Calibri"/>
                <a:cs typeface="Times New Roman"/>
              </a:rPr>
              <a:t>User friendly briefings on EU policy and </a:t>
            </a:r>
            <a:r>
              <a:rPr lang="en-GB" sz="9600" dirty="0" smtClean="0">
                <a:ea typeface="Calibri"/>
                <a:cs typeface="Times New Roman"/>
              </a:rPr>
              <a:t>funding</a:t>
            </a:r>
          </a:p>
          <a:p>
            <a:pPr lv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ea typeface="Calibri"/>
                <a:cs typeface="Times New Roman"/>
              </a:rPr>
              <a:t>Workshops </a:t>
            </a:r>
            <a:r>
              <a:rPr lang="en-GB" sz="9600" dirty="0">
                <a:ea typeface="Calibri"/>
                <a:cs typeface="Times New Roman"/>
              </a:rPr>
              <a:t>and training on writing successful applications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9600" dirty="0">
                <a:ea typeface="Calibri"/>
                <a:cs typeface="Times New Roman"/>
              </a:rPr>
              <a:t>EU partner search service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9600" dirty="0" smtClean="0">
                <a:ea typeface="Calibri"/>
                <a:cs typeface="Times New Roman"/>
              </a:rPr>
              <a:t>Rights </a:t>
            </a:r>
            <a:r>
              <a:rPr lang="en-GB" sz="9600" dirty="0">
                <a:ea typeface="Calibri"/>
                <a:cs typeface="Times New Roman"/>
              </a:rPr>
              <a:t>and Citizenship Programme Workshop on </a:t>
            </a:r>
            <a:r>
              <a:rPr lang="en-GB" sz="9600" dirty="0" smtClean="0">
                <a:ea typeface="Calibri"/>
                <a:cs typeface="Times New Roman"/>
              </a:rPr>
              <a:t>1</a:t>
            </a:r>
            <a:r>
              <a:rPr lang="en-GB" sz="9600" baseline="30000" dirty="0" smtClean="0">
                <a:ea typeface="Calibri"/>
                <a:cs typeface="Times New Roman"/>
              </a:rPr>
              <a:t>st</a:t>
            </a:r>
            <a:r>
              <a:rPr lang="en-GB" sz="9600" dirty="0" smtClean="0">
                <a:ea typeface="Calibri"/>
                <a:cs typeface="Times New Roman"/>
              </a:rPr>
              <a:t> </a:t>
            </a:r>
            <a:r>
              <a:rPr lang="en-GB" sz="9600" dirty="0">
                <a:ea typeface="Calibri"/>
                <a:cs typeface="Times New Roman"/>
              </a:rPr>
              <a:t>July is </a:t>
            </a:r>
            <a:r>
              <a:rPr lang="en-GB" sz="9600" u="sng" dirty="0">
                <a:ea typeface="Calibri"/>
                <a:cs typeface="Times New Roman"/>
              </a:rPr>
              <a:t>FREE</a:t>
            </a:r>
            <a:r>
              <a:rPr lang="en-GB" sz="9600" dirty="0">
                <a:ea typeface="Calibri"/>
                <a:cs typeface="Times New Roman"/>
              </a:rPr>
              <a:t>.  Contact to register:  </a:t>
            </a:r>
            <a:r>
              <a:rPr lang="en-GB" sz="9600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Iwona.w@gle.co.uk</a:t>
            </a:r>
            <a:endParaRPr lang="en-GB" sz="9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en-GB" sz="9600" b="1" dirty="0">
                <a:ea typeface="Calibri"/>
                <a:cs typeface="Times New Roman"/>
              </a:rPr>
              <a:t>NCVO European Network </a:t>
            </a:r>
            <a:r>
              <a:rPr lang="en-GB" sz="9600" dirty="0">
                <a:ea typeface="Calibri"/>
                <a:cs typeface="Times New Roman"/>
              </a:rPr>
              <a:t>support civil society organisations to access EU </a:t>
            </a:r>
            <a:r>
              <a:rPr lang="en-GB" sz="9600" dirty="0" smtClean="0">
                <a:ea typeface="Calibri"/>
                <a:cs typeface="Times New Roman"/>
              </a:rPr>
              <a:t>funds </a:t>
            </a:r>
            <a:r>
              <a:rPr lang="en-GB" sz="9600" u="sng" dirty="0" smtClean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http</a:t>
            </a:r>
            <a:r>
              <a:rPr lang="en-GB" sz="9600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://europeanfundingnetwork.eu</a:t>
            </a:r>
            <a:endParaRPr lang="en-GB" sz="9600" dirty="0">
              <a:ea typeface="Calibri"/>
              <a:cs typeface="Times New Roman"/>
            </a:endParaRPr>
          </a:p>
          <a:p>
            <a:pPr marL="1485900" lvl="1" indent="-11430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ea typeface="Calibri"/>
                <a:cs typeface="Times New Roman"/>
              </a:rPr>
              <a:t>Newsletters </a:t>
            </a:r>
            <a:r>
              <a:rPr lang="en-GB" sz="9600" dirty="0">
                <a:ea typeface="Calibri"/>
                <a:cs typeface="Times New Roman"/>
              </a:rPr>
              <a:t>and updates </a:t>
            </a:r>
            <a:endParaRPr lang="en-GB" sz="96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en-GB" sz="9600" b="1" dirty="0" smtClean="0">
                <a:ea typeface="Calibri"/>
                <a:cs typeface="Times New Roman"/>
              </a:rPr>
              <a:t>Funding </a:t>
            </a:r>
            <a:r>
              <a:rPr lang="en-GB" sz="9600" b="1" dirty="0">
                <a:ea typeface="Calibri"/>
                <a:cs typeface="Times New Roman"/>
              </a:rPr>
              <a:t>Central</a:t>
            </a:r>
            <a:r>
              <a:rPr lang="en-GB" sz="9600" dirty="0">
                <a:ea typeface="Calibri"/>
                <a:cs typeface="Times New Roman"/>
              </a:rPr>
              <a:t> partner zone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9600" u="sng" dirty="0">
                <a:solidFill>
                  <a:srgbClr val="0000FF"/>
                </a:solidFill>
                <a:ea typeface="Calibri"/>
                <a:cs typeface="Times New Roman"/>
                <a:hlinkClick r:id="rId6"/>
              </a:rPr>
              <a:t>http://www.fundingcentral.org.uk/page.aspx?sp=6293</a:t>
            </a:r>
            <a:endParaRPr lang="en-GB" sz="9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0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1255270"/>
              </p:ext>
            </p:extLst>
          </p:nvPr>
        </p:nvGraphicFramePr>
        <p:xfrm>
          <a:off x="395536" y="404664"/>
          <a:ext cx="8373616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709320"/>
              </a:tblGrid>
              <a:tr h="326816">
                <a:tc>
                  <a:txBody>
                    <a:bodyPr/>
                    <a:lstStyle/>
                    <a:p>
                      <a:r>
                        <a:rPr lang="en-GB" dirty="0" smtClean="0"/>
                        <a:t>EU Programme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EU</a:t>
                      </a:r>
                      <a:r>
                        <a:rPr lang="en-GB" baseline="0" dirty="0" smtClean="0"/>
                        <a:t> w</a:t>
                      </a:r>
                      <a:r>
                        <a:rPr lang="en-GB" dirty="0" smtClean="0"/>
                        <a:t>ebsite</a:t>
                      </a:r>
                      <a:r>
                        <a:rPr lang="en-GB" baseline="0" dirty="0" smtClean="0"/>
                        <a:t> and further information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Rights,</a:t>
                      </a:r>
                      <a:r>
                        <a:rPr lang="en-GB" b="1" baseline="0" dirty="0" smtClean="0"/>
                        <a:t> Equality and Citizenship Programme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http://ec.europa.eu/justice/grants1/programmes-2014-2020/rec/index_en.htm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Programme for Employment</a:t>
                      </a:r>
                      <a:r>
                        <a:rPr lang="en-GB" b="1" baseline="0" dirty="0" smtClean="0"/>
                        <a:t> and Social Innovation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hlinkClick r:id="rId4"/>
                        </a:rPr>
                        <a:t>http://ec.europa.eu/social/main.jsp?catId=1081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Asylum and Migration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hlinkClick r:id="rId5"/>
                        </a:rPr>
                        <a:t>http://ec.europa.eu/dgs/home-affairs/financing/fundings/funding-home-affairs-beyond-2013/index_en.htm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026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Creative Europe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hlinkClick r:id="rId6"/>
                        </a:rPr>
                        <a:t>http://ec.europa.eu/programmes/creative-europe/index_en.htm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026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Horizon 2020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hlinkClick r:id="rId7"/>
                        </a:rPr>
                        <a:t>http://ec.europa.eu/programmes/horizon2020/en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026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Europe for Citizens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hlinkClick r:id="rId8"/>
                        </a:rPr>
                        <a:t>http://ec.europa.eu/citizenship/about-the-europe-for-citizens-programme/future-programme-2014-2020/index_en.htm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Health for</a:t>
                      </a:r>
                      <a:r>
                        <a:rPr lang="en-GB" b="1" baseline="0" dirty="0" smtClean="0"/>
                        <a:t> Growth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hlinkClick r:id="rId9"/>
                        </a:rPr>
                        <a:t>http://ec.europa.eu/health/programme/policy/index_en.htm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81192" cy="990600"/>
          </a:xfrm>
        </p:spPr>
        <p:txBody>
          <a:bodyPr/>
          <a:lstStyle/>
          <a:p>
            <a:pPr algn="ctr"/>
            <a:r>
              <a:rPr lang="en-GB" dirty="0" smtClean="0"/>
              <a:t>Thank you for listening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Questions?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6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008" y="692696"/>
            <a:ext cx="26638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EU Structural and Investment Funds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Support growth and jobs across the EU and delivery of EU 2020 Strategy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Comprise European Regional Development Fund (ERDF) and European Social Fund (ESF), plus the Youth Employment Initiative (YEI) in London</a:t>
            </a:r>
          </a:p>
        </p:txBody>
      </p:sp>
    </p:spTree>
    <p:extLst>
      <p:ext uri="{BB962C8B-B14F-4D97-AF65-F5344CB8AC3E}">
        <p14:creationId xmlns:p14="http://schemas.microsoft.com/office/powerpoint/2010/main" val="28288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 2020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 fontAlgn="ctr">
              <a:buNone/>
            </a:pPr>
            <a:r>
              <a:rPr lang="en-GB" sz="9800" b="1" dirty="0" smtClean="0"/>
              <a:t>The EU’s strategy for smart, sustainable</a:t>
            </a:r>
            <a:br>
              <a:rPr lang="en-GB" sz="9800" b="1" dirty="0" smtClean="0"/>
            </a:br>
            <a:r>
              <a:rPr lang="en-GB" sz="9800" b="1" dirty="0" smtClean="0"/>
              <a:t>and inclusive growth</a:t>
            </a:r>
          </a:p>
          <a:p>
            <a:pPr marL="0" indent="0" fontAlgn="ctr">
              <a:buNone/>
            </a:pPr>
            <a:r>
              <a:rPr lang="en-GB" sz="9800" dirty="0" smtClean="0"/>
              <a:t>Headline targets:</a:t>
            </a:r>
          </a:p>
          <a:p>
            <a:pPr fontAlgn="ctr">
              <a:buFont typeface="Wingdings" panose="05000000000000000000" pitchFamily="2" charset="2"/>
              <a:buChar char="Ø"/>
            </a:pPr>
            <a:r>
              <a:rPr lang="en-GB" sz="9800" dirty="0" smtClean="0"/>
              <a:t>75</a:t>
            </a:r>
            <a:r>
              <a:rPr lang="en-GB" sz="9800" dirty="0"/>
              <a:t>% employment (ages 20-64</a:t>
            </a:r>
            <a:r>
              <a:rPr lang="en-GB" sz="9800" dirty="0" smtClean="0"/>
              <a:t>)</a:t>
            </a:r>
            <a:endParaRPr lang="en-GB" sz="9800" dirty="0"/>
          </a:p>
          <a:p>
            <a:pPr fontAlgn="ctr">
              <a:buFont typeface="Wingdings" panose="05000000000000000000" pitchFamily="2" charset="2"/>
              <a:buChar char="Ø"/>
            </a:pPr>
            <a:r>
              <a:rPr lang="en-GB" sz="9800" dirty="0"/>
              <a:t>3% EU GDP investment in Research &amp; </a:t>
            </a:r>
            <a:r>
              <a:rPr lang="en-GB" sz="9800" dirty="0" smtClean="0"/>
              <a:t>Development</a:t>
            </a:r>
            <a:endParaRPr lang="en-GB" sz="9800" dirty="0"/>
          </a:p>
          <a:p>
            <a:pPr fontAlgn="ctr">
              <a:buFont typeface="Wingdings" panose="05000000000000000000" pitchFamily="2" charset="2"/>
              <a:buChar char="Ø"/>
            </a:pPr>
            <a:r>
              <a:rPr lang="en-GB" sz="9800" dirty="0" smtClean="0"/>
              <a:t>Achievement </a:t>
            </a:r>
            <a:r>
              <a:rPr lang="en-GB" sz="9800" dirty="0"/>
              <a:t>of the 20/20/20 climate targets (20% lower greenhouse gas emissions than 1990 levels, 20% of energy from renewables, 20% increase in energy efficiency)</a:t>
            </a:r>
          </a:p>
          <a:p>
            <a:pPr fontAlgn="ctr">
              <a:buFont typeface="Wingdings" panose="05000000000000000000" pitchFamily="2" charset="2"/>
              <a:buChar char="Ø"/>
            </a:pPr>
            <a:r>
              <a:rPr lang="en-GB" sz="9800" dirty="0"/>
              <a:t>40% of 30-34 year olds should have a tertiary degree, and reducing rates of early school </a:t>
            </a:r>
            <a:r>
              <a:rPr lang="en-GB" sz="9800" dirty="0" smtClean="0"/>
              <a:t>leaving to </a:t>
            </a:r>
            <a:r>
              <a:rPr lang="en-GB" sz="9800" dirty="0"/>
              <a:t>below 10%</a:t>
            </a:r>
          </a:p>
          <a:p>
            <a:pPr fontAlgn="ctr">
              <a:buFont typeface="Wingdings" panose="05000000000000000000" pitchFamily="2" charset="2"/>
              <a:buChar char="Ø"/>
            </a:pPr>
            <a:r>
              <a:rPr lang="en-GB" sz="9800" dirty="0"/>
              <a:t>20 million </a:t>
            </a:r>
            <a:r>
              <a:rPr lang="en-GB" sz="9800" dirty="0" smtClean="0"/>
              <a:t>people </a:t>
            </a:r>
            <a:r>
              <a:rPr lang="en-GB" sz="9800" dirty="0"/>
              <a:t>lifted out of poverty and social </a:t>
            </a:r>
            <a:r>
              <a:rPr lang="en-GB" sz="9800" dirty="0" smtClean="0"/>
              <a:t>exclusion</a:t>
            </a:r>
          </a:p>
          <a:p>
            <a:pPr fontAlgn="ctr">
              <a:buFont typeface="Wingdings" panose="05000000000000000000" pitchFamily="2" charset="2"/>
              <a:buChar char="Ø"/>
            </a:pPr>
            <a:endParaRPr lang="en-GB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0888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ESIF Delivery Arrangements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Local Enterprise Partnerships (LEP) determining strategy for the use of ESIF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Proposed allocations in London: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£502m European Social Fund (ESF)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£176m EU Regional Development Fund (ERDF)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£37m new Youth Employment Initiative (YEI) Funding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Match funders ‘Opt in’ organisations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Total £1.35 billion programme over next 7 years in London including match-funding (EU provides 50</a:t>
            </a:r>
            <a:r>
              <a:rPr lang="en-GB" dirty="0" smtClean="0"/>
              <a:t>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Programmes due to launch late 2014-early 2015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4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ESIF Priorities - Overview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28249"/>
              </p:ext>
            </p:extLst>
          </p:nvPr>
        </p:nvGraphicFramePr>
        <p:xfrm>
          <a:off x="683568" y="1196752"/>
          <a:ext cx="7848872" cy="543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024336"/>
                <a:gridCol w="1368152"/>
              </a:tblGrid>
              <a:tr h="46395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dirty="0" smtClean="0"/>
                        <a:t>Priority</a:t>
                      </a:r>
                      <a:r>
                        <a:rPr lang="en-GB" baseline="0" dirty="0" smtClean="0"/>
                        <a:t> theme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Indicative</a:t>
                      </a:r>
                      <a:r>
                        <a:rPr lang="en-GB" baseline="0" dirty="0" smtClean="0"/>
                        <a:t> activities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Funding</a:t>
                      </a:r>
                      <a:r>
                        <a:rPr lang="en-GB" baseline="0" dirty="0" smtClean="0"/>
                        <a:t> allocation </a:t>
                      </a:r>
                      <a:endParaRPr lang="en-GB" dirty="0"/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b="1" baseline="0" dirty="0" smtClean="0"/>
                        <a:t>Skills and Employment </a:t>
                      </a:r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dirty="0" smtClean="0"/>
                        <a:t>Freedoms, flexibilities,</a:t>
                      </a:r>
                      <a:r>
                        <a:rPr lang="en-GB" sz="1300" b="0" baseline="0" dirty="0" smtClean="0"/>
                        <a:t> funding incentives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baseline="0" dirty="0" smtClean="0"/>
                        <a:t>Informed customers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baseline="0" dirty="0" smtClean="0"/>
                        <a:t>Employer engagement </a:t>
                      </a:r>
                      <a:endParaRPr lang="en-GB" sz="1300" b="0" dirty="0" smtClean="0"/>
                    </a:p>
                    <a:p>
                      <a:endParaRPr lang="en-GB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£465m</a:t>
                      </a:r>
                      <a:r>
                        <a:rPr lang="en-GB" b="0" baseline="0" dirty="0" smtClean="0"/>
                        <a:t> ESF and </a:t>
                      </a:r>
                    </a:p>
                    <a:p>
                      <a:r>
                        <a:rPr lang="en-GB" b="0" baseline="0" dirty="0" smtClean="0"/>
                        <a:t>£37m YEI</a:t>
                      </a:r>
                      <a:endParaRPr lang="en-GB" b="0" dirty="0"/>
                    </a:p>
                  </a:txBody>
                  <a:tcPr anchor="ctr"/>
                </a:tc>
              </a:tr>
              <a:tr h="124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b="1" dirty="0" smtClean="0"/>
                        <a:t>Enhancing the competitiveness of London’s small and medium sized enterprises (SMEs)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/>
                        <a:t>Boost</a:t>
                      </a:r>
                      <a:r>
                        <a:rPr lang="en-GB" sz="1300" b="0" baseline="0" dirty="0" smtClean="0"/>
                        <a:t> SME growth capacity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Facilitate access to finance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Trade and export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Entrepreneurship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baseline="0" dirty="0" smtClean="0"/>
                        <a:t>Resource efficiency</a:t>
                      </a:r>
                      <a:endParaRPr lang="en-GB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£35m ERDF and £14m ESF</a:t>
                      </a:r>
                      <a:endParaRPr lang="en-GB" b="0" dirty="0"/>
                    </a:p>
                  </a:txBody>
                  <a:tcPr anchor="ctr"/>
                </a:tc>
              </a:tr>
              <a:tr h="1142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b="1" dirty="0" smtClean="0"/>
                        <a:t>Strengthening science and technological development and fostering innovation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/>
                        <a:t>Connect</a:t>
                      </a:r>
                      <a:r>
                        <a:rPr lang="en-GB" sz="1300" baseline="0" dirty="0" smtClean="0"/>
                        <a:t> London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/>
                        <a:t>Commercialising innovation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/>
                        <a:t>Low carbon/resource efficient technologies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/>
                        <a:t>Exploitation of digital technologies </a:t>
                      </a:r>
                      <a:endParaRPr lang="en-GB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£38.5m ERDF</a:t>
                      </a:r>
                      <a:endParaRPr lang="en-GB" dirty="0"/>
                    </a:p>
                  </a:txBody>
                  <a:tcPr anchor="ctr"/>
                </a:tc>
              </a:tr>
              <a:tr h="800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b="1" dirty="0" smtClean="0"/>
                        <a:t>Investing in London’s infrastructure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/>
                        <a:t>Unlocking</a:t>
                      </a:r>
                      <a:r>
                        <a:rPr lang="en-GB" sz="1300" baseline="0" dirty="0" smtClean="0"/>
                        <a:t> growth in disadvantaged areas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/>
                        <a:t>Research and innovation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/>
                        <a:t>Business workspaces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/>
                        <a:t>Ultra-fast broadband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/>
                        <a:t>Low carbon infrastructure</a:t>
                      </a:r>
                      <a:endParaRPr lang="en-GB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£102m ERDF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0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ESF Match-Funders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Main match-funders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Skills Funding Agency (SFA)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Big Lottery Fund (BLF) – NEW!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Department of Work and Pensions (DWP)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National Offender Management Service (NOMS)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Other match-funders to be secured during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GLA, London Councils/local authorities, further and higher education and civil society organisations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Each match-funder developing its own programme, approved by the LEP </a:t>
            </a:r>
          </a:p>
        </p:txBody>
      </p:sp>
    </p:spTree>
    <p:extLst>
      <p:ext uri="{BB962C8B-B14F-4D97-AF65-F5344CB8AC3E}">
        <p14:creationId xmlns:p14="http://schemas.microsoft.com/office/powerpoint/2010/main" val="222669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ESF - Priorities and Indicative Activities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24838821"/>
              </p:ext>
            </p:extLst>
          </p:nvPr>
        </p:nvGraphicFramePr>
        <p:xfrm>
          <a:off x="395536" y="1340768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/>
          <p:cNvSpPr/>
          <p:nvPr/>
        </p:nvSpPr>
        <p:spPr>
          <a:xfrm>
            <a:off x="1475656" y="2708920"/>
            <a:ext cx="208823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/>
              <a:t>ESF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ESF - Target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Women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BAME groups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Older people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Lone parents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Disabled people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Long-term workless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Young people aged 15 to 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People with low-level or no qualifications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Disadvantaged families and workless households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Those earning less than the London Living Wage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3976</TotalTime>
  <Words>1675</Words>
  <Application>Microsoft Office PowerPoint</Application>
  <PresentationFormat>On-screen Show (4:3)</PresentationFormat>
  <Paragraphs>375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Origin</vt:lpstr>
      <vt:lpstr>   European funding for employment, youth and social projects 2014-20</vt:lpstr>
      <vt:lpstr>Today’s Workshop</vt:lpstr>
      <vt:lpstr>EU Structural and Investment Funds</vt:lpstr>
      <vt:lpstr>Europe 2020 Strategy</vt:lpstr>
      <vt:lpstr>ESIF Delivery Arrangements</vt:lpstr>
      <vt:lpstr>ESIF Priorities - Overview </vt:lpstr>
      <vt:lpstr>ESF Match-Funders </vt:lpstr>
      <vt:lpstr>ESF - Priorities and Indicative Activities</vt:lpstr>
      <vt:lpstr>ESF - Target Groups</vt:lpstr>
      <vt:lpstr>ESF - Youth Employment Initiative </vt:lpstr>
      <vt:lpstr>ESF – Big Lottery Programme</vt:lpstr>
      <vt:lpstr>Getting Ready for ESF</vt:lpstr>
      <vt:lpstr>ERASMUS PLUS </vt:lpstr>
      <vt:lpstr>ERASMUS+ Priority 1: Youth </vt:lpstr>
      <vt:lpstr>ERASMUS+ Priority 2: Education &amp; Training</vt:lpstr>
      <vt:lpstr>Key Action 1 –  Mobility of Individuals Overview</vt:lpstr>
      <vt:lpstr> E.g. KA1 Mobility Projects for Young People and Youth Workers   </vt:lpstr>
      <vt:lpstr>Key Action 2: Cooperation for Innovation and Exchange of Best Practices - Overview</vt:lpstr>
      <vt:lpstr>E.g. KA2 Strategic Partnerships</vt:lpstr>
      <vt:lpstr>Applying to ERASMUS+ </vt:lpstr>
      <vt:lpstr>Other EU Funding</vt:lpstr>
      <vt:lpstr>   Rights, Equality and Citizenship Programme  </vt:lpstr>
      <vt:lpstr>Programme for Employment and  Social Innovation</vt:lpstr>
      <vt:lpstr>Asylum and Migration Fund</vt:lpstr>
      <vt:lpstr>PowerPoint Presentation</vt:lpstr>
      <vt:lpstr>How can organisations prepare? </vt:lpstr>
      <vt:lpstr>Access Support</vt:lpstr>
      <vt:lpstr>PowerPoint Presentation</vt:lpstr>
      <vt:lpstr>Thank you for listening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A</dc:creator>
  <cp:lastModifiedBy>Barbara Shelton</cp:lastModifiedBy>
  <cp:revision>338</cp:revision>
  <cp:lastPrinted>2014-06-18T23:29:30Z</cp:lastPrinted>
  <dcterms:created xsi:type="dcterms:W3CDTF">2014-06-05T12:58:34Z</dcterms:created>
  <dcterms:modified xsi:type="dcterms:W3CDTF">2014-06-20T10:08:45Z</dcterms:modified>
</cp:coreProperties>
</file>